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618"/>
    <p:restoredTop sz="94737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presProps" Target="presProps.xml"  /><Relationship Id="rId17" Type="http://schemas.openxmlformats.org/officeDocument/2006/relationships/viewProps" Target="viewProps.xml"  /><Relationship Id="rId18" Type="http://schemas.openxmlformats.org/officeDocument/2006/relationships/theme" Target="theme/theme1.xml"  /><Relationship Id="rId19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13" Type="http://schemas.openxmlformats.org/officeDocument/2006/relationships/image" Target="../media/image1.jpe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0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1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4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8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9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428596" y="714356"/>
            <a:ext cx="8443914" cy="114300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altLang="en-US" sz="2000" b="1" spc="50" mc:Ignorable="hp" hp:hslEmbossed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Презентация для детей младшего дошкольного возраста</a:t>
            </a:r>
            <a:endParaRPr xmlns:mc="http://schemas.openxmlformats.org/markup-compatibility/2006" xmlns:hp="http://schemas.haansoft.com/office/presentation/8.0" lang="ru-RU" altLang="en-US" sz="2000" b="1" spc="50" mc:Ignorable="hp" hp:hslEmbossed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0">
              <a:defRPr/>
            </a:pPr>
            <a:endParaRPr xmlns:mc="http://schemas.openxmlformats.org/markup-compatibility/2006" xmlns:hp="http://schemas.haansoft.com/office/presentation/8.0" lang="ru-RU" altLang="en-US" sz="2000" b="1" spc="50" mc:Ignorable="hp" hp:hslEmbossed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200" b="1" spc="50" mc:Ignorable="hp" hp:hslEmbossed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Русская народная сказка </a:t>
            </a:r>
            <a:br>
              <a:rPr xmlns:mc="http://schemas.openxmlformats.org/markup-compatibility/2006" xmlns:hp="http://schemas.haansoft.com/office/presentation/8.0" lang="ru-RU" sz="3200" b="1" spc="50" mc:Ignorable="hp" hp:hslEmbossed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3200" b="1" spc="50" mc:Ignorable="hp" hp:hslEmbossed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«Репка»</a:t>
            </a:r>
            <a:endParaRPr xmlns:mc="http://schemas.openxmlformats.org/markup-compatibility/2006" xmlns:hp="http://schemas.haansoft.com/office/presentation/8.0" lang="ru-RU" sz="3200" b="1" spc="50" mc:Ignorable="hp" hp:hslEmbossed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Рисунок 4" descr="9b72d5a0521da474349e8fe11dc9279c_1c63e6ce0f9830b71759f0fb3bfc01d2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526" y="2285992"/>
            <a:ext cx="5450948" cy="38793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8064" y="2714620"/>
            <a:ext cx="3384376" cy="702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altLang="en-US" sz="2000">
                <a:solidFill>
                  <a:srgbClr val="000000"/>
                </a:solidFill>
                <a:latin typeface="Times New Roman"/>
                <a:cs typeface="Times New Roman"/>
              </a:rPr>
              <a:t>Воспитатель</a:t>
            </a:r>
            <a:r>
              <a:rPr lang="en-US" altLang="ru-RU" sz="200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lang="ru-RU" altLang="en-US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2000">
                <a:solidFill>
                  <a:srgbClr val="000000"/>
                </a:solidFill>
                <a:latin typeface="Times New Roman"/>
                <a:cs typeface="Times New Roman"/>
              </a:rPr>
              <a:t>М</a:t>
            </a:r>
            <a:r>
              <a:rPr lang="ru-RU" altLang="en-US" sz="2000">
                <a:solidFill>
                  <a:srgbClr val="000000"/>
                </a:solidFill>
                <a:latin typeface="Times New Roman"/>
                <a:cs typeface="Times New Roman"/>
              </a:rPr>
              <a:t>БД</a:t>
            </a:r>
            <a:r>
              <a:rPr lang="ru-RU" sz="2000">
                <a:solidFill>
                  <a:srgbClr val="000000"/>
                </a:solidFill>
                <a:latin typeface="Times New Roman"/>
                <a:cs typeface="Times New Roman"/>
              </a:rPr>
              <a:t>ОУ № </a:t>
            </a:r>
            <a:r>
              <a:rPr lang="en-US" altLang="ru-RU" sz="2000">
                <a:solidFill>
                  <a:srgbClr val="000000"/>
                </a:solidFill>
                <a:latin typeface="Times New Roman"/>
                <a:cs typeface="Times New Roman"/>
              </a:rPr>
              <a:t>10,</a:t>
            </a:r>
            <a:endParaRPr lang="en-US" altLang="ru-RU" sz="20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r">
              <a:defRPr/>
            </a:pPr>
            <a:r>
              <a:rPr lang="ru-RU" altLang="en-US" sz="2000">
                <a:solidFill>
                  <a:srgbClr val="000000"/>
                </a:solidFill>
                <a:latin typeface="Times New Roman"/>
                <a:cs typeface="Times New Roman"/>
              </a:rPr>
              <a:t>Тертышная</a:t>
            </a:r>
            <a:r>
              <a:rPr lang="ru-RU" sz="2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altLang="en-US" sz="2000">
                <a:solidFill>
                  <a:srgbClr val="000000"/>
                </a:solidFill>
                <a:latin typeface="Times New Roman"/>
                <a:cs typeface="Times New Roman"/>
              </a:rPr>
              <a:t>Т</a:t>
            </a:r>
            <a:r>
              <a:rPr lang="ru-RU" sz="20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lang="ru-RU" altLang="en-US" sz="2000">
                <a:solidFill>
                  <a:srgbClr val="000000"/>
                </a:solidFill>
                <a:latin typeface="Times New Roman"/>
                <a:cs typeface="Times New Roman"/>
              </a:rPr>
              <a:t>В</a:t>
            </a:r>
            <a:r>
              <a:rPr lang="ru-RU" sz="200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endParaRPr lang="ru-RU" sz="200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500034" y="274638"/>
            <a:ext cx="8186766" cy="2439982"/>
          </a:xfrm>
        </p:spPr>
        <p:txBody>
          <a:bodyPr>
            <a:normAutofit/>
          </a:bodyPr>
          <a:lstStyle/>
          <a:p>
            <a:pPr lvl="0">
              <a:defRPr/>
            </a:pPr>
            <a:endParaRPr xmlns:mc="http://schemas.openxmlformats.org/markup-compatibility/2006" xmlns:hp="http://schemas.haansoft.com/office/presentation/8.0" lang="ru-RU" sz="24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24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Позвала кошка мышку. Мышка за кошку, кошка за Жучку, Жучка за внучку, внучка за бабку, бабка за дедку, дедка за репку — тянут-потянут…</a:t>
            </a:r>
            <a:endParaRPr xmlns:mc="http://schemas.openxmlformats.org/markup-compatibility/2006" xmlns:hp="http://schemas.haansoft.com/office/presentation/8.0" lang="ru-RU" sz="24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9218" name="Picture 2" descr="C:\Users\User\Desktop\ДОЧЕНЬКА\Агафонова\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r="-390" b="7840"/>
          <a:stretch>
            <a:fillRect/>
          </a:stretch>
        </p:blipFill>
        <p:spPr>
          <a:xfrm>
            <a:off x="1835696" y="1988840"/>
            <a:ext cx="583264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357158" y="285728"/>
            <a:ext cx="7772400" cy="1143000"/>
          </a:xfrm>
        </p:spPr>
        <p:txBody>
          <a:bodyPr/>
          <a:lstStyle/>
          <a:p>
            <a:pPr lvl="0">
              <a:defRPr/>
            </a:pPr>
            <a:endParaRPr xmlns:mc="http://schemas.openxmlformats.org/markup-compatibility/2006" xmlns:hp="http://schemas.haansoft.com/office/presentation/8.0" lang="ru-RU" sz="4000" mc:Ignorable="hp" hp:hslEmbossed="0"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</a:endParaRPr>
          </a:p>
          <a:p>
            <a:pPr lvl="0">
              <a:defRPr/>
            </a:pPr>
            <a:r>
              <a:rPr xmlns:mc="http://schemas.openxmlformats.org/markup-compatibility/2006" xmlns:hp="http://schemas.haansoft.com/office/presentation/8.0" lang="ru-RU" altLang="en-US" sz="32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    </a:t>
            </a:r>
            <a:r>
              <a:rPr xmlns:mc="http://schemas.openxmlformats.org/markup-compatibility/2006" xmlns:hp="http://schemas.haansoft.com/office/presentation/8.0" lang="ru-RU" sz="32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Вытащили репку!</a:t>
            </a:r>
            <a:endParaRPr xmlns:mc="http://schemas.openxmlformats.org/markup-compatibility/2006" xmlns:hp="http://schemas.haansoft.com/office/presentation/8.0" lang="ru-RU" sz="32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242" name="Picture 2" descr="C:\Users\User\Desktop\ДОЧЕНЬКА\Агафонова\1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/>
          <a:stretch>
            <a:fillRect/>
          </a:stretch>
        </p:blipFill>
        <p:spPr>
          <a:xfrm>
            <a:off x="1835696" y="1988840"/>
            <a:ext cx="5760640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3131840" y="1002387"/>
            <a:ext cx="216024" cy="338380"/>
          </a:xfrm>
        </p:spPr>
        <p:txBody>
          <a:bodyPr>
            <a:noAutofit/>
          </a:bodyPr>
          <a:lstStyle/>
          <a:p>
            <a:pPr lvl="0">
              <a:defRPr/>
            </a:pPr>
            <a:br>
              <a:rPr xmlns:mc="http://schemas.openxmlformats.org/markup-compatibility/2006" xmlns:hp="http://schemas.haansoft.com/office/presentation/8.0" lang="ru-RU" sz="3200" b="1" spc="50" mc:Ignorable="hp" hp:hslEmbossed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</a:br>
            <a:endParaRPr xmlns:mc="http://schemas.openxmlformats.org/markup-compatibility/2006" xmlns:hp="http://schemas.haansoft.com/office/presentation/8.0" lang="ru-RU" sz="3200" b="1" spc="50" mc:Ignorable="hp" hp:hslEmbossed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2714620"/>
            <a:ext cx="864096" cy="354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altLang="en-US" sz="200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6" name=""/>
          <p:cNvSpPr txBox="1"/>
          <p:nvPr/>
        </p:nvSpPr>
        <p:spPr>
          <a:xfrm>
            <a:off x="1619673" y="908718"/>
            <a:ext cx="6480719" cy="3889976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3200">
                <a:solidFill>
                  <a:srgbClr val="ff0000"/>
                </a:solidFill>
              </a:rPr>
              <a:t>                  </a:t>
            </a: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r>
              <a:rPr lang="ru-RU" altLang="en-US" sz="3200">
                <a:solidFill>
                  <a:srgbClr val="ff0000"/>
                </a:solidFill>
              </a:rPr>
              <a:t>     </a:t>
            </a:r>
            <a:r>
              <a:rPr lang="ru-RU" altLang="en-US" sz="4400">
                <a:solidFill>
                  <a:srgbClr val="ff0000"/>
                </a:solidFill>
              </a:rPr>
              <a:t>  </a:t>
            </a:r>
            <a:r>
              <a:rPr lang="ru-RU" altLang="en-US" sz="4400">
                <a:solidFill>
                  <a:srgbClr val="ff0000"/>
                </a:solidFill>
                <a:latin typeface="Times New Roman"/>
                <a:cs typeface="Times New Roman"/>
              </a:rPr>
              <a:t>Тут и сказке конец</a:t>
            </a:r>
            <a:r>
              <a:rPr lang="en-US" altLang="ru-RU" sz="440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lang="ru-RU" altLang="en-US" sz="44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ru-RU" altLang="en-US" sz="4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en-US" sz="4400">
                <a:solidFill>
                  <a:srgbClr val="ff0000"/>
                </a:solidFill>
                <a:latin typeface="Times New Roman"/>
                <a:cs typeface="Times New Roman"/>
              </a:rPr>
              <a:t>а кто слушал </a:t>
            </a:r>
            <a:r>
              <a:rPr lang="en-US" altLang="ru-RU" sz="440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lang="ru-RU" altLang="en-US" sz="4400">
                <a:solidFill>
                  <a:srgbClr val="ff0000"/>
                </a:solidFill>
                <a:latin typeface="Times New Roman"/>
                <a:cs typeface="Times New Roman"/>
              </a:rPr>
              <a:t> молодец</a:t>
            </a:r>
            <a:r>
              <a:rPr lang="en-US" altLang="ru-RU" sz="4400">
                <a:solidFill>
                  <a:srgbClr val="ff0000"/>
                </a:solidFill>
                <a:latin typeface="Times New Roman"/>
                <a:cs typeface="Times New Roman"/>
              </a:rPr>
              <a:t>!</a:t>
            </a:r>
            <a:r>
              <a:rPr lang="ru-RU" altLang="en-US" sz="440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ru-RU" sz="32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b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lang="ru-RU" sz="20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3131840" y="1002387"/>
            <a:ext cx="216024" cy="338380"/>
          </a:xfrm>
        </p:spPr>
        <p:txBody>
          <a:bodyPr>
            <a:noAutofit/>
          </a:bodyPr>
          <a:lstStyle/>
          <a:p>
            <a:pPr lvl="0">
              <a:defRPr/>
            </a:pPr>
            <a:br>
              <a:rPr xmlns:mc="http://schemas.openxmlformats.org/markup-compatibility/2006" xmlns:hp="http://schemas.haansoft.com/office/presentation/8.0" lang="ru-RU" sz="3200" b="1" spc="50" mc:Ignorable="hp" hp:hslEmbossed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</a:br>
            <a:endParaRPr xmlns:mc="http://schemas.openxmlformats.org/markup-compatibility/2006" xmlns:hp="http://schemas.haansoft.com/office/presentation/8.0" lang="ru-RU" sz="3200" b="1" spc="50" mc:Ignorable="hp" hp:hslEmbossed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2714620"/>
            <a:ext cx="864096" cy="354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altLang="en-US" sz="200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6" name=""/>
          <p:cNvSpPr txBox="1"/>
          <p:nvPr/>
        </p:nvSpPr>
        <p:spPr>
          <a:xfrm>
            <a:off x="1115616" y="-459432"/>
            <a:ext cx="7560840" cy="6267777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3200">
                <a:solidFill>
                  <a:srgbClr val="ff0000"/>
                </a:solidFill>
              </a:rPr>
              <a:t>                  </a:t>
            </a: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r>
              <a:rPr lang="ru-RU" altLang="en-US" sz="3200">
                <a:solidFill>
                  <a:srgbClr val="ff0000"/>
                </a:solidFill>
              </a:rPr>
              <a:t>     </a:t>
            </a:r>
            <a:r>
              <a:rPr lang="ru-RU" altLang="en-US" sz="4400">
                <a:solidFill>
                  <a:srgbClr val="ff0000"/>
                </a:solidFill>
              </a:rPr>
              <a:t> </a:t>
            </a:r>
            <a:r>
              <a:rPr lang="ru-RU" altLang="en-US" sz="440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  <a:t> А  теперь  вопросы по содержанию </a:t>
            </a:r>
            <a:r>
              <a:rPr lang="ru-RU" altLang="en-US" sz="2400">
                <a:solidFill>
                  <a:srgbClr val="ff0000"/>
                </a:solidFill>
                <a:latin typeface="Times New Roman"/>
                <a:cs typeface="Times New Roman"/>
              </a:rPr>
              <a:t>сказки</a:t>
            </a:r>
            <a:r>
              <a:rPr lang="en-US" altLang="ru-RU" sz="240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endParaRPr lang="ru-RU"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  <a:t>                                            </a:t>
            </a:r>
            <a:r>
              <a:rPr lang="ru-RU" altLang="en-US" sz="2400">
                <a:solidFill>
                  <a:srgbClr val="ff0000"/>
                </a:solidFill>
                <a:latin typeface="Times New Roman"/>
                <a:cs typeface="Times New Roman"/>
              </a:rPr>
              <a:t>      </a:t>
            </a:r>
            <a:br>
              <a:rPr lang="ru-RU" sz="2400"/>
            </a:br>
            <a: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  <a:t>1.</a:t>
            </a:r>
            <a:r>
              <a:rPr lang="ru-RU" sz="2400">
                <a:latin typeface="Times New Roman"/>
                <a:cs typeface="Times New Roman"/>
              </a:rPr>
              <a:t> Что посадил дед?</a:t>
            </a:r>
            <a:br>
              <a:rPr lang="ru-RU" sz="2400">
                <a:latin typeface="Times New Roman"/>
                <a:cs typeface="Times New Roman"/>
              </a:rPr>
            </a:br>
            <a: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  <a:t>2.</a:t>
            </a:r>
            <a:r>
              <a:rPr lang="ru-RU" sz="2400">
                <a:latin typeface="Times New Roman"/>
                <a:cs typeface="Times New Roman"/>
              </a:rPr>
              <a:t> Какая выросла репка?</a:t>
            </a:r>
            <a:br>
              <a:rPr lang="ru-RU" sz="2400">
                <a:latin typeface="Times New Roman"/>
                <a:cs typeface="Times New Roman"/>
              </a:rPr>
            </a:br>
            <a: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  <a:t>3.</a:t>
            </a:r>
            <a:r>
              <a:rPr lang="ru-RU" sz="2400">
                <a:latin typeface="Times New Roman"/>
                <a:cs typeface="Times New Roman"/>
              </a:rPr>
              <a:t> Что стал дед делать?</a:t>
            </a:r>
            <a:br>
              <a:rPr lang="ru-RU" sz="2400">
                <a:latin typeface="Times New Roman"/>
                <a:cs typeface="Times New Roman"/>
              </a:rPr>
            </a:br>
            <a: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  <a:t>4.</a:t>
            </a:r>
            <a:r>
              <a:rPr lang="ru-RU" sz="2400">
                <a:latin typeface="Times New Roman"/>
                <a:cs typeface="Times New Roman"/>
              </a:rPr>
              <a:t> Кого позвал дед на помощь? </a:t>
            </a:r>
            <a:endParaRPr lang="ru-RU" sz="2400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400">
                <a:latin typeface="Times New Roman"/>
                <a:cs typeface="Times New Roman"/>
              </a:rPr>
              <a:t>                                     </a:t>
            </a:r>
            <a:endParaRPr lang="ru-RU" sz="2400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400">
                <a:latin typeface="Times New Roman"/>
                <a:cs typeface="Times New Roman"/>
              </a:rPr>
              <a:t>Далее перечислим всех персонажей сказки и сделаем </a:t>
            </a:r>
            <a: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  <a:t>вывод: </a:t>
            </a:r>
            <a:r>
              <a:rPr lang="ru-RU" sz="2400">
                <a:latin typeface="Times New Roman"/>
                <a:cs typeface="Times New Roman"/>
              </a:rPr>
              <a:t>надо помогать друг другу, при помощи друзей можно справиться с любым делом… </a:t>
            </a:r>
            <a:endParaRPr lang="ru-RU" sz="2400"/>
          </a:p>
          <a:p>
            <a:pPr lvl="0">
              <a:defRPr/>
            </a:pPr>
            <a:br>
              <a:rPr lang="ru-RU" sz="240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lang="ru-RU" sz="24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3131840" y="1002387"/>
            <a:ext cx="216024" cy="338380"/>
          </a:xfrm>
        </p:spPr>
        <p:txBody>
          <a:bodyPr>
            <a:noAutofit/>
          </a:bodyPr>
          <a:lstStyle/>
          <a:p>
            <a:pPr lvl="0">
              <a:defRPr/>
            </a:pPr>
            <a:br>
              <a:rPr xmlns:mc="http://schemas.openxmlformats.org/markup-compatibility/2006" xmlns:hp="http://schemas.haansoft.com/office/presentation/8.0" lang="ru-RU" sz="3200" b="1" spc="50" mc:Ignorable="hp" hp:hslEmbossed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</a:br>
            <a:endParaRPr xmlns:mc="http://schemas.openxmlformats.org/markup-compatibility/2006" xmlns:hp="http://schemas.haansoft.com/office/presentation/8.0" lang="ru-RU" sz="3200" b="1" spc="50" mc:Ignorable="hp" hp:hslEmbossed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2714620"/>
            <a:ext cx="864096" cy="354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altLang="en-US" sz="200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6" name=""/>
          <p:cNvSpPr txBox="1"/>
          <p:nvPr/>
        </p:nvSpPr>
        <p:spPr>
          <a:xfrm>
            <a:off x="1619673" y="908718"/>
            <a:ext cx="6480719" cy="3709001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3200">
                <a:solidFill>
                  <a:srgbClr val="ff0000"/>
                </a:solidFill>
              </a:rPr>
              <a:t>                  </a:t>
            </a: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endParaRPr lang="ru-RU" altLang="en-US" sz="3200">
              <a:solidFill>
                <a:srgbClr val="ff0000"/>
              </a:solidFill>
            </a:endParaRPr>
          </a:p>
          <a:p>
            <a:pPr lvl="0">
              <a:defRPr/>
            </a:pPr>
            <a:r>
              <a:rPr lang="ru-RU" altLang="en-US" sz="320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lang="ru-RU" altLang="en-US" sz="4400">
                <a:solidFill>
                  <a:srgbClr val="ff0000"/>
                </a:solidFill>
                <a:latin typeface="Times New Roman"/>
                <a:cs typeface="Times New Roman"/>
              </a:rPr>
              <a:t> Спасибо за внимание</a:t>
            </a:r>
            <a:r>
              <a:rPr lang="en-US" altLang="ru-RU" sz="4400">
                <a:solidFill>
                  <a:srgbClr val="ff0000"/>
                </a:solidFill>
                <a:latin typeface="Times New Roman"/>
                <a:cs typeface="Times New Roman"/>
              </a:rPr>
              <a:t>!</a:t>
            </a:r>
            <a:r>
              <a:rPr lang="ru-RU" altLang="en-US" sz="440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ru-RU" sz="32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b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lang="ru-RU" sz="20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3131840" y="1002387"/>
            <a:ext cx="216024" cy="338380"/>
          </a:xfrm>
        </p:spPr>
        <p:txBody>
          <a:bodyPr>
            <a:noAutofit/>
          </a:bodyPr>
          <a:lstStyle/>
          <a:p>
            <a:pPr lvl="0">
              <a:defRPr/>
            </a:pPr>
            <a:br>
              <a:rPr xmlns:mc="http://schemas.openxmlformats.org/markup-compatibility/2006" xmlns:hp="http://schemas.haansoft.com/office/presentation/8.0" lang="ru-RU" sz="3200" b="1" spc="50" mc:Ignorable="hp" hp:hslEmbossed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</a:br>
            <a:endParaRPr xmlns:mc="http://schemas.openxmlformats.org/markup-compatibility/2006" xmlns:hp="http://schemas.haansoft.com/office/presentation/8.0" lang="ru-RU" sz="3200" b="1" spc="50" mc:Ignorable="hp" hp:hslEmbossed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2714620"/>
            <a:ext cx="864096" cy="354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altLang="en-US" sz="200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6" name=""/>
          <p:cNvSpPr txBox="1"/>
          <p:nvPr/>
        </p:nvSpPr>
        <p:spPr>
          <a:xfrm>
            <a:off x="1619673" y="908719"/>
            <a:ext cx="6480719" cy="4471001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 sz="3200">
                <a:solidFill>
                  <a:srgbClr val="ff0000"/>
                </a:solidFill>
              </a:rPr>
              <a:t>                   </a:t>
            </a:r>
            <a:r>
              <a:rPr lang="ru-RU" sz="3200">
                <a:solidFill>
                  <a:srgbClr val="ff0000"/>
                </a:solidFill>
              </a:rPr>
              <a:t> </a:t>
            </a:r>
            <a:r>
              <a:rPr lang="ru-RU" sz="3200" u="sng">
                <a:solidFill>
                  <a:srgbClr val="ff0000"/>
                </a:solidFill>
                <a:latin typeface="Times New Roman"/>
                <a:cs typeface="Times New Roman"/>
              </a:rPr>
              <a:t>Задачи</a:t>
            </a:r>
            <a:r>
              <a:rPr lang="en-US" altLang="ru-RU" sz="3200" u="sng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lang="ru-RU" sz="32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b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lang="ru-RU" sz="2000">
                <a:solidFill>
                  <a:srgbClr val="ff0000"/>
                </a:solidFill>
                <a:latin typeface="Times New Roman"/>
                <a:cs typeface="Times New Roman"/>
              </a:rPr>
              <a:t>1.</a:t>
            </a: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 Воспитывать умение слушать, сопереживать героям произведения.</a:t>
            </a:r>
            <a:b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sz="2000">
                <a:solidFill>
                  <a:srgbClr val="ff0000"/>
                </a:solidFill>
                <a:latin typeface="Times New Roman"/>
                <a:cs typeface="Times New Roman"/>
              </a:rPr>
              <a:t>2.</a:t>
            </a: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Учить детей отвечать на вопросы  по содержанию сказки, активизировать речь детей с помощью  малых фольклорных форм.</a:t>
            </a:r>
            <a:b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sz="2000">
                <a:solidFill>
                  <a:srgbClr val="ff0000"/>
                </a:solidFill>
                <a:latin typeface="Times New Roman"/>
                <a:cs typeface="Times New Roman"/>
              </a:rPr>
              <a:t>3.</a:t>
            </a: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 Объяснять поступки персонажей и их последствия.</a:t>
            </a:r>
            <a:b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sz="2000">
                <a:solidFill>
                  <a:srgbClr val="ff0000"/>
                </a:solidFill>
                <a:latin typeface="Times New Roman"/>
                <a:cs typeface="Times New Roman"/>
              </a:rPr>
              <a:t>4.</a:t>
            </a: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 Повторять наиболее интересные  отрывки, договаривая слова  и несложные  фразы.</a:t>
            </a:r>
            <a:b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sz="2000">
                <a:solidFill>
                  <a:srgbClr val="ff0000"/>
                </a:solidFill>
                <a:latin typeface="Times New Roman"/>
                <a:cs typeface="Times New Roman"/>
              </a:rPr>
              <a:t>5.</a:t>
            </a: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 Формировать  интерес к книге .</a:t>
            </a:r>
            <a:b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sz="2000">
                <a:solidFill>
                  <a:srgbClr val="ff0000"/>
                </a:solidFill>
                <a:latin typeface="Times New Roman"/>
                <a:cs typeface="Times New Roman"/>
              </a:rPr>
              <a:t>6. </a:t>
            </a: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Развивать внимание и память  детей.</a:t>
            </a:r>
            <a:b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sz="2000">
                <a:solidFill>
                  <a:srgbClr val="ff0000"/>
                </a:solidFill>
                <a:latin typeface="Times New Roman"/>
                <a:cs typeface="Times New Roman"/>
              </a:rPr>
              <a:t>7.</a:t>
            </a: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 Воспитывать любовь к близким людям и к животным.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571472" y="428604"/>
            <a:ext cx="6700830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altLang="en-US" sz="36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      </a:t>
            </a:r>
            <a:r>
              <a:rPr xmlns:mc="http://schemas.openxmlformats.org/markup-compatibility/2006" xmlns:hp="http://schemas.haansoft.com/office/presentation/8.0" lang="ru-RU" altLang="en-US" sz="28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       </a:t>
            </a:r>
            <a:r>
              <a:rPr xmlns:mc="http://schemas.openxmlformats.org/markup-compatibility/2006" xmlns:hp="http://schemas.haansoft.com/office/presentation/8.0" lang="ru-RU" sz="28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Посадил дед репку.</a:t>
            </a:r>
            <a:r>
              <a:rPr xmlns:mc="http://schemas.openxmlformats.org/markup-compatibility/2006" xmlns:hp="http://schemas.haansoft.com/office/presentation/8.0" lang="ru-RU" mc:Ignorable="hp" hp:hslEmbossed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rPr>
              <a:t> </a:t>
            </a:r>
            <a:endParaRPr xmlns:mc="http://schemas.openxmlformats.org/markup-compatibility/2006" xmlns:hp="http://schemas.haansoft.com/office/presentation/8.0" lang="ru-RU" mc:Ignorable="hp" hp:hslEmbossed="0"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ДОЧЕНЬКА\Агафонова\2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b="6670"/>
          <a:stretch>
            <a:fillRect/>
          </a:stretch>
        </p:blipFill>
        <p:spPr>
          <a:xfrm>
            <a:off x="2411760" y="1307520"/>
            <a:ext cx="5328592" cy="4641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xmlns:mc="http://schemas.openxmlformats.org/markup-compatibility/2006" xmlns:hp="http://schemas.haansoft.com/office/presentation/8.0" lang="ru-RU" sz="36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28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Выросла репка большая-пребольшая.</a:t>
            </a:r>
            <a:endParaRPr xmlns:mc="http://schemas.openxmlformats.org/markup-compatibility/2006" xmlns:hp="http://schemas.haansoft.com/office/presentation/8.0" lang="ru-RU" sz="28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3074" name="Picture 2" descr="C:\Users\User\Desktop\ДОЧЕНЬКА\Агафонова\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r="590" b="2790"/>
          <a:stretch>
            <a:fillRect/>
          </a:stretch>
        </p:blipFill>
        <p:spPr>
          <a:xfrm>
            <a:off x="2339752" y="1484784"/>
            <a:ext cx="489654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928662" y="571480"/>
            <a:ext cx="7772400" cy="2297106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endParaRPr xmlns:mc="http://schemas.openxmlformats.org/markup-compatibility/2006" xmlns:hp="http://schemas.haansoft.com/office/presentation/8.0" lang="ru-RU" sz="3111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3111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Стал дед репку из земли тащить: тянет-потянет, вытянуть не может.</a:t>
            </a:r>
            <a:br>
              <a:rPr xmlns:mc="http://schemas.openxmlformats.org/markup-compatibility/2006" xmlns:hp="http://schemas.haansoft.com/office/presentation/8.0" lang="ru-RU" mc:Ignorable="hp" hp:hslEmbossed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rPr>
            </a:br>
            <a:br>
              <a:rPr xmlns:mc="http://schemas.openxmlformats.org/markup-compatibility/2006" xmlns:hp="http://schemas.haansoft.com/office/presentation/8.0" lang="ru-RU" mc:Ignorable="hp" hp:hslEmbossed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rPr>
            </a:br>
            <a:endParaRPr xmlns:mc="http://schemas.openxmlformats.org/markup-compatibility/2006" xmlns:hp="http://schemas.haansoft.com/office/presentation/8.0" lang="ru-RU" mc:Ignorable="hp" hp:hslEmbossed="0"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</a:endParaRPr>
          </a:p>
        </p:txBody>
      </p:sp>
      <p:pic>
        <p:nvPicPr>
          <p:cNvPr id="4098" name="Picture 2" descr="C:\Users\User\Desktop\ДОЧЕНЬКА\Агафонова\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r="-10" b="4800"/>
          <a:stretch>
            <a:fillRect/>
          </a:stretch>
        </p:blipFill>
        <p:spPr>
          <a:xfrm>
            <a:off x="1835696" y="1928802"/>
            <a:ext cx="5881856" cy="3876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1259632" y="692696"/>
            <a:ext cx="6768752" cy="158417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28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Позвал дед бабку.</a:t>
            </a:r>
            <a:r>
              <a:rPr xmlns:mc="http://schemas.openxmlformats.org/markup-compatibility/2006" xmlns:hp="http://schemas.haansoft.com/office/presentation/8.0" lang="ru-RU" altLang="en-US" sz="28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xmlns:mc="http://schemas.openxmlformats.org/markup-compatibility/2006" xmlns:hp="http://schemas.haansoft.com/office/presentation/8.0" lang="ru-RU" sz="28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br>
              <a:rPr xmlns:mc="http://schemas.openxmlformats.org/markup-compatibility/2006" xmlns:hp="http://schemas.haansoft.com/office/presentation/8.0" lang="ru-RU" sz="28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xmlns:mc="http://schemas.openxmlformats.org/markup-compatibility/2006" xmlns:hp="http://schemas.haansoft.com/office/presentation/8.0" lang="ru-RU" sz="28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Бабка за дедку, дедка за репку — тянут-потянут, вытянуть не могут.</a:t>
            </a:r>
            <a:endParaRPr xmlns:mc="http://schemas.openxmlformats.org/markup-compatibility/2006" xmlns:hp="http://schemas.haansoft.com/office/presentation/8.0" lang="ru-RU" sz="28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122" name="Picture 2" descr="C:\Users\User\Desktop\ДОЧЕНЬКА\Агафонова\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r="450" b="5030"/>
          <a:stretch>
            <a:fillRect/>
          </a:stretch>
        </p:blipFill>
        <p:spPr>
          <a:xfrm>
            <a:off x="2348872" y="2132856"/>
            <a:ext cx="5247464" cy="3934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вал 7"/>
          <p:cNvSpPr/>
          <p:nvPr/>
        </p:nvSpPr>
        <p:spPr>
          <a:xfrm>
            <a:off x="6929454" y="6000768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285720" y="274638"/>
            <a:ext cx="8401080" cy="1939916"/>
          </a:xfrm>
        </p:spPr>
        <p:txBody>
          <a:bodyPr>
            <a:noAutofit/>
          </a:bodyPr>
          <a:lstStyle/>
          <a:p>
            <a:pPr lvl="0">
              <a:defRPr/>
            </a:pPr>
            <a:endParaRPr xmlns:mc="http://schemas.openxmlformats.org/markup-compatibility/2006" xmlns:hp="http://schemas.haansoft.com/office/presentation/8.0" lang="ru-RU" sz="24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0">
              <a:defRPr/>
            </a:pPr>
            <a:endParaRPr xmlns:mc="http://schemas.openxmlformats.org/markup-compatibility/2006" xmlns:hp="http://schemas.haansoft.com/office/presentation/8.0" lang="ru-RU" sz="24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24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Позвала бабка внучку. Внучка за бабку, бабка за дедку, дедка за репку — тянут-потянут, вытянуть не могут.</a:t>
            </a:r>
            <a:br>
              <a:rPr xmlns:mc="http://schemas.openxmlformats.org/markup-compatibility/2006" xmlns:hp="http://schemas.haansoft.com/office/presentation/8.0" lang="ru-RU" sz="24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</a:br>
            <a:br>
              <a:rPr xmlns:mc="http://schemas.openxmlformats.org/markup-compatibility/2006" xmlns:hp="http://schemas.haansoft.com/office/presentation/8.0" lang="ru-RU" sz="3200" mc:Ignorable="hp" hp:hslEmbossed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rPr>
            </a:br>
            <a:endParaRPr xmlns:mc="http://schemas.openxmlformats.org/markup-compatibility/2006" xmlns:hp="http://schemas.haansoft.com/office/presentation/8.0" lang="ru-RU" sz="3200" mc:Ignorable="hp" hp:hslEmbossed="0"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</a:endParaRPr>
          </a:p>
        </p:txBody>
      </p:sp>
      <p:pic>
        <p:nvPicPr>
          <p:cNvPr id="6146" name="Picture 2" descr="C:\Users\User\Desktop\ДОЧЕНЬКА\Агафонова\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r="-10" b="5820"/>
          <a:stretch>
            <a:fillRect/>
          </a:stretch>
        </p:blipFill>
        <p:spPr>
          <a:xfrm>
            <a:off x="1907704" y="1916832"/>
            <a:ext cx="5688632" cy="4019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357158" y="274638"/>
            <a:ext cx="8329642" cy="2725734"/>
          </a:xfrm>
        </p:spPr>
        <p:txBody>
          <a:bodyPr>
            <a:noAutofit/>
          </a:bodyPr>
          <a:lstStyle/>
          <a:p>
            <a:pPr lvl="0">
              <a:defRPr/>
            </a:pPr>
            <a:endParaRPr xmlns:mc="http://schemas.openxmlformats.org/markup-compatibility/2006" xmlns:hp="http://schemas.haansoft.com/office/presentation/8.0" lang="ru-RU" sz="24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24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Кликнула внучка Жучку. Жучка за внучку, внучка за бабку, бабка за дедку, дедка за репку — тянут-потянут, вытянуть не могут.</a:t>
            </a:r>
            <a:br>
              <a:rPr xmlns:mc="http://schemas.openxmlformats.org/markup-compatibility/2006" xmlns:hp="http://schemas.haansoft.com/office/presentation/8.0" lang="ru-RU" sz="2400" mc:Ignorable="hp" hp:hslEmbossed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rPr>
            </a:br>
            <a:endParaRPr xmlns:mc="http://schemas.openxmlformats.org/markup-compatibility/2006" xmlns:hp="http://schemas.haansoft.com/office/presentation/8.0" lang="ru-RU" sz="2400" mc:Ignorable="hp" hp:hslEmbossed="0"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</a:endParaRPr>
          </a:p>
        </p:txBody>
      </p:sp>
      <p:pic>
        <p:nvPicPr>
          <p:cNvPr id="7170" name="Picture 2" descr="C:\Users\User\Desktop\ДОЧЕНЬКА\Агафонова\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r="-250" b="4830"/>
          <a:stretch>
            <a:fillRect/>
          </a:stretch>
        </p:blipFill>
        <p:spPr>
          <a:xfrm>
            <a:off x="1571604" y="1785926"/>
            <a:ext cx="6024732" cy="4307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914400" y="274638"/>
            <a:ext cx="7772400" cy="2368544"/>
          </a:xfrm>
        </p:spPr>
        <p:txBody>
          <a:bodyPr>
            <a:noAutofit/>
          </a:bodyPr>
          <a:lstStyle/>
          <a:p>
            <a:pPr lvl="0">
              <a:defRPr/>
            </a:pPr>
            <a:endParaRPr xmlns:mc="http://schemas.openxmlformats.org/markup-compatibility/2006" xmlns:hp="http://schemas.haansoft.com/office/presentation/8.0" lang="ru-RU" sz="24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  <a:p>
            <a:pPr lvl="0">
              <a:defRPr/>
            </a:pPr>
            <a:r>
              <a:rPr xmlns:mc="http://schemas.openxmlformats.org/markup-compatibility/2006" xmlns:hp="http://schemas.haansoft.com/office/presentation/8.0" lang="ru-RU" sz="2400" mc:Ignorable="hp" hp:hslEmbossed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  <a:latin typeface="Times New Roman"/>
                <a:cs typeface="Times New Roman"/>
              </a:rPr>
              <a:t>Кликнула Жучка кошку. Кошка за Жучку, Жучка за внучку, внучка за бабку, бабка за дедку, дедка за репку — тянут-потянут, вытянуть не могут.</a:t>
            </a:r>
            <a:endParaRPr xmlns:mc="http://schemas.openxmlformats.org/markup-compatibility/2006" xmlns:hp="http://schemas.haansoft.com/office/presentation/8.0" lang="ru-RU" sz="2400" mc:Ignorable="hp" hp:hslEmbossed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4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194" name="Picture 2" descr="C:\Users\User\Desktop\ДОЧЕНЬКА\Агафонова\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r="330" b="7400"/>
          <a:stretch>
            <a:fillRect/>
          </a:stretch>
        </p:blipFill>
        <p:spPr>
          <a:xfrm>
            <a:off x="1907704" y="1988840"/>
            <a:ext cx="5688632" cy="3888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1_Тема Office">
  <a:themeElements>
    <a:clrScheme name="Другая 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bbb59"/>
      </a:hlink>
      <a:folHlink>
        <a:srgbClr val="9bbb59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252</ep:Words>
  <ep:PresentationFormat>Экран (4:3)</ep:PresentationFormat>
  <ep:Paragraphs>25</ep:Paragraphs>
  <ep:Slides>14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14</vt:i4>
      </vt:variant>
    </vt:vector>
  </ep:HeadingPairs>
  <ep:TitlesOfParts>
    <vt:vector size="15" baseType="lpstr">
      <vt:lpstr>1_Тема Office</vt:lpstr>
      <vt:lpstr>Презентация для детей младшего дошкольного возраста  Русская народная сказка  «Репка»</vt:lpstr>
      <vt:lpstr>Слайд 2</vt:lpstr>
      <vt:lpstr>Посадил дед репку.</vt:lpstr>
      <vt:lpstr>Выросла репка большая-пребольшая.</vt:lpstr>
      <vt:lpstr>Стал дед репку из земли тащить: тянет-потянет, вытянуть не может.</vt:lpstr>
      <vt:lpstr>Позвал дед бабку.   Бабка за дедку, дедка за репку — тянут-потянут, вытянуть не могут.</vt:lpstr>
      <vt:lpstr>Позвала бабка внучку. Внучка за бабку, бабка за дедку, дедка за репку — тянут-потянут, вытянуть не могут.</vt:lpstr>
      <vt:lpstr>Кликнула внучка Жучку. Жучка за внучку, внучка за бабку, бабка за дедку, дедка за репку — тянут-потянут, вытянуть не могут.</vt:lpstr>
      <vt:lpstr>Кликнула Жучка кошку. Кошка за Жучку, Жучка за внучку, внучка за бабку, бабка за дедку, дедка за репку — тянут-потянут, вытянуть не могут.</vt:lpstr>
      <vt:lpstr>Позвала кошка мышку. Мышка за кошку, кошка за Жучку, Жучка за внучку, внучка за бабку, бабка за дедку, дедка за репку — тянут-потянут…</vt:lpstr>
      <vt:lpstr>Вытащили репку!</vt:lpstr>
      <vt:lpstr>Слайд 12</vt:lpstr>
      <vt:lpstr>Слайд 13</vt:lpstr>
      <vt:lpstr>Слайд 14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2015-02-08T17:21:10.000</dcterms:created>
  <dc:creator>User</dc:creator>
  <cp:lastModifiedBy>лд</cp:lastModifiedBy>
  <dcterms:modified xsi:type="dcterms:W3CDTF">2019-10-06T07:12:36.689</dcterms:modified>
  <cp:revision>18</cp:revision>
  <dc:title>Презентация к сказке «Репка»</dc:title>
  <cp:version>0906.0100.01</cp:version>
</cp:coreProperties>
</file>