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1" r:id="rId13"/>
    <p:sldId id="280" r:id="rId14"/>
    <p:sldId id="267" r:id="rId15"/>
    <p:sldId id="268" r:id="rId16"/>
    <p:sldId id="269" r:id="rId17"/>
    <p:sldId id="282" r:id="rId18"/>
    <p:sldId id="27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49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43513-CBCF-42CE-A317-590414864AE4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1F3A1-7B63-4305-9AD4-E4C9687CF2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E258D-A2DE-404E-9102-4ED91A77334F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3E3DF-1220-4955-BA2F-7C476B42A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C4A89-4571-4AFC-8D12-491BBB9AA50F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2842-D301-464B-89B1-012A625A9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066C1-5F3B-4FCF-B9AE-17A0BA507518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82575-BE8B-4321-BBCE-3159B7EBFD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92989-7B14-4AE2-BAFE-7A015FD002D7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9D018-B139-4969-8115-8D821B9D4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A8B07-15F5-4930-AC8B-E361FA112AAB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E20BF-AC84-4329-B718-E7E091608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AF6D9-0A23-482C-BC6A-9E5BD45AF730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076D5-BB3E-497F-ACCA-2ABFC36A2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38B1C-ACCA-4422-B622-991BEDB787CB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E022F-E866-49BD-8857-A2A6365874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3F955-173C-4031-A72A-2449AA4A8FC6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B9EBF-7458-440C-AFE7-731E9206C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DB096-A689-4FD0-B28E-8C2116118F98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EAD26-7719-4F4F-8F9A-D5D856A044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896A3-F729-485D-8504-A14A3050519F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5A556-565A-4A8C-80EC-545A9E9FB1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E92989-A06E-4940-BB0F-D87CF676DEE8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A4779EF-AD3C-4D46-8880-8992B3712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5.gif"/><Relationship Id="rId7" Type="http://schemas.openxmlformats.org/officeDocument/2006/relationships/image" Target="../media/image10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10" Type="http://schemas.openxmlformats.org/officeDocument/2006/relationships/slide" Target="slide16.xml"/><Relationship Id="rId4" Type="http://schemas.openxmlformats.org/officeDocument/2006/relationships/image" Target="../media/image6.gif"/><Relationship Id="rId9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5.gif"/><Relationship Id="rId7" Type="http://schemas.openxmlformats.org/officeDocument/2006/relationships/image" Target="../media/image10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10" Type="http://schemas.openxmlformats.org/officeDocument/2006/relationships/slide" Target="slide10.xml"/><Relationship Id="rId4" Type="http://schemas.openxmlformats.org/officeDocument/2006/relationships/image" Target="../media/image6.gif"/><Relationship Id="rId9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slide" Target="slide3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Relationship Id="rId9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10" Type="http://schemas.openxmlformats.org/officeDocument/2006/relationships/slide" Target="slide14.xml"/><Relationship Id="rId4" Type="http://schemas.openxmlformats.org/officeDocument/2006/relationships/image" Target="../media/image5.gif"/><Relationship Id="rId9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10" Type="http://schemas.openxmlformats.org/officeDocument/2006/relationships/slide" Target="slide15.xml"/><Relationship Id="rId4" Type="http://schemas.openxmlformats.org/officeDocument/2006/relationships/image" Target="../media/image6.gif"/><Relationship Id="rId9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10" Type="http://schemas.openxmlformats.org/officeDocument/2006/relationships/slide" Target="slide16.xml"/><Relationship Id="rId4" Type="http://schemas.openxmlformats.org/officeDocument/2006/relationships/image" Target="../media/image6.gif"/><Relationship Id="rId9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63" y="500063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Our theme: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75" y="1571625"/>
            <a:ext cx="6400800" cy="1752600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8800" dirty="0" smtClean="0"/>
              <a:t>Tag-questions</a:t>
            </a:r>
            <a:endParaRPr lang="ru-RU" sz="8800" dirty="0"/>
          </a:p>
        </p:txBody>
      </p:sp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1500188" y="3214688"/>
            <a:ext cx="45005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dirty="0" smtClean="0">
                <a:latin typeface="Gill Sans MT" pitchFamily="34" charset="0"/>
              </a:rPr>
              <a:t>Revision lesson</a:t>
            </a:r>
          </a:p>
          <a:p>
            <a:r>
              <a:rPr lang="en-US" sz="4800" dirty="0" smtClean="0">
                <a:latin typeface="Gill Sans MT" pitchFamily="34" charset="0"/>
              </a:rPr>
              <a:t>Grade</a:t>
            </a:r>
            <a:r>
              <a:rPr lang="en-US" sz="4800" dirty="0">
                <a:latin typeface="Gill Sans MT" pitchFamily="34" charset="0"/>
              </a:rPr>
              <a:t>: 5</a:t>
            </a:r>
            <a:endParaRPr lang="ru-RU" sz="4800" dirty="0">
              <a:latin typeface="Corbel" pitchFamily="34" charset="0"/>
            </a:endParaRPr>
          </a:p>
        </p:txBody>
      </p:sp>
      <p:sp>
        <p:nvSpPr>
          <p:cNvPr id="2053" name="TextBox 5"/>
          <p:cNvSpPr txBox="1">
            <a:spLocks noChangeArrowheads="1"/>
          </p:cNvSpPr>
          <p:nvPr/>
        </p:nvSpPr>
        <p:spPr bwMode="auto">
          <a:xfrm>
            <a:off x="1214438" y="4357688"/>
            <a:ext cx="6500812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 dirty="0">
              <a:latin typeface="Gill Sans MT" pitchFamily="34" charset="0"/>
            </a:endParaRPr>
          </a:p>
          <a:p>
            <a:endParaRPr lang="ru-RU" sz="4400" dirty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03648" y="548680"/>
            <a:ext cx="7056784" cy="1080120"/>
          </a:xfrm>
          <a:prstGeom prst="roundRect">
            <a:avLst/>
          </a:prstGeom>
          <a:solidFill>
            <a:schemeClr val="accent4">
              <a:lumMod val="40000"/>
              <a:lumOff val="60000"/>
              <a:alpha val="2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1331640" y="1772816"/>
            <a:ext cx="1378535" cy="648072"/>
            <a:chOff x="5453379" y="188640"/>
            <a:chExt cx="1224137" cy="720080"/>
          </a:xfrm>
        </p:grpSpPr>
        <p:sp>
          <p:nvSpPr>
            <p:cNvPr id="7" name="Блок-схема: альтернативный процесс 6"/>
            <p:cNvSpPr/>
            <p:nvPr/>
          </p:nvSpPr>
          <p:spPr>
            <a:xfrm>
              <a:off x="5453380" y="188640"/>
              <a:ext cx="1224136" cy="720080"/>
            </a:xfrm>
            <a:prstGeom prst="flowChartAlternateProcess">
              <a:avLst/>
            </a:prstGeom>
            <a:solidFill>
              <a:schemeClr val="accent4">
                <a:lumMod val="75000"/>
                <a:alpha val="6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453379" y="268649"/>
              <a:ext cx="1214917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START</a:t>
              </a:r>
              <a:endParaRPr lang="ru-RU" sz="2800" b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3923928" y="1988840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16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DO THEY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1988840"/>
            <a:ext cx="1728192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DID 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</a:rPr>
              <a:t>THEY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20472" y="692696"/>
            <a:ext cx="12781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THE CHILDREN </a:t>
            </a:r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r>
              <a:rPr lang="en-US" sz="3200" b="1" dirty="0" smtClean="0">
                <a:solidFill>
                  <a:srgbClr val="7030A0"/>
                </a:solidFill>
              </a:rPr>
              <a:t>DID NOT</a:t>
            </a:r>
            <a:r>
              <a:rPr lang="ru-RU" sz="3200" b="1" dirty="0" smtClean="0">
                <a:solidFill>
                  <a:srgbClr val="7030A0"/>
                </a:solidFill>
              </a:rPr>
              <a:t>  </a:t>
            </a:r>
            <a:r>
              <a:rPr lang="en-US" sz="3200" b="1" dirty="0" smtClean="0">
                <a:solidFill>
                  <a:srgbClr val="7030A0"/>
                </a:solidFill>
              </a:rPr>
              <a:t>GO TO SCHOOL  YESTERDAY, …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23928" y="3140968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DON’T THEY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3140968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DIDN’T THEY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9" name="Рисунок 18" descr="babochkia-48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77649" y="4365104"/>
            <a:ext cx="1002027" cy="936104"/>
          </a:xfrm>
          <a:prstGeom prst="rect">
            <a:avLst/>
          </a:prstGeom>
        </p:spPr>
      </p:pic>
      <p:pic>
        <p:nvPicPr>
          <p:cNvPr id="20" name="Рисунок 19" descr="emocii-181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988840"/>
            <a:ext cx="1092121" cy="936104"/>
          </a:xfrm>
          <a:prstGeom prst="rect">
            <a:avLst/>
          </a:prstGeom>
        </p:spPr>
      </p:pic>
      <p:pic>
        <p:nvPicPr>
          <p:cNvPr id="21" name="Рисунок 20" descr="emocii-219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3140968"/>
            <a:ext cx="1080120" cy="1069531"/>
          </a:xfrm>
          <a:prstGeom prst="rect">
            <a:avLst/>
          </a:prstGeom>
        </p:spPr>
      </p:pic>
      <p:pic>
        <p:nvPicPr>
          <p:cNvPr id="23" name="Рисунок 22" descr="babochkia-50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688" y="5373216"/>
            <a:ext cx="952500" cy="952500"/>
          </a:xfrm>
          <a:prstGeom prst="rect">
            <a:avLst/>
          </a:prstGeom>
        </p:spPr>
      </p:pic>
      <p:pic>
        <p:nvPicPr>
          <p:cNvPr id="24" name="Рисунок 23" descr="babochkia-50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19672" y="3573016"/>
            <a:ext cx="981448" cy="1039359"/>
          </a:xfrm>
          <a:prstGeom prst="rect">
            <a:avLst/>
          </a:prstGeom>
        </p:spPr>
      </p:pic>
      <p:pic>
        <p:nvPicPr>
          <p:cNvPr id="25" name="Рисунок 24" descr="babochkia-470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552" y="5373216"/>
            <a:ext cx="1214794" cy="947539"/>
          </a:xfrm>
          <a:prstGeom prst="rect">
            <a:avLst/>
          </a:prstGeom>
        </p:spPr>
      </p:pic>
      <p:pic>
        <p:nvPicPr>
          <p:cNvPr id="27" name="Рисунок 26" descr="babochkia-48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5583758"/>
            <a:ext cx="1363977" cy="1274242"/>
          </a:xfrm>
          <a:prstGeom prst="rect">
            <a:avLst/>
          </a:prstGeom>
        </p:spPr>
      </p:pic>
      <p:pic>
        <p:nvPicPr>
          <p:cNvPr id="29" name="Рисунок 28" descr="babochkia-50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2348880"/>
            <a:ext cx="1187624" cy="1187624"/>
          </a:xfrm>
          <a:prstGeom prst="rect">
            <a:avLst/>
          </a:prstGeom>
        </p:spPr>
      </p:pic>
      <p:pic>
        <p:nvPicPr>
          <p:cNvPr id="30" name="Рисунок 29" descr="emocii-1600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668344" y="1988840"/>
            <a:ext cx="936104" cy="936104"/>
          </a:xfrm>
          <a:prstGeom prst="rect">
            <a:avLst/>
          </a:prstGeom>
        </p:spPr>
      </p:pic>
      <p:pic>
        <p:nvPicPr>
          <p:cNvPr id="31" name="Рисунок 30" descr="babochkia-50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1340768"/>
            <a:ext cx="1026114" cy="1172702"/>
          </a:xfrm>
          <a:prstGeom prst="rect">
            <a:avLst/>
          </a:prstGeom>
        </p:spPr>
      </p:pic>
      <p:pic>
        <p:nvPicPr>
          <p:cNvPr id="32" name="Рисунок 31" descr="emocii-2154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95936" y="4077072"/>
            <a:ext cx="1296144" cy="1153348"/>
          </a:xfrm>
          <a:prstGeom prst="rect">
            <a:avLst/>
          </a:prstGeom>
        </p:spPr>
      </p:pic>
      <p:sp>
        <p:nvSpPr>
          <p:cNvPr id="33" name="Стрелка вправо 32">
            <a:hlinkClick r:id="rId10" action="ppaction://hlinksldjump"/>
          </p:cNvPr>
          <p:cNvSpPr/>
          <p:nvPr/>
        </p:nvSpPr>
        <p:spPr>
          <a:xfrm>
            <a:off x="7452320" y="5301208"/>
            <a:ext cx="936104" cy="720080"/>
          </a:xfrm>
          <a:prstGeom prst="rightArrow">
            <a:avLst/>
          </a:prstGeom>
          <a:solidFill>
            <a:schemeClr val="accent4">
              <a:lumMod val="75000"/>
              <a:alpha val="6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111 L -2.19115 0.02151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6" y="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03648" y="548680"/>
            <a:ext cx="7056784" cy="1080120"/>
          </a:xfrm>
          <a:prstGeom prst="roundRect">
            <a:avLst/>
          </a:prstGeom>
          <a:solidFill>
            <a:schemeClr val="accent4">
              <a:lumMod val="40000"/>
              <a:lumOff val="60000"/>
              <a:alpha val="2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1331640" y="1772816"/>
            <a:ext cx="1378535" cy="648072"/>
            <a:chOff x="5453379" y="188640"/>
            <a:chExt cx="1224137" cy="720080"/>
          </a:xfrm>
        </p:grpSpPr>
        <p:sp>
          <p:nvSpPr>
            <p:cNvPr id="7" name="Блок-схема: альтернативный процесс 6"/>
            <p:cNvSpPr/>
            <p:nvPr/>
          </p:nvSpPr>
          <p:spPr>
            <a:xfrm>
              <a:off x="5453380" y="188640"/>
              <a:ext cx="1224136" cy="720080"/>
            </a:xfrm>
            <a:prstGeom prst="flowChartAlternateProcess">
              <a:avLst/>
            </a:prstGeom>
            <a:solidFill>
              <a:schemeClr val="accent4">
                <a:lumMod val="75000"/>
                <a:alpha val="6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453379" y="268649"/>
              <a:ext cx="1214917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START</a:t>
              </a:r>
              <a:endParaRPr lang="ru-RU" sz="2800" b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3923928" y="1988840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16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WASN’T SHE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1988840"/>
            <a:ext cx="1728192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WAS SHE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48464" y="692696"/>
            <a:ext cx="8317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MY SISTER WAS ILL LAST WEEK, …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23928" y="3140968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IS  SHE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3140968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ISN’T SHE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9" name="Рисунок 18" descr="babochkia-48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77649" y="4365104"/>
            <a:ext cx="1002027" cy="936104"/>
          </a:xfrm>
          <a:prstGeom prst="rect">
            <a:avLst/>
          </a:prstGeom>
        </p:spPr>
      </p:pic>
      <p:pic>
        <p:nvPicPr>
          <p:cNvPr id="20" name="Рисунок 19" descr="emocii-181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988840"/>
            <a:ext cx="1092121" cy="936104"/>
          </a:xfrm>
          <a:prstGeom prst="rect">
            <a:avLst/>
          </a:prstGeom>
        </p:spPr>
      </p:pic>
      <p:pic>
        <p:nvPicPr>
          <p:cNvPr id="21" name="Рисунок 20" descr="emocii-219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3140968"/>
            <a:ext cx="1080120" cy="1069531"/>
          </a:xfrm>
          <a:prstGeom prst="rect">
            <a:avLst/>
          </a:prstGeom>
        </p:spPr>
      </p:pic>
      <p:pic>
        <p:nvPicPr>
          <p:cNvPr id="23" name="Рисунок 22" descr="babochkia-50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688" y="5373216"/>
            <a:ext cx="952500" cy="952500"/>
          </a:xfrm>
          <a:prstGeom prst="rect">
            <a:avLst/>
          </a:prstGeom>
        </p:spPr>
      </p:pic>
      <p:pic>
        <p:nvPicPr>
          <p:cNvPr id="24" name="Рисунок 23" descr="babochkia-50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19672" y="3573016"/>
            <a:ext cx="981448" cy="1039359"/>
          </a:xfrm>
          <a:prstGeom prst="rect">
            <a:avLst/>
          </a:prstGeom>
        </p:spPr>
      </p:pic>
      <p:pic>
        <p:nvPicPr>
          <p:cNvPr id="25" name="Рисунок 24" descr="babochkia-470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552" y="5373216"/>
            <a:ext cx="1214794" cy="947539"/>
          </a:xfrm>
          <a:prstGeom prst="rect">
            <a:avLst/>
          </a:prstGeom>
        </p:spPr>
      </p:pic>
      <p:pic>
        <p:nvPicPr>
          <p:cNvPr id="27" name="Рисунок 26" descr="babochkia-48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5583758"/>
            <a:ext cx="1363977" cy="1274242"/>
          </a:xfrm>
          <a:prstGeom prst="rect">
            <a:avLst/>
          </a:prstGeom>
        </p:spPr>
      </p:pic>
      <p:pic>
        <p:nvPicPr>
          <p:cNvPr id="29" name="Рисунок 28" descr="babochkia-50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2348880"/>
            <a:ext cx="1187624" cy="1187624"/>
          </a:xfrm>
          <a:prstGeom prst="rect">
            <a:avLst/>
          </a:prstGeom>
        </p:spPr>
      </p:pic>
      <p:pic>
        <p:nvPicPr>
          <p:cNvPr id="30" name="Рисунок 29" descr="emocii-1600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668344" y="1988840"/>
            <a:ext cx="936104" cy="936104"/>
          </a:xfrm>
          <a:prstGeom prst="rect">
            <a:avLst/>
          </a:prstGeom>
        </p:spPr>
      </p:pic>
      <p:pic>
        <p:nvPicPr>
          <p:cNvPr id="31" name="Рисунок 30" descr="babochkia-50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1340768"/>
            <a:ext cx="1026114" cy="1172702"/>
          </a:xfrm>
          <a:prstGeom prst="rect">
            <a:avLst/>
          </a:prstGeom>
        </p:spPr>
      </p:pic>
      <p:pic>
        <p:nvPicPr>
          <p:cNvPr id="32" name="Рисунок 31" descr="emocii-2154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95936" y="4077072"/>
            <a:ext cx="1296144" cy="1153348"/>
          </a:xfrm>
          <a:prstGeom prst="rect">
            <a:avLst/>
          </a:prstGeom>
        </p:spPr>
      </p:pic>
      <p:sp>
        <p:nvSpPr>
          <p:cNvPr id="33" name="Стрелка вправо 32">
            <a:hlinkClick r:id="rId10" action="ppaction://hlinksldjump"/>
          </p:cNvPr>
          <p:cNvSpPr/>
          <p:nvPr/>
        </p:nvSpPr>
        <p:spPr>
          <a:xfrm>
            <a:off x="7452320" y="5301208"/>
            <a:ext cx="936104" cy="720080"/>
          </a:xfrm>
          <a:prstGeom prst="rightArrow">
            <a:avLst/>
          </a:prstGeom>
          <a:solidFill>
            <a:schemeClr val="accent4">
              <a:lumMod val="75000"/>
              <a:alpha val="6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Рисунок 33" descr="babochkia-470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2160" y="4293096"/>
            <a:ext cx="1200133" cy="936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111 L -2.19097 0.02151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6" y="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ntr" presetSubtype="3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14348" y="0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Dynamic pause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6" descr="children_0133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2071678"/>
            <a:ext cx="702407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85720" y="1214422"/>
            <a:ext cx="564360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latin typeface="+mn-lt"/>
              </a:rPr>
              <a:t>You haven't got  a </a:t>
            </a:r>
            <a:r>
              <a:rPr lang="en-US" sz="2800" b="1" dirty="0" smtClean="0">
                <a:latin typeface="+mn-lt"/>
              </a:rPr>
              <a:t>cat,</a:t>
            </a:r>
            <a:endParaRPr lang="en-US" sz="2800" b="1" dirty="0">
              <a:latin typeface="+mn-lt"/>
            </a:endParaRPr>
          </a:p>
          <a:p>
            <a:endParaRPr lang="ru-RU" sz="2800" b="1" dirty="0">
              <a:latin typeface="+mn-lt"/>
            </a:endParaRPr>
          </a:p>
          <a:p>
            <a:r>
              <a:rPr lang="en-US" sz="2800" b="1" dirty="0">
                <a:latin typeface="+mn-lt"/>
              </a:rPr>
              <a:t>Mary will be here soon,</a:t>
            </a:r>
          </a:p>
          <a:p>
            <a:endParaRPr lang="en-US" sz="2800" b="1" dirty="0">
              <a:latin typeface="+mn-lt"/>
            </a:endParaRPr>
          </a:p>
          <a:p>
            <a:r>
              <a:rPr lang="en-US" sz="2800" b="1" dirty="0">
                <a:latin typeface="+mn-lt"/>
              </a:rPr>
              <a:t>Tom could help </a:t>
            </a:r>
            <a:r>
              <a:rPr lang="en-US" sz="2800" b="1" dirty="0" smtClean="0">
                <a:latin typeface="+mn-lt"/>
              </a:rPr>
              <a:t>mum,</a:t>
            </a:r>
            <a:endParaRPr lang="en-US" sz="2800" b="1" dirty="0">
              <a:latin typeface="+mn-lt"/>
            </a:endParaRPr>
          </a:p>
          <a:p>
            <a:endParaRPr lang="en-US" sz="2800" b="1" dirty="0">
              <a:latin typeface="+mn-lt"/>
            </a:endParaRPr>
          </a:p>
          <a:p>
            <a:r>
              <a:rPr lang="en-US" sz="2800" b="1" dirty="0">
                <a:latin typeface="+mn-lt"/>
              </a:rPr>
              <a:t>There was a lot of traffic,</a:t>
            </a:r>
          </a:p>
          <a:p>
            <a:endParaRPr lang="en-US" sz="2800" b="1" dirty="0">
              <a:latin typeface="+mn-lt"/>
            </a:endParaRPr>
          </a:p>
          <a:p>
            <a:r>
              <a:rPr lang="en-US" sz="2800" b="1" dirty="0" smtClean="0">
                <a:latin typeface="+mn-lt"/>
              </a:rPr>
              <a:t>Susan </a:t>
            </a:r>
            <a:r>
              <a:rPr lang="en-US" sz="2800" b="1" dirty="0">
                <a:latin typeface="+mn-lt"/>
              </a:rPr>
              <a:t>doesn’t like </a:t>
            </a:r>
            <a:r>
              <a:rPr lang="en-US" sz="2800" b="1" dirty="0" smtClean="0">
                <a:latin typeface="+mn-lt"/>
              </a:rPr>
              <a:t>bananas,</a:t>
            </a:r>
          </a:p>
          <a:p>
            <a:endParaRPr lang="en-US" sz="2800" b="1" dirty="0">
              <a:latin typeface="+mn-lt"/>
            </a:endParaRPr>
          </a:p>
          <a:p>
            <a:r>
              <a:rPr lang="en-US" sz="2800" b="1" dirty="0" smtClean="0">
                <a:latin typeface="+mn-lt"/>
              </a:rPr>
              <a:t>Nick wrote the letter,</a:t>
            </a:r>
            <a:endParaRPr lang="ru-RU" sz="2800" b="1" dirty="0">
              <a:latin typeface="+mn-lt"/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6215074" y="1285860"/>
            <a:ext cx="2649537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latin typeface="+mn-lt"/>
              </a:rPr>
              <a:t>couldn’t he?</a:t>
            </a:r>
          </a:p>
          <a:p>
            <a:endParaRPr lang="en-US" sz="2800" b="1" dirty="0">
              <a:latin typeface="+mn-lt"/>
            </a:endParaRPr>
          </a:p>
          <a:p>
            <a:r>
              <a:rPr lang="en-US" sz="2800" b="1" dirty="0">
                <a:latin typeface="+mn-lt"/>
              </a:rPr>
              <a:t>won’t she?</a:t>
            </a:r>
          </a:p>
          <a:p>
            <a:endParaRPr lang="en-US" sz="2800" b="1" dirty="0">
              <a:latin typeface="+mn-lt"/>
            </a:endParaRPr>
          </a:p>
          <a:p>
            <a:r>
              <a:rPr lang="en-US" sz="2800" b="1" dirty="0">
                <a:latin typeface="+mn-lt"/>
              </a:rPr>
              <a:t>have you?</a:t>
            </a:r>
          </a:p>
          <a:p>
            <a:endParaRPr lang="en-US" sz="2800" b="1" dirty="0">
              <a:latin typeface="+mn-lt"/>
            </a:endParaRPr>
          </a:p>
          <a:p>
            <a:r>
              <a:rPr lang="en-US" sz="2800" b="1" dirty="0">
                <a:latin typeface="+mn-lt"/>
              </a:rPr>
              <a:t>does she?</a:t>
            </a:r>
          </a:p>
          <a:p>
            <a:endParaRPr lang="en-US" sz="2800" b="1" dirty="0" smtClean="0">
              <a:latin typeface="+mn-lt"/>
            </a:endParaRPr>
          </a:p>
          <a:p>
            <a:r>
              <a:rPr lang="en-US" sz="2800" b="1" dirty="0" smtClean="0">
                <a:latin typeface="+mn-lt"/>
              </a:rPr>
              <a:t>didn’t he?</a:t>
            </a:r>
            <a:endParaRPr lang="en-US" sz="2800" b="1" dirty="0">
              <a:latin typeface="+mn-lt"/>
            </a:endParaRPr>
          </a:p>
          <a:p>
            <a:endParaRPr lang="en-US" sz="2800" b="1" dirty="0">
              <a:latin typeface="+mn-lt"/>
            </a:endParaRPr>
          </a:p>
          <a:p>
            <a:r>
              <a:rPr lang="en-US" sz="2800" b="1" dirty="0">
                <a:latin typeface="+mn-lt"/>
              </a:rPr>
              <a:t>wasn’t there?</a:t>
            </a:r>
          </a:p>
          <a:p>
            <a:endParaRPr lang="ru-RU" sz="2800" b="1" dirty="0">
              <a:latin typeface="+mn-lt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28688" y="0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Add the Tag endings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214810" y="1571612"/>
            <a:ext cx="1928826" cy="16430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572000" y="4214818"/>
            <a:ext cx="1714512" cy="14287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357686" y="2428868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4286248" y="1714488"/>
            <a:ext cx="1928826" cy="15001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5000628" y="4143380"/>
            <a:ext cx="1214446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4000496" y="5072074"/>
            <a:ext cx="2143140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Picture 2" descr="F:\таги\Разделительные вопросы, 5 класс\вопрос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15272" y="285728"/>
            <a:ext cx="857256" cy="979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Tasks for you: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1266825"/>
          </a:xfrm>
        </p:spPr>
        <p:txBody>
          <a:bodyPr/>
          <a:lstStyle/>
          <a:p>
            <a:r>
              <a:rPr lang="en-US" smtClean="0"/>
              <a:t>Add the endings:</a:t>
            </a: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428868"/>
            <a:ext cx="821814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It’s a lovely evening, …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5143512"/>
            <a:ext cx="300114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2. isn’t </a:t>
            </a:r>
            <a:r>
              <a:rPr lang="en-US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it?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4071942"/>
            <a:ext cx="393569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8000">
                  <a:solidFill>
                    <a:schemeClr val="accent3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1. doesn’t</a:t>
            </a:r>
            <a:r>
              <a:rPr lang="en-US" sz="5400" b="1" spc="100" dirty="0" smtClean="0">
                <a:ln w="18000">
                  <a:solidFill>
                    <a:schemeClr val="accent3"/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</a:rPr>
              <a:t> </a:t>
            </a:r>
            <a:r>
              <a:rPr lang="en-US" sz="5400" b="1" dirty="0">
                <a:ln w="18000">
                  <a:solidFill>
                    <a:schemeClr val="accent3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it?</a:t>
            </a:r>
            <a:endParaRPr lang="ru-RU" sz="5400" b="1" spc="100" dirty="0">
              <a:ln w="18000">
                <a:solidFill>
                  <a:schemeClr val="accent3"/>
                </a:solidFill>
                <a:prstDash val="solid"/>
                <a:miter lim="800000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0694" y="5214950"/>
            <a:ext cx="331052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3. isn’t </a:t>
            </a: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he?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99537E-6 L 0.65938 -0.379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-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57166"/>
            <a:ext cx="757242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It was a wonderful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game, …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3071810"/>
            <a:ext cx="418152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1. wasn’t </a:t>
            </a:r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it?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4071942"/>
            <a:ext cx="300114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/>
                <a:solidFill>
                  <a:schemeClr val="accent3"/>
                </a:solidFill>
                <a:latin typeface="+mn-lt"/>
              </a:rPr>
              <a:t>2. isn’t </a:t>
            </a:r>
            <a:r>
              <a:rPr lang="en-US" sz="5400" b="1" dirty="0">
                <a:ln/>
                <a:solidFill>
                  <a:schemeClr val="accent3"/>
                </a:solidFill>
                <a:latin typeface="+mn-lt"/>
              </a:rPr>
              <a:t>it?</a:t>
            </a:r>
            <a:endParaRPr lang="ru-RU" sz="5400" b="1" dirty="0">
              <a:ln/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5000636"/>
            <a:ext cx="399077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3. wasn’t </a:t>
            </a:r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he?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L 0.23681 -0.267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357166"/>
            <a:ext cx="678661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She is a good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pupil, …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4214818"/>
            <a:ext cx="44291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2. wasn’t </a:t>
            </a: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she?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86116" y="2786058"/>
            <a:ext cx="428628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1. isn’t </a:t>
            </a: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she?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5214950"/>
            <a:ext cx="6776854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3. wasn’t </a:t>
            </a:r>
            <a:r>
              <a:rPr lang="en-US" sz="5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</a:rPr>
              <a:t>he?</a:t>
            </a:r>
            <a:endParaRPr lang="ru-RU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52359E-6 L -0.00208 -0.402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1428736"/>
            <a:ext cx="7200900" cy="3532183"/>
          </a:xfrm>
          <a:prstGeom prst="rect">
            <a:avLst/>
          </a:prstGeom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3357562"/>
            <a:ext cx="287972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28688" y="0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kern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Match the questions and the answers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F:\таги\Разделительные вопросы, 5 класс\вопрос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00958" y="1928802"/>
            <a:ext cx="857256" cy="979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Thank you for the lesson.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endParaRPr lang="en-US" sz="7200" smtClean="0"/>
          </a:p>
          <a:p>
            <a:pPr algn="ctr">
              <a:buFont typeface="Wingdings 2" pitchFamily="18" charset="2"/>
              <a:buNone/>
            </a:pPr>
            <a:r>
              <a:rPr lang="en-US" sz="7200" smtClean="0"/>
              <a:t>Good bye!</a:t>
            </a:r>
            <a:endParaRPr lang="ru-RU" sz="7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Our goals: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400" smtClean="0"/>
              <a:t>to improve listening and reading skills;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400" smtClean="0"/>
              <a:t>to repeat, to generalize</a:t>
            </a:r>
            <a:r>
              <a:rPr lang="ru-RU" sz="4400" smtClean="0"/>
              <a:t> </a:t>
            </a:r>
            <a:r>
              <a:rPr lang="en-US" sz="4400" smtClean="0"/>
              <a:t>and to systematiz</a:t>
            </a:r>
            <a:r>
              <a:rPr lang="ru-RU" sz="4400" smtClean="0"/>
              <a:t>е</a:t>
            </a:r>
            <a:r>
              <a:rPr lang="en-US" sz="4400" smtClean="0"/>
              <a:t> the students’ knowledge of  the grammar;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400" smtClean="0"/>
              <a:t>to develop speaking, writing skills.</a:t>
            </a:r>
            <a:endParaRPr lang="ru-RU" sz="4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Скругленный прямоугольник 53"/>
          <p:cNvSpPr/>
          <p:nvPr/>
        </p:nvSpPr>
        <p:spPr>
          <a:xfrm>
            <a:off x="4857752" y="5572140"/>
            <a:ext cx="50006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643702" y="4929198"/>
            <a:ext cx="50006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4357686" y="4357694"/>
            <a:ext cx="50006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4429124" y="3786190"/>
            <a:ext cx="50006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7429520" y="3214686"/>
            <a:ext cx="50006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7143768" y="1928802"/>
            <a:ext cx="50006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072066" y="1214422"/>
            <a:ext cx="50006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785918" y="2500306"/>
            <a:ext cx="50006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8688" y="0"/>
            <a:ext cx="7772400" cy="1470025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Look, read and translate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5" y="1214438"/>
            <a:ext cx="857227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Calibri" pitchFamily="34" charset="0"/>
              </a:rPr>
              <a:t>He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488" y="1857364"/>
            <a:ext cx="785818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You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500306"/>
            <a:ext cx="5929354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Calibri" pitchFamily="34" charset="0"/>
              </a:rPr>
              <a:t>She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     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not got </a:t>
            </a:r>
            <a:r>
              <a:rPr lang="en-US" sz="2800" b="1" dirty="0" smtClean="0">
                <a:latin typeface="Calibri" pitchFamily="34" charset="0"/>
              </a:rPr>
              <a:t>five dresses,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       </a:t>
            </a:r>
            <a:r>
              <a:rPr lang="en-US" sz="2800" b="1" dirty="0" smtClean="0">
                <a:latin typeface="Calibri" pitchFamily="34" charset="0"/>
              </a:rPr>
              <a:t>she?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71868" y="3214686"/>
            <a:ext cx="857259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had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3786190"/>
            <a:ext cx="6286544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Calibri" pitchFamily="34" charset="0"/>
              </a:rPr>
              <a:t>They            </a:t>
            </a:r>
            <a:r>
              <a:rPr lang="ru-RU" sz="2800" b="1" dirty="0" smtClean="0">
                <a:latin typeface="Calibri" pitchFamily="34" charset="0"/>
              </a:rPr>
              <a:t>  </a:t>
            </a:r>
            <a:r>
              <a:rPr lang="en-US" sz="2800" b="1" dirty="0" smtClean="0">
                <a:latin typeface="Calibri" pitchFamily="34" charset="0"/>
              </a:rPr>
              <a:t>read,             </a:t>
            </a:r>
            <a:r>
              <a:rPr lang="ru-RU" sz="2800" b="1" dirty="0" smtClean="0">
                <a:latin typeface="Calibri" pitchFamily="34" charset="0"/>
              </a:rPr>
              <a:t>  </a:t>
            </a:r>
            <a:r>
              <a:rPr lang="en-US" sz="2800" b="1" dirty="0" smtClean="0">
                <a:latin typeface="Calibri" pitchFamily="34" charset="0"/>
              </a:rPr>
              <a:t> not </a:t>
            </a:r>
            <a:r>
              <a:rPr lang="en-US" sz="2800" b="1" dirty="0">
                <a:latin typeface="Calibri" pitchFamily="34" charset="0"/>
              </a:rPr>
              <a:t>they</a:t>
            </a:r>
            <a:r>
              <a:rPr lang="ru-RU" sz="2800" b="1" dirty="0" smtClean="0">
                <a:latin typeface="Calibri" pitchFamily="34" charset="0"/>
              </a:rPr>
              <a:t>?</a:t>
            </a:r>
            <a:endParaRPr lang="en-US" sz="2800" b="1" dirty="0" smtClean="0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8926" y="4357694"/>
            <a:ext cx="6215074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She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      not open the door,       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she?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8596" y="4929198"/>
            <a:ext cx="8429684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Calibri" pitchFamily="34" charset="0"/>
              </a:rPr>
              <a:t>You</a:t>
            </a:r>
            <a:r>
              <a:rPr lang="ru-RU" sz="2800" b="1" dirty="0" smtClean="0">
                <a:latin typeface="Calibri" pitchFamily="34" charset="0"/>
              </a:rPr>
              <a:t> </a:t>
            </a:r>
            <a:r>
              <a:rPr lang="en-US" sz="2800" b="1" dirty="0" smtClean="0">
                <a:latin typeface="Calibri" pitchFamily="34" charset="0"/>
              </a:rPr>
              <a:t>           </a:t>
            </a:r>
            <a:r>
              <a:rPr lang="en-US" sz="2800" b="1" dirty="0">
                <a:latin typeface="Calibri" pitchFamily="34" charset="0"/>
              </a:rPr>
              <a:t>write a letter next week,  </a:t>
            </a:r>
            <a:r>
              <a:rPr lang="en-US" sz="2800" b="1" dirty="0" smtClean="0">
                <a:latin typeface="Calibri" pitchFamily="34" charset="0"/>
              </a:rPr>
              <a:t>           not you</a:t>
            </a:r>
            <a:r>
              <a:rPr lang="ru-RU" sz="2800" b="1" dirty="0" smtClean="0">
                <a:latin typeface="Calibri" pitchFamily="34" charset="0"/>
              </a:rPr>
              <a:t>?</a:t>
            </a:r>
            <a:endParaRPr lang="en-US" sz="2800" b="1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1538" y="1214422"/>
            <a:ext cx="571504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is</a:t>
            </a:r>
            <a:endParaRPr lang="en-US" sz="2800" b="1" dirty="0" smtClean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57290" y="1214422"/>
            <a:ext cx="3357586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Calibri" pitchFamily="34" charset="0"/>
              </a:rPr>
              <a:t>a </a:t>
            </a:r>
            <a:r>
              <a:rPr lang="en-US" sz="2800" b="1" dirty="0">
                <a:latin typeface="Calibri" pitchFamily="34" charset="0"/>
              </a:rPr>
              <a:t>very good doctor, </a:t>
            </a:r>
            <a:endParaRPr lang="en-US" sz="2800" b="1" dirty="0" smtClean="0"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29124" y="1214422"/>
            <a:ext cx="571504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is</a:t>
            </a:r>
            <a:endParaRPr lang="en-US" sz="2800" b="1" dirty="0" smtClean="0"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5008" y="1214422"/>
            <a:ext cx="785786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Calibri" pitchFamily="34" charset="0"/>
              </a:rPr>
              <a:t>he?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00628" y="1214422"/>
            <a:ext cx="714380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not</a:t>
            </a:r>
            <a:endParaRPr lang="en-US" sz="2800" b="1" dirty="0" smtClean="0"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0430" y="1857364"/>
            <a:ext cx="785818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are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43372" y="1857364"/>
            <a:ext cx="2428892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my 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best friend,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715272" y="1857364"/>
            <a:ext cx="928694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you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?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00826" y="1857364"/>
            <a:ext cx="785818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are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72330" y="1857364"/>
            <a:ext cx="1000131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not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43174" y="3214686"/>
            <a:ext cx="1214445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They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14810" y="3214686"/>
            <a:ext cx="2643206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three red pens, 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43702" y="3214686"/>
            <a:ext cx="857259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had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58082" y="3214686"/>
            <a:ext cx="1000131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not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29586" y="3214686"/>
            <a:ext cx="1214414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they?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00100" y="2500306"/>
            <a:ext cx="785818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has</a:t>
            </a:r>
            <a:endParaRPr lang="en-US" sz="2800" b="1" dirty="0" smtClean="0"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72000" y="2500306"/>
            <a:ext cx="785818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has</a:t>
            </a:r>
            <a:endParaRPr lang="en-US" sz="2800" b="1" dirty="0" smtClean="0">
              <a:latin typeface="Calibri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14414" y="3786190"/>
            <a:ext cx="1214446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Calibri" pitchFamily="34" charset="0"/>
              </a:rPr>
              <a:t>must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286116" y="3786190"/>
            <a:ext cx="1143008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Calibri" pitchFamily="34" charset="0"/>
              </a:rPr>
              <a:t>must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072330" y="4357694"/>
            <a:ext cx="857256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can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500430" y="4357694"/>
            <a:ext cx="857256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can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071538" y="4929198"/>
            <a:ext cx="857256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Calibri" pitchFamily="34" charset="0"/>
              </a:rPr>
              <a:t>will</a:t>
            </a:r>
            <a:endParaRPr lang="en-US" sz="2800" b="1" dirty="0">
              <a:latin typeface="Calibri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43570" y="4929198"/>
            <a:ext cx="857256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Calibri" pitchFamily="34" charset="0"/>
              </a:rPr>
              <a:t>will</a:t>
            </a:r>
            <a:endParaRPr lang="en-US" sz="2800" b="1" dirty="0">
              <a:latin typeface="Calibri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71802" y="5572140"/>
            <a:ext cx="6072198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We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           not do this task,              we?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714744" y="5572140"/>
            <a:ext cx="1214446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could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143768" y="5572140"/>
            <a:ext cx="1285884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could</a:t>
            </a:r>
          </a:p>
        </p:txBody>
      </p:sp>
      <p:pic>
        <p:nvPicPr>
          <p:cNvPr id="46" name="Picture 2" descr="F:\таги\Разделительные вопросы, 5 класс\вопрос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72462" y="642918"/>
            <a:ext cx="857256" cy="979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03648" y="548680"/>
            <a:ext cx="7056784" cy="1080120"/>
          </a:xfrm>
          <a:prstGeom prst="roundRect">
            <a:avLst/>
          </a:prstGeom>
          <a:solidFill>
            <a:schemeClr val="accent4">
              <a:lumMod val="40000"/>
              <a:lumOff val="60000"/>
              <a:alpha val="2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1331640" y="1772816"/>
            <a:ext cx="1378535" cy="648072"/>
            <a:chOff x="5453379" y="188640"/>
            <a:chExt cx="1224137" cy="720080"/>
          </a:xfrm>
        </p:grpSpPr>
        <p:sp>
          <p:nvSpPr>
            <p:cNvPr id="7" name="Блок-схема: альтернативный процесс 6"/>
            <p:cNvSpPr/>
            <p:nvPr/>
          </p:nvSpPr>
          <p:spPr>
            <a:xfrm>
              <a:off x="5453380" y="188640"/>
              <a:ext cx="1224136" cy="720080"/>
            </a:xfrm>
            <a:prstGeom prst="flowChartAlternateProcess">
              <a:avLst/>
            </a:prstGeom>
            <a:solidFill>
              <a:schemeClr val="accent4">
                <a:lumMod val="75000"/>
                <a:alpha val="6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453379" y="268649"/>
              <a:ext cx="1214917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START</a:t>
              </a:r>
              <a:endParaRPr lang="ru-RU" sz="2800" b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3923928" y="1988840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16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DO YOU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1988840"/>
            <a:ext cx="1728192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DON’</a:t>
            </a:r>
            <a:r>
              <a:rPr lang="ru-RU" sz="2800" b="1" dirty="0" smtClean="0">
                <a:solidFill>
                  <a:srgbClr val="7030A0"/>
                </a:solidFill>
              </a:rPr>
              <a:t>Т  </a:t>
            </a:r>
            <a:r>
              <a:rPr lang="en-US" sz="2800" b="1" dirty="0" smtClean="0">
                <a:solidFill>
                  <a:srgbClr val="7030A0"/>
                </a:solidFill>
              </a:rPr>
              <a:t>YOU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48464" y="692696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YOU DON’T LIKE ICE-CREAM, …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23928" y="3140968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ARE YOU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3140968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AREN’T YOU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8" name="Рисунок 17" descr="emocii-154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348880"/>
            <a:ext cx="1507433" cy="1301874"/>
          </a:xfrm>
          <a:prstGeom prst="rect">
            <a:avLst/>
          </a:prstGeom>
        </p:spPr>
      </p:pic>
      <p:pic>
        <p:nvPicPr>
          <p:cNvPr id="19" name="Рисунок 18" descr="babochkia-48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77649" y="4365104"/>
            <a:ext cx="1002027" cy="936104"/>
          </a:xfrm>
          <a:prstGeom prst="rect">
            <a:avLst/>
          </a:prstGeom>
        </p:spPr>
      </p:pic>
      <p:pic>
        <p:nvPicPr>
          <p:cNvPr id="20" name="Рисунок 19" descr="emocii-181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1988840"/>
            <a:ext cx="1092121" cy="936104"/>
          </a:xfrm>
          <a:prstGeom prst="rect">
            <a:avLst/>
          </a:prstGeom>
        </p:spPr>
      </p:pic>
      <p:pic>
        <p:nvPicPr>
          <p:cNvPr id="21" name="Рисунок 20" descr="emocii-2198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1960" y="4077072"/>
            <a:ext cx="1080120" cy="1069531"/>
          </a:xfrm>
          <a:prstGeom prst="rect">
            <a:avLst/>
          </a:prstGeom>
        </p:spPr>
      </p:pic>
      <p:pic>
        <p:nvPicPr>
          <p:cNvPr id="22" name="Рисунок 21" descr="emocii-215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24328" y="3068960"/>
            <a:ext cx="1224136" cy="1089274"/>
          </a:xfrm>
          <a:prstGeom prst="rect">
            <a:avLst/>
          </a:prstGeom>
        </p:spPr>
      </p:pic>
      <p:sp>
        <p:nvSpPr>
          <p:cNvPr id="23" name="Стрелка вправо 22">
            <a:hlinkClick r:id="rId7" action="ppaction://hlinksldjump"/>
          </p:cNvPr>
          <p:cNvSpPr/>
          <p:nvPr/>
        </p:nvSpPr>
        <p:spPr>
          <a:xfrm>
            <a:off x="7452320" y="5301208"/>
            <a:ext cx="936104" cy="720080"/>
          </a:xfrm>
          <a:prstGeom prst="rightArrow">
            <a:avLst/>
          </a:prstGeom>
          <a:solidFill>
            <a:schemeClr val="accent4">
              <a:lumMod val="75000"/>
              <a:alpha val="6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7341E-7 L -1.62813 -1.7341E-7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03648" y="548680"/>
            <a:ext cx="7056784" cy="1080120"/>
          </a:xfrm>
          <a:prstGeom prst="roundRect">
            <a:avLst/>
          </a:prstGeom>
          <a:solidFill>
            <a:schemeClr val="accent4">
              <a:lumMod val="40000"/>
              <a:lumOff val="60000"/>
              <a:alpha val="2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1331640" y="1772816"/>
            <a:ext cx="1378535" cy="648072"/>
            <a:chOff x="5453379" y="188640"/>
            <a:chExt cx="1224137" cy="720080"/>
          </a:xfrm>
        </p:grpSpPr>
        <p:sp>
          <p:nvSpPr>
            <p:cNvPr id="7" name="Блок-схема: альтернативный процесс 6"/>
            <p:cNvSpPr/>
            <p:nvPr/>
          </p:nvSpPr>
          <p:spPr>
            <a:xfrm>
              <a:off x="5453380" y="188640"/>
              <a:ext cx="1224136" cy="720080"/>
            </a:xfrm>
            <a:prstGeom prst="flowChartAlternateProcess">
              <a:avLst/>
            </a:prstGeom>
            <a:solidFill>
              <a:schemeClr val="accent4">
                <a:lumMod val="75000"/>
                <a:alpha val="6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453379" y="268649"/>
              <a:ext cx="1214917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START</a:t>
              </a:r>
              <a:endParaRPr lang="ru-RU" sz="2800" b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3923928" y="1988840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16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ISN’T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</a:rPr>
              <a:t>HE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1988840"/>
            <a:ext cx="1728192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DOESN’</a:t>
            </a:r>
            <a:r>
              <a:rPr lang="ru-RU" sz="2400" b="1" dirty="0" smtClean="0">
                <a:solidFill>
                  <a:srgbClr val="7030A0"/>
                </a:solidFill>
              </a:rPr>
              <a:t>Т  </a:t>
            </a:r>
            <a:r>
              <a:rPr lang="en-US" sz="2400" b="1" dirty="0" smtClean="0">
                <a:solidFill>
                  <a:srgbClr val="7030A0"/>
                </a:solidFill>
              </a:rPr>
              <a:t>HE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48464" y="692696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OUR FATHER  IS A DOCTOR, …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23928" y="3140968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IS HE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3140968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DOES HE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8" name="Рисунок 17" descr="emocii-154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348880"/>
            <a:ext cx="1507433" cy="1301874"/>
          </a:xfrm>
          <a:prstGeom prst="rect">
            <a:avLst/>
          </a:prstGeom>
        </p:spPr>
      </p:pic>
      <p:pic>
        <p:nvPicPr>
          <p:cNvPr id="19" name="Рисунок 18" descr="babochkia-48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77649" y="4365104"/>
            <a:ext cx="1002027" cy="936104"/>
          </a:xfrm>
          <a:prstGeom prst="rect">
            <a:avLst/>
          </a:prstGeom>
        </p:spPr>
      </p:pic>
      <p:pic>
        <p:nvPicPr>
          <p:cNvPr id="20" name="Рисунок 19" descr="emocii-181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1988840"/>
            <a:ext cx="1092121" cy="936104"/>
          </a:xfrm>
          <a:prstGeom prst="rect">
            <a:avLst/>
          </a:prstGeom>
        </p:spPr>
      </p:pic>
      <p:pic>
        <p:nvPicPr>
          <p:cNvPr id="21" name="Рисунок 20" descr="emocii-2198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1960" y="4077072"/>
            <a:ext cx="1080120" cy="1069531"/>
          </a:xfrm>
          <a:prstGeom prst="rect">
            <a:avLst/>
          </a:prstGeom>
        </p:spPr>
      </p:pic>
      <p:pic>
        <p:nvPicPr>
          <p:cNvPr id="22" name="Рисунок 21" descr="emocii-215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24328" y="3068960"/>
            <a:ext cx="1224136" cy="1089274"/>
          </a:xfrm>
          <a:prstGeom prst="rect">
            <a:avLst/>
          </a:prstGeom>
        </p:spPr>
      </p:pic>
      <p:pic>
        <p:nvPicPr>
          <p:cNvPr id="23" name="Рисунок 22" descr="babochkia-503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63688" y="5373216"/>
            <a:ext cx="952500" cy="952500"/>
          </a:xfrm>
          <a:prstGeom prst="rect">
            <a:avLst/>
          </a:prstGeom>
        </p:spPr>
      </p:pic>
      <p:sp>
        <p:nvSpPr>
          <p:cNvPr id="24" name="Стрелка вправо 23">
            <a:hlinkClick r:id="rId8" action="ppaction://hlinksldjump"/>
          </p:cNvPr>
          <p:cNvSpPr/>
          <p:nvPr/>
        </p:nvSpPr>
        <p:spPr>
          <a:xfrm>
            <a:off x="7452320" y="5301208"/>
            <a:ext cx="936104" cy="720080"/>
          </a:xfrm>
          <a:prstGeom prst="rightArrow">
            <a:avLst/>
          </a:prstGeom>
          <a:solidFill>
            <a:schemeClr val="accent4">
              <a:lumMod val="75000"/>
              <a:alpha val="6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7341E-7 L -1.62813 -1.7341E-7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9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03648" y="548680"/>
            <a:ext cx="7056784" cy="1080120"/>
          </a:xfrm>
          <a:prstGeom prst="roundRect">
            <a:avLst/>
          </a:prstGeom>
          <a:solidFill>
            <a:schemeClr val="accent4">
              <a:lumMod val="40000"/>
              <a:lumOff val="60000"/>
              <a:alpha val="2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1331640" y="1772816"/>
            <a:ext cx="1378535" cy="648072"/>
            <a:chOff x="5453379" y="188640"/>
            <a:chExt cx="1224137" cy="720080"/>
          </a:xfrm>
        </p:grpSpPr>
        <p:sp>
          <p:nvSpPr>
            <p:cNvPr id="7" name="Блок-схема: альтернативный процесс 6"/>
            <p:cNvSpPr/>
            <p:nvPr/>
          </p:nvSpPr>
          <p:spPr>
            <a:xfrm>
              <a:off x="5453380" y="188640"/>
              <a:ext cx="1224136" cy="720080"/>
            </a:xfrm>
            <a:prstGeom prst="flowChartAlternateProcess">
              <a:avLst/>
            </a:prstGeom>
            <a:solidFill>
              <a:schemeClr val="accent4">
                <a:lumMod val="75000"/>
                <a:alpha val="6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453379" y="268649"/>
              <a:ext cx="1214917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START</a:t>
              </a:r>
              <a:endParaRPr lang="ru-RU" sz="2800" b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3923928" y="1988840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16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ISN’T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</a:rPr>
              <a:t>SHE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1988840"/>
            <a:ext cx="1728192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DOESN’</a:t>
            </a:r>
            <a:r>
              <a:rPr lang="ru-RU" sz="2400" b="1" dirty="0" smtClean="0">
                <a:solidFill>
                  <a:srgbClr val="7030A0"/>
                </a:solidFill>
              </a:rPr>
              <a:t>Т  </a:t>
            </a:r>
            <a:r>
              <a:rPr lang="en-US" sz="2400" b="1" dirty="0" smtClean="0">
                <a:solidFill>
                  <a:srgbClr val="7030A0"/>
                </a:solidFill>
              </a:rPr>
              <a:t>SHE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48464" y="764704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JANE LIVES IN MOSCOW, …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23928" y="3140968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IS SHE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3140968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DOES SHE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8" name="Рисунок 17" descr="emocii-154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0312" y="1772816"/>
            <a:ext cx="1507433" cy="1301874"/>
          </a:xfrm>
          <a:prstGeom prst="rect">
            <a:avLst/>
          </a:prstGeom>
        </p:spPr>
      </p:pic>
      <p:pic>
        <p:nvPicPr>
          <p:cNvPr id="19" name="Рисунок 18" descr="babochkia-48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77649" y="4365104"/>
            <a:ext cx="1002027" cy="936104"/>
          </a:xfrm>
          <a:prstGeom prst="rect">
            <a:avLst/>
          </a:prstGeom>
        </p:spPr>
      </p:pic>
      <p:pic>
        <p:nvPicPr>
          <p:cNvPr id="20" name="Рисунок 19" descr="emocii-181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1988840"/>
            <a:ext cx="1092121" cy="936104"/>
          </a:xfrm>
          <a:prstGeom prst="rect">
            <a:avLst/>
          </a:prstGeom>
        </p:spPr>
      </p:pic>
      <p:pic>
        <p:nvPicPr>
          <p:cNvPr id="21" name="Рисунок 20" descr="emocii-2198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1960" y="4077072"/>
            <a:ext cx="1080120" cy="1069531"/>
          </a:xfrm>
          <a:prstGeom prst="rect">
            <a:avLst/>
          </a:prstGeom>
        </p:spPr>
      </p:pic>
      <p:pic>
        <p:nvPicPr>
          <p:cNvPr id="22" name="Рисунок 21" descr="emocii-215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24328" y="3068960"/>
            <a:ext cx="1224136" cy="1089274"/>
          </a:xfrm>
          <a:prstGeom prst="rect">
            <a:avLst/>
          </a:prstGeom>
        </p:spPr>
      </p:pic>
      <p:pic>
        <p:nvPicPr>
          <p:cNvPr id="23" name="Рисунок 22" descr="babochkia-503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63688" y="5373216"/>
            <a:ext cx="952500" cy="952500"/>
          </a:xfrm>
          <a:prstGeom prst="rect">
            <a:avLst/>
          </a:prstGeom>
        </p:spPr>
      </p:pic>
      <p:pic>
        <p:nvPicPr>
          <p:cNvPr id="24" name="Рисунок 23" descr="babochkia-502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932040" y="5445224"/>
            <a:ext cx="981448" cy="1039359"/>
          </a:xfrm>
          <a:prstGeom prst="rect">
            <a:avLst/>
          </a:prstGeom>
        </p:spPr>
      </p:pic>
      <p:sp>
        <p:nvSpPr>
          <p:cNvPr id="25" name="Стрелка вправо 24">
            <a:hlinkClick r:id="rId9" action="ppaction://hlinksldjump"/>
          </p:cNvPr>
          <p:cNvSpPr/>
          <p:nvPr/>
        </p:nvSpPr>
        <p:spPr>
          <a:xfrm>
            <a:off x="7452320" y="5301208"/>
            <a:ext cx="936104" cy="720080"/>
          </a:xfrm>
          <a:prstGeom prst="rightArrow">
            <a:avLst/>
          </a:prstGeom>
          <a:solidFill>
            <a:schemeClr val="accent4">
              <a:lumMod val="75000"/>
              <a:alpha val="6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7341E-7 L -1.62813 -1.7341E-7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03648" y="548680"/>
            <a:ext cx="7056784" cy="1080120"/>
          </a:xfrm>
          <a:prstGeom prst="roundRect">
            <a:avLst/>
          </a:prstGeom>
          <a:solidFill>
            <a:schemeClr val="accent4">
              <a:lumMod val="40000"/>
              <a:lumOff val="60000"/>
              <a:alpha val="2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1331640" y="1772816"/>
            <a:ext cx="1378535" cy="648072"/>
            <a:chOff x="5453379" y="188640"/>
            <a:chExt cx="1224137" cy="720080"/>
          </a:xfrm>
        </p:grpSpPr>
        <p:sp>
          <p:nvSpPr>
            <p:cNvPr id="7" name="Блок-схема: альтернативный процесс 6"/>
            <p:cNvSpPr/>
            <p:nvPr/>
          </p:nvSpPr>
          <p:spPr>
            <a:xfrm>
              <a:off x="5453380" y="188640"/>
              <a:ext cx="1224136" cy="720080"/>
            </a:xfrm>
            <a:prstGeom prst="flowChartAlternateProcess">
              <a:avLst/>
            </a:prstGeom>
            <a:solidFill>
              <a:schemeClr val="accent4">
                <a:lumMod val="75000"/>
                <a:alpha val="6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453379" y="268649"/>
              <a:ext cx="1214917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START</a:t>
              </a:r>
              <a:endParaRPr lang="ru-RU" sz="2800" b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3923928" y="1988840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16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ISN’T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</a:rPr>
              <a:t>HE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1988840"/>
            <a:ext cx="1728192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CAN</a:t>
            </a:r>
            <a:r>
              <a:rPr lang="ru-RU" sz="2800" b="1" dirty="0" smtClean="0">
                <a:solidFill>
                  <a:srgbClr val="7030A0"/>
                </a:solidFill>
              </a:rPr>
              <a:t>  </a:t>
            </a:r>
            <a:r>
              <a:rPr lang="en-US" sz="2800" b="1" dirty="0" smtClean="0">
                <a:solidFill>
                  <a:srgbClr val="7030A0"/>
                </a:solidFill>
              </a:rPr>
              <a:t>HE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76456" y="692696"/>
            <a:ext cx="9397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YOUR</a:t>
            </a:r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r>
              <a:rPr lang="en-US" sz="3200" b="1" dirty="0" smtClean="0">
                <a:solidFill>
                  <a:srgbClr val="7030A0"/>
                </a:solidFill>
              </a:rPr>
              <a:t> BROTHER CAN PLAY CHESS WELL, …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23928" y="3140968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IS HE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3140968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CAN’T HE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8" name="Рисунок 17" descr="emocii-154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0312" y="2996952"/>
            <a:ext cx="1507433" cy="1301874"/>
          </a:xfrm>
          <a:prstGeom prst="rect">
            <a:avLst/>
          </a:prstGeom>
        </p:spPr>
      </p:pic>
      <p:pic>
        <p:nvPicPr>
          <p:cNvPr id="19" name="Рисунок 18" descr="babochkia-48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77649" y="4365104"/>
            <a:ext cx="1002027" cy="936104"/>
          </a:xfrm>
          <a:prstGeom prst="rect">
            <a:avLst/>
          </a:prstGeom>
        </p:spPr>
      </p:pic>
      <p:pic>
        <p:nvPicPr>
          <p:cNvPr id="20" name="Рисунок 19" descr="emocii-181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1988840"/>
            <a:ext cx="1092121" cy="936104"/>
          </a:xfrm>
          <a:prstGeom prst="rect">
            <a:avLst/>
          </a:prstGeom>
        </p:spPr>
      </p:pic>
      <p:pic>
        <p:nvPicPr>
          <p:cNvPr id="21" name="Рисунок 20" descr="emocii-2198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1960" y="4077072"/>
            <a:ext cx="1080120" cy="1069531"/>
          </a:xfrm>
          <a:prstGeom prst="rect">
            <a:avLst/>
          </a:prstGeom>
        </p:spPr>
      </p:pic>
      <p:pic>
        <p:nvPicPr>
          <p:cNvPr id="22" name="Рисунок 21" descr="emocii-215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96336" y="1916832"/>
            <a:ext cx="1224136" cy="1089274"/>
          </a:xfrm>
          <a:prstGeom prst="rect">
            <a:avLst/>
          </a:prstGeom>
        </p:spPr>
      </p:pic>
      <p:pic>
        <p:nvPicPr>
          <p:cNvPr id="23" name="Рисунок 22" descr="babochkia-503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63688" y="5373216"/>
            <a:ext cx="952500" cy="952500"/>
          </a:xfrm>
          <a:prstGeom prst="rect">
            <a:avLst/>
          </a:prstGeom>
        </p:spPr>
      </p:pic>
      <p:pic>
        <p:nvPicPr>
          <p:cNvPr id="24" name="Рисунок 23" descr="babochkia-502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932040" y="5445224"/>
            <a:ext cx="981448" cy="1039359"/>
          </a:xfrm>
          <a:prstGeom prst="rect">
            <a:avLst/>
          </a:prstGeom>
        </p:spPr>
      </p:pic>
      <p:pic>
        <p:nvPicPr>
          <p:cNvPr id="25" name="Рисунок 24" descr="babochkia-470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9552" y="5373216"/>
            <a:ext cx="1214794" cy="947539"/>
          </a:xfrm>
          <a:prstGeom prst="rect">
            <a:avLst/>
          </a:prstGeom>
        </p:spPr>
      </p:pic>
      <p:sp>
        <p:nvSpPr>
          <p:cNvPr id="26" name="Стрелка вправо 25">
            <a:hlinkClick r:id="rId10" action="ppaction://hlinksldjump"/>
          </p:cNvPr>
          <p:cNvSpPr/>
          <p:nvPr/>
        </p:nvSpPr>
        <p:spPr>
          <a:xfrm>
            <a:off x="7452320" y="5301208"/>
            <a:ext cx="936104" cy="720080"/>
          </a:xfrm>
          <a:prstGeom prst="rightArrow">
            <a:avLst/>
          </a:prstGeom>
          <a:solidFill>
            <a:schemeClr val="accent4">
              <a:lumMod val="75000"/>
              <a:alpha val="6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60116E-6 L -1.78559 0.00994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3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03648" y="548680"/>
            <a:ext cx="7056784" cy="1080120"/>
          </a:xfrm>
          <a:prstGeom prst="roundRect">
            <a:avLst/>
          </a:prstGeom>
          <a:solidFill>
            <a:schemeClr val="accent4">
              <a:lumMod val="40000"/>
              <a:lumOff val="60000"/>
              <a:alpha val="2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1331640" y="1772816"/>
            <a:ext cx="1378535" cy="648072"/>
            <a:chOff x="5453379" y="188640"/>
            <a:chExt cx="1224137" cy="720080"/>
          </a:xfrm>
        </p:grpSpPr>
        <p:sp>
          <p:nvSpPr>
            <p:cNvPr id="7" name="Блок-схема: альтернативный процесс 6"/>
            <p:cNvSpPr/>
            <p:nvPr/>
          </p:nvSpPr>
          <p:spPr>
            <a:xfrm>
              <a:off x="5453380" y="188640"/>
              <a:ext cx="1224136" cy="720080"/>
            </a:xfrm>
            <a:prstGeom prst="flowChartAlternateProcess">
              <a:avLst/>
            </a:prstGeom>
            <a:solidFill>
              <a:schemeClr val="accent4">
                <a:lumMod val="75000"/>
                <a:alpha val="6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453379" y="268649"/>
              <a:ext cx="1214917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START</a:t>
              </a:r>
              <a:endParaRPr lang="ru-RU" sz="2800" b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3923928" y="1988840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16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ISN’T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</a:rPr>
              <a:t>HE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1988840"/>
            <a:ext cx="1728192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DOES</a:t>
            </a:r>
            <a:r>
              <a:rPr lang="ru-RU" sz="2800" b="1" dirty="0" smtClean="0">
                <a:solidFill>
                  <a:srgbClr val="7030A0"/>
                </a:solidFill>
              </a:rPr>
              <a:t>  </a:t>
            </a:r>
            <a:r>
              <a:rPr lang="en-US" sz="2800" b="1" dirty="0" smtClean="0">
                <a:solidFill>
                  <a:srgbClr val="7030A0"/>
                </a:solidFill>
              </a:rPr>
              <a:t>HE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20472" y="764704"/>
            <a:ext cx="10045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BILL  ISN’T THE BEST PUPIL IN YOUR CLASS, …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23928" y="3140968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IS HE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3140968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DOESN’T HE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9" name="Рисунок 18" descr="babochkia-48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77649" y="4365104"/>
            <a:ext cx="1002027" cy="936104"/>
          </a:xfrm>
          <a:prstGeom prst="rect">
            <a:avLst/>
          </a:prstGeom>
        </p:spPr>
      </p:pic>
      <p:pic>
        <p:nvPicPr>
          <p:cNvPr id="20" name="Рисунок 19" descr="emocii-181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988840"/>
            <a:ext cx="1092121" cy="936104"/>
          </a:xfrm>
          <a:prstGeom prst="rect">
            <a:avLst/>
          </a:prstGeom>
        </p:spPr>
      </p:pic>
      <p:pic>
        <p:nvPicPr>
          <p:cNvPr id="21" name="Рисунок 20" descr="emocii-219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3140968"/>
            <a:ext cx="1080120" cy="1069531"/>
          </a:xfrm>
          <a:prstGeom prst="rect">
            <a:avLst/>
          </a:prstGeom>
        </p:spPr>
      </p:pic>
      <p:pic>
        <p:nvPicPr>
          <p:cNvPr id="22" name="Рисунок 21" descr="emocii-215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96336" y="1916832"/>
            <a:ext cx="1224136" cy="1089274"/>
          </a:xfrm>
          <a:prstGeom prst="rect">
            <a:avLst/>
          </a:prstGeom>
        </p:spPr>
      </p:pic>
      <p:pic>
        <p:nvPicPr>
          <p:cNvPr id="23" name="Рисунок 22" descr="babochkia-503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63688" y="5373216"/>
            <a:ext cx="952500" cy="952500"/>
          </a:xfrm>
          <a:prstGeom prst="rect">
            <a:avLst/>
          </a:prstGeom>
        </p:spPr>
      </p:pic>
      <p:pic>
        <p:nvPicPr>
          <p:cNvPr id="24" name="Рисунок 23" descr="babochkia-502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19672" y="3573016"/>
            <a:ext cx="981448" cy="1039359"/>
          </a:xfrm>
          <a:prstGeom prst="rect">
            <a:avLst/>
          </a:prstGeom>
        </p:spPr>
      </p:pic>
      <p:pic>
        <p:nvPicPr>
          <p:cNvPr id="25" name="Рисунок 24" descr="babochkia-470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9552" y="5373216"/>
            <a:ext cx="1214794" cy="947539"/>
          </a:xfrm>
          <a:prstGeom prst="rect">
            <a:avLst/>
          </a:prstGeom>
        </p:spPr>
      </p:pic>
      <p:pic>
        <p:nvPicPr>
          <p:cNvPr id="26" name="Рисунок 25" descr="emocii-1648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23928" y="4149080"/>
            <a:ext cx="1391064" cy="1080120"/>
          </a:xfrm>
          <a:prstGeom prst="rect">
            <a:avLst/>
          </a:prstGeom>
        </p:spPr>
      </p:pic>
      <p:pic>
        <p:nvPicPr>
          <p:cNvPr id="27" name="Рисунок 26" descr="babochkia-48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5583758"/>
            <a:ext cx="1363977" cy="1274242"/>
          </a:xfrm>
          <a:prstGeom prst="rect">
            <a:avLst/>
          </a:prstGeom>
        </p:spPr>
      </p:pic>
      <p:sp>
        <p:nvSpPr>
          <p:cNvPr id="28" name="Стрелка вправо 27">
            <a:hlinkClick r:id="rId10" action="ppaction://hlinksldjump"/>
          </p:cNvPr>
          <p:cNvSpPr/>
          <p:nvPr/>
        </p:nvSpPr>
        <p:spPr>
          <a:xfrm>
            <a:off x="7452320" y="5301208"/>
            <a:ext cx="936104" cy="720080"/>
          </a:xfrm>
          <a:prstGeom prst="rightArrow">
            <a:avLst/>
          </a:prstGeom>
          <a:solidFill>
            <a:schemeClr val="accent4">
              <a:lumMod val="75000"/>
              <a:alpha val="6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79769E-6 L -1.8132 0.01619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7" y="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03648" y="548680"/>
            <a:ext cx="7056784" cy="1080120"/>
          </a:xfrm>
          <a:prstGeom prst="roundRect">
            <a:avLst/>
          </a:prstGeom>
          <a:solidFill>
            <a:schemeClr val="accent4">
              <a:lumMod val="40000"/>
              <a:lumOff val="60000"/>
              <a:alpha val="2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1331640" y="1772816"/>
            <a:ext cx="1378535" cy="648072"/>
            <a:chOff x="5453379" y="188640"/>
            <a:chExt cx="1224137" cy="720080"/>
          </a:xfrm>
        </p:grpSpPr>
        <p:sp>
          <p:nvSpPr>
            <p:cNvPr id="7" name="Блок-схема: альтернативный процесс 6"/>
            <p:cNvSpPr/>
            <p:nvPr/>
          </p:nvSpPr>
          <p:spPr>
            <a:xfrm>
              <a:off x="5453380" y="188640"/>
              <a:ext cx="1224136" cy="720080"/>
            </a:xfrm>
            <a:prstGeom prst="flowChartAlternateProcess">
              <a:avLst/>
            </a:prstGeom>
            <a:solidFill>
              <a:schemeClr val="accent4">
                <a:lumMod val="75000"/>
                <a:alpha val="6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453379" y="268649"/>
              <a:ext cx="1214917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START</a:t>
              </a:r>
              <a:endParaRPr lang="ru-RU" sz="2800" b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3923928" y="1988840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16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WILL THEY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1988840"/>
            <a:ext cx="1728192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DO 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</a:rPr>
              <a:t>THEY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820472" y="764704"/>
            <a:ext cx="10045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THE BOYS WILL GO TO LONDON IN A WEEK, …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23928" y="3140968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WON’T THEY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3140968"/>
            <a:ext cx="1656184" cy="936104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DON’T THEY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9" name="Рисунок 18" descr="babochkia-48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77649" y="4365104"/>
            <a:ext cx="1002027" cy="936104"/>
          </a:xfrm>
          <a:prstGeom prst="rect">
            <a:avLst/>
          </a:prstGeom>
        </p:spPr>
      </p:pic>
      <p:pic>
        <p:nvPicPr>
          <p:cNvPr id="20" name="Рисунок 19" descr="emocii-181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988840"/>
            <a:ext cx="1092121" cy="936104"/>
          </a:xfrm>
          <a:prstGeom prst="rect">
            <a:avLst/>
          </a:prstGeom>
        </p:spPr>
      </p:pic>
      <p:pic>
        <p:nvPicPr>
          <p:cNvPr id="21" name="Рисунок 20" descr="emocii-219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3140968"/>
            <a:ext cx="1080120" cy="1069531"/>
          </a:xfrm>
          <a:prstGeom prst="rect">
            <a:avLst/>
          </a:prstGeom>
        </p:spPr>
      </p:pic>
      <p:pic>
        <p:nvPicPr>
          <p:cNvPr id="22" name="Рисунок 21" descr="emocii-215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96336" y="1916832"/>
            <a:ext cx="1224136" cy="1089274"/>
          </a:xfrm>
          <a:prstGeom prst="rect">
            <a:avLst/>
          </a:prstGeom>
        </p:spPr>
      </p:pic>
      <p:pic>
        <p:nvPicPr>
          <p:cNvPr id="23" name="Рисунок 22" descr="babochkia-503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63688" y="5373216"/>
            <a:ext cx="952500" cy="952500"/>
          </a:xfrm>
          <a:prstGeom prst="rect">
            <a:avLst/>
          </a:prstGeom>
        </p:spPr>
      </p:pic>
      <p:pic>
        <p:nvPicPr>
          <p:cNvPr id="24" name="Рисунок 23" descr="babochkia-502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19672" y="3573016"/>
            <a:ext cx="981448" cy="1039359"/>
          </a:xfrm>
          <a:prstGeom prst="rect">
            <a:avLst/>
          </a:prstGeom>
        </p:spPr>
      </p:pic>
      <p:pic>
        <p:nvPicPr>
          <p:cNvPr id="25" name="Рисунок 24" descr="babochkia-470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9552" y="5373216"/>
            <a:ext cx="1214794" cy="947539"/>
          </a:xfrm>
          <a:prstGeom prst="rect">
            <a:avLst/>
          </a:prstGeom>
        </p:spPr>
      </p:pic>
      <p:pic>
        <p:nvPicPr>
          <p:cNvPr id="27" name="Рисунок 26" descr="babochkia-48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5583758"/>
            <a:ext cx="1363977" cy="1274242"/>
          </a:xfrm>
          <a:prstGeom prst="rect">
            <a:avLst/>
          </a:prstGeom>
        </p:spPr>
      </p:pic>
      <p:pic>
        <p:nvPicPr>
          <p:cNvPr id="28" name="Рисунок 27" descr="emocii-1388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067944" y="4149080"/>
            <a:ext cx="1368152" cy="1296144"/>
          </a:xfrm>
          <a:prstGeom prst="rect">
            <a:avLst/>
          </a:prstGeom>
        </p:spPr>
      </p:pic>
      <p:pic>
        <p:nvPicPr>
          <p:cNvPr id="29" name="Рисунок 28" descr="babochkia-503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2348880"/>
            <a:ext cx="1187624" cy="1187624"/>
          </a:xfrm>
          <a:prstGeom prst="rect">
            <a:avLst/>
          </a:prstGeom>
        </p:spPr>
      </p:pic>
      <p:sp>
        <p:nvSpPr>
          <p:cNvPr id="30" name="Стрелка вправо 29">
            <a:hlinkClick r:id="rId10" action="ppaction://hlinksldjump"/>
          </p:cNvPr>
          <p:cNvSpPr/>
          <p:nvPr/>
        </p:nvSpPr>
        <p:spPr>
          <a:xfrm>
            <a:off x="7452320" y="5301208"/>
            <a:ext cx="936104" cy="720080"/>
          </a:xfrm>
          <a:prstGeom prst="rightArrow">
            <a:avLst/>
          </a:prstGeom>
          <a:solidFill>
            <a:schemeClr val="accent4">
              <a:lumMod val="75000"/>
              <a:alpha val="6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79769E-6 L -1.8132 0.01619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7" y="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ntr" presetSubtype="9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</TotalTime>
  <Words>411</Words>
  <Application>Microsoft Office PowerPoint</Application>
  <PresentationFormat>Экран (4:3)</PresentationFormat>
  <Paragraphs>134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Our theme:</vt:lpstr>
      <vt:lpstr>Our goals:</vt:lpstr>
      <vt:lpstr>Look, read and translate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Tasks for you:</vt:lpstr>
      <vt:lpstr>Слайд 15</vt:lpstr>
      <vt:lpstr>Слайд 16</vt:lpstr>
      <vt:lpstr>Слайд 17</vt:lpstr>
      <vt:lpstr>Thank you for the lesson.</vt:lpstr>
    </vt:vector>
  </TitlesOfParts>
  <Company>Средняя школа п.Новый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theme:</dc:title>
  <dc:creator>Информатика-администратор</dc:creator>
  <cp:lastModifiedBy>Aida</cp:lastModifiedBy>
  <cp:revision>27</cp:revision>
  <dcterms:created xsi:type="dcterms:W3CDTF">2010-11-09T12:30:44Z</dcterms:created>
  <dcterms:modified xsi:type="dcterms:W3CDTF">2014-11-24T22:12:21Z</dcterms:modified>
</cp:coreProperties>
</file>