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wpic"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4" r:id="rId3"/>
    <p:sldId id="279" r:id="rId4"/>
    <p:sldId id="281" r:id="rId5"/>
    <p:sldId id="282" r:id="rId6"/>
    <p:sldId id="265" r:id="rId7"/>
    <p:sldId id="278" r:id="rId8"/>
    <p:sldId id="280" r:id="rId9"/>
    <p:sldId id="268" r:id="rId10"/>
    <p:sldId id="269" r:id="rId11"/>
    <p:sldId id="270" r:id="rId12"/>
    <p:sldId id="271" r:id="rId13"/>
    <p:sldId id="272" r:id="rId14"/>
    <p:sldId id="273" r:id="rId15"/>
    <p:sldId id="274" r:id="rId16"/>
    <p:sldId id="275" r:id="rId17"/>
    <p:sldId id="276" r:id="rId18"/>
    <p:sldId id="277"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7248CAB-ED94-4AD8-B6DB-4006F98E0EC5}" type="datetimeFigureOut">
              <a:rPr lang="ru-RU" smtClean="0"/>
              <a:t>08.10.2017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204767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7248CAB-ED94-4AD8-B6DB-4006F98E0EC5}" type="datetimeFigureOut">
              <a:rPr lang="ru-RU" smtClean="0"/>
              <a:t>08.10.2017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3583442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7248CAB-ED94-4AD8-B6DB-4006F98E0EC5}" type="datetimeFigureOut">
              <a:rPr lang="ru-RU" smtClean="0"/>
              <a:t>08.10.2017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147E69-8A86-47F2-A9A7-28BCAB4AA2A3}"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945240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7248CAB-ED94-4AD8-B6DB-4006F98E0EC5}" type="datetimeFigureOut">
              <a:rPr lang="ru-RU" smtClean="0"/>
              <a:t>08.10.2017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34888634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7248CAB-ED94-4AD8-B6DB-4006F98E0EC5}" type="datetimeFigureOut">
              <a:rPr lang="ru-RU" smtClean="0"/>
              <a:t>08.10.2017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147E69-8A86-47F2-A9A7-28BCAB4AA2A3}"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348435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7248CAB-ED94-4AD8-B6DB-4006F98E0EC5}" type="datetimeFigureOut">
              <a:rPr lang="ru-RU" smtClean="0"/>
              <a:t>08.10.2017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28937604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7248CAB-ED94-4AD8-B6DB-4006F98E0EC5}" type="datetimeFigureOut">
              <a:rPr lang="ru-RU" smtClean="0"/>
              <a:t>08.10.2017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35037038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7248CAB-ED94-4AD8-B6DB-4006F98E0EC5}" type="datetimeFigureOut">
              <a:rPr lang="ru-RU" smtClean="0"/>
              <a:t>08.10.2017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189176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7248CAB-ED94-4AD8-B6DB-4006F98E0EC5}" type="datetimeFigureOut">
              <a:rPr lang="ru-RU" smtClean="0"/>
              <a:t>08.10.2017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2732109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7248CAB-ED94-4AD8-B6DB-4006F98E0EC5}" type="datetimeFigureOut">
              <a:rPr lang="ru-RU" smtClean="0"/>
              <a:t>08.10.2017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1191951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7248CAB-ED94-4AD8-B6DB-4006F98E0EC5}" type="datetimeFigureOut">
              <a:rPr lang="ru-RU" smtClean="0"/>
              <a:t>08.10.2017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3321038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7248CAB-ED94-4AD8-B6DB-4006F98E0EC5}" type="datetimeFigureOut">
              <a:rPr lang="ru-RU" smtClean="0"/>
              <a:t>08.10.2017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230417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7248CAB-ED94-4AD8-B6DB-4006F98E0EC5}" type="datetimeFigureOut">
              <a:rPr lang="ru-RU" smtClean="0"/>
              <a:t>08.10.2017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334219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248CAB-ED94-4AD8-B6DB-4006F98E0EC5}" type="datetimeFigureOut">
              <a:rPr lang="ru-RU" smtClean="0"/>
              <a:t>08.10.2017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4273633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7248CAB-ED94-4AD8-B6DB-4006F98E0EC5}" type="datetimeFigureOut">
              <a:rPr lang="ru-RU" smtClean="0"/>
              <a:t>08.10.2017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4059108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7248CAB-ED94-4AD8-B6DB-4006F98E0EC5}" type="datetimeFigureOut">
              <a:rPr lang="ru-RU" smtClean="0"/>
              <a:t>08.10.2017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147E69-8A86-47F2-A9A7-28BCAB4AA2A3}" type="slidenum">
              <a:rPr lang="ru-RU" smtClean="0"/>
              <a:t>‹#›</a:t>
            </a:fld>
            <a:endParaRPr lang="ru-RU"/>
          </a:p>
        </p:txBody>
      </p:sp>
    </p:spTree>
    <p:extLst>
      <p:ext uri="{BB962C8B-B14F-4D97-AF65-F5344CB8AC3E}">
        <p14:creationId xmlns:p14="http://schemas.microsoft.com/office/powerpoint/2010/main" val="815523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7248CAB-ED94-4AD8-B6DB-4006F98E0EC5}" type="datetimeFigureOut">
              <a:rPr lang="ru-RU" smtClean="0"/>
              <a:t>08.10.2017</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4147E69-8A86-47F2-A9A7-28BCAB4AA2A3}" type="slidenum">
              <a:rPr lang="ru-RU" smtClean="0"/>
              <a:t>‹#›</a:t>
            </a:fld>
            <a:endParaRPr lang="ru-RU"/>
          </a:p>
        </p:txBody>
      </p:sp>
    </p:spTree>
    <p:extLst>
      <p:ext uri="{BB962C8B-B14F-4D97-AF65-F5344CB8AC3E}">
        <p14:creationId xmlns:p14="http://schemas.microsoft.com/office/powerpoint/2010/main" val="51563901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wpic"/><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smtClean="0">
                <a:solidFill>
                  <a:srgbClr val="FF0000"/>
                </a:solidFill>
              </a:rPr>
              <a:t>Современный урок как основа организации деятельности учащихся</a:t>
            </a:r>
            <a:endParaRPr lang="ru-RU" b="1" dirty="0">
              <a:solidFill>
                <a:srgbClr val="FF0000"/>
              </a:solidFill>
            </a:endParaRPr>
          </a:p>
        </p:txBody>
      </p:sp>
      <p:sp>
        <p:nvSpPr>
          <p:cNvPr id="3" name="Подзаголовок 2"/>
          <p:cNvSpPr>
            <a:spLocks noGrp="1"/>
          </p:cNvSpPr>
          <p:nvPr>
            <p:ph type="subTitle" idx="1"/>
          </p:nvPr>
        </p:nvSpPr>
        <p:spPr/>
        <p:txBody>
          <a:bodyPr/>
          <a:lstStyle/>
          <a:p>
            <a:r>
              <a:rPr lang="ru-RU" sz="4400" b="1" dirty="0" smtClean="0"/>
              <a:t>Бурченкова Л.А</a:t>
            </a:r>
            <a:r>
              <a:rPr lang="ru-RU" dirty="0" smtClean="0"/>
              <a:t>. </a:t>
            </a:r>
            <a:endParaRPr lang="ru-RU" dirty="0"/>
          </a:p>
        </p:txBody>
      </p:sp>
      <p:pic>
        <p:nvPicPr>
          <p:cNvPr id="6" name="Рисунок 5" descr="World Historiki - hom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433" y="4447309"/>
            <a:ext cx="1978603" cy="2182201"/>
          </a:xfrm>
          <a:prstGeom prst="rect">
            <a:avLst/>
          </a:prstGeom>
        </p:spPr>
      </p:pic>
    </p:spTree>
    <p:extLst>
      <p:ext uri="{BB962C8B-B14F-4D97-AF65-F5344CB8AC3E}">
        <p14:creationId xmlns:p14="http://schemas.microsoft.com/office/powerpoint/2010/main" val="2776133913"/>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Организационный блок</a:t>
            </a:r>
            <a:endParaRPr lang="ru-RU" b="1" dirty="0">
              <a:solidFill>
                <a:srgbClr val="FF0000"/>
              </a:solidFill>
            </a:endParaRPr>
          </a:p>
        </p:txBody>
      </p:sp>
      <p:sp>
        <p:nvSpPr>
          <p:cNvPr id="3" name="Объект 2"/>
          <p:cNvSpPr>
            <a:spLocks noGrp="1"/>
          </p:cNvSpPr>
          <p:nvPr>
            <p:ph idx="1"/>
          </p:nvPr>
        </p:nvSpPr>
        <p:spPr/>
        <p:txBody>
          <a:bodyPr/>
          <a:lstStyle/>
          <a:p>
            <a:pPr marL="0" indent="0">
              <a:buNone/>
            </a:pPr>
            <a:r>
              <a:rPr lang="ru-RU" dirty="0" smtClean="0"/>
              <a:t>1. Целеполагание: цели, задачи, ожидаемые результаты</a:t>
            </a:r>
          </a:p>
          <a:p>
            <a:pPr marL="0" indent="0">
              <a:buNone/>
            </a:pPr>
            <a:r>
              <a:rPr lang="ru-RU" dirty="0" smtClean="0"/>
              <a:t>2. Инструкции и пояснения для выполнения задания</a:t>
            </a:r>
          </a:p>
          <a:p>
            <a:pPr marL="0" indent="0">
              <a:buNone/>
            </a:pPr>
            <a:r>
              <a:rPr lang="ru-RU" dirty="0" smtClean="0"/>
              <a:t>3. Водное слово учителя</a:t>
            </a:r>
          </a:p>
          <a:p>
            <a:pPr marL="0" indent="0">
              <a:buNone/>
            </a:pPr>
            <a:r>
              <a:rPr lang="ru-RU" dirty="0" smtClean="0"/>
              <a:t>4. Распределение по группам и конструирование пространства</a:t>
            </a:r>
          </a:p>
          <a:p>
            <a:pPr marL="0" indent="0">
              <a:buNone/>
            </a:pPr>
            <a:r>
              <a:rPr lang="ru-RU" dirty="0" smtClean="0"/>
              <a:t>5. Выработка правил работы </a:t>
            </a:r>
            <a:endParaRPr lang="ru-RU" dirty="0"/>
          </a:p>
        </p:txBody>
      </p:sp>
    </p:spTree>
    <p:extLst>
      <p:ext uri="{BB962C8B-B14F-4D97-AF65-F5344CB8AC3E}">
        <p14:creationId xmlns:p14="http://schemas.microsoft.com/office/powerpoint/2010/main" val="6265368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Мотивационный блок- ключевой в системе деятельности</a:t>
            </a:r>
            <a:endParaRPr lang="ru-RU" b="1" dirty="0">
              <a:solidFill>
                <a:srgbClr val="FF0000"/>
              </a:solidFill>
            </a:endParaRPr>
          </a:p>
        </p:txBody>
      </p:sp>
      <p:sp>
        <p:nvSpPr>
          <p:cNvPr id="3" name="Объект 2"/>
          <p:cNvSpPr>
            <a:spLocks noGrp="1"/>
          </p:cNvSpPr>
          <p:nvPr>
            <p:ph idx="1"/>
          </p:nvPr>
        </p:nvSpPr>
        <p:spPr/>
        <p:txBody>
          <a:bodyPr/>
          <a:lstStyle/>
          <a:p>
            <a:r>
              <a:rPr lang="ru-RU" dirty="0" smtClean="0"/>
              <a:t>Мотивация- это побуждение к активности.( внутренняя, внешняя)</a:t>
            </a:r>
          </a:p>
          <a:p>
            <a:r>
              <a:rPr lang="ru-RU" dirty="0" smtClean="0"/>
              <a:t>Два типа мотивации: мотивация достижения успеха и мотивация избегания неудач</a:t>
            </a:r>
          </a:p>
          <a:p>
            <a:r>
              <a:rPr lang="ru-RU" dirty="0" smtClean="0"/>
              <a:t>Интерес – это форма проявления и выражения потребностей и мотивов учащихся</a:t>
            </a:r>
          </a:p>
          <a:p>
            <a:pPr marL="0" indent="0">
              <a:buNone/>
            </a:pPr>
            <a:r>
              <a:rPr lang="ru-RU" dirty="0" smtClean="0"/>
              <a:t>Мотивацию можно рассматривать как предпосылку, условие и результат учебной деятельности ученика</a:t>
            </a:r>
            <a:endParaRPr lang="ru-RU" dirty="0"/>
          </a:p>
        </p:txBody>
      </p:sp>
    </p:spTree>
    <p:extLst>
      <p:ext uri="{BB962C8B-B14F-4D97-AF65-F5344CB8AC3E}">
        <p14:creationId xmlns:p14="http://schemas.microsoft.com/office/powerpoint/2010/main" val="742644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Приёмы повышения мотивации.</a:t>
            </a:r>
            <a:endParaRPr lang="ru-RU" b="1" dirty="0">
              <a:solidFill>
                <a:srgbClr val="FF0000"/>
              </a:solidFill>
            </a:endParaRPr>
          </a:p>
        </p:txBody>
      </p:sp>
      <p:sp>
        <p:nvSpPr>
          <p:cNvPr id="3" name="Объект 2"/>
          <p:cNvSpPr>
            <a:spLocks noGrp="1"/>
          </p:cNvSpPr>
          <p:nvPr>
            <p:ph idx="1"/>
          </p:nvPr>
        </p:nvSpPr>
        <p:spPr/>
        <p:txBody>
          <a:bodyPr>
            <a:normAutofit fontScale="92500" lnSpcReduction="10000"/>
          </a:bodyPr>
          <a:lstStyle/>
          <a:p>
            <a:r>
              <a:rPr lang="ru-RU" dirty="0" smtClean="0"/>
              <a:t>Постановка проблемы</a:t>
            </a:r>
          </a:p>
          <a:p>
            <a:r>
              <a:rPr lang="ru-RU" dirty="0" smtClean="0"/>
              <a:t>Занимательное изложение, необычное изложение учебного материала</a:t>
            </a:r>
          </a:p>
          <a:p>
            <a:r>
              <a:rPr lang="ru-RU" dirty="0" smtClean="0"/>
              <a:t>Эмоциональность речи учителя</a:t>
            </a:r>
          </a:p>
          <a:p>
            <a:r>
              <a:rPr lang="ru-RU" dirty="0" smtClean="0"/>
              <a:t>Познавательные игры</a:t>
            </a:r>
          </a:p>
          <a:p>
            <a:r>
              <a:rPr lang="ru-RU" dirty="0" smtClean="0"/>
              <a:t>Ситуация спора и </a:t>
            </a:r>
            <a:r>
              <a:rPr lang="ru-RU" dirty="0" err="1" smtClean="0"/>
              <a:t>дискусии</a:t>
            </a:r>
            <a:endParaRPr lang="ru-RU" dirty="0" smtClean="0"/>
          </a:p>
          <a:p>
            <a:r>
              <a:rPr lang="ru-RU" dirty="0" smtClean="0"/>
              <a:t>Анализ жизненных ситуаций</a:t>
            </a:r>
          </a:p>
          <a:p>
            <a:r>
              <a:rPr lang="ru-RU" dirty="0" smtClean="0"/>
              <a:t>Создание ситуации нехватки знаний по определённым вопросам</a:t>
            </a:r>
          </a:p>
          <a:p>
            <a:r>
              <a:rPr lang="ru-RU" dirty="0" smtClean="0"/>
              <a:t>Наглядность ( картина, фотография, схема, диаграмма, график, фрагмент фильма)</a:t>
            </a:r>
          </a:p>
          <a:p>
            <a:r>
              <a:rPr lang="ru-RU" dirty="0" smtClean="0"/>
              <a:t>Афоризмы, пословицы, поговорки</a:t>
            </a:r>
          </a:p>
          <a:p>
            <a:r>
              <a:rPr lang="ru-RU" dirty="0" smtClean="0"/>
              <a:t>Парадоксальная ситуация и т.п. </a:t>
            </a:r>
            <a:endParaRPr lang="ru-RU" dirty="0"/>
          </a:p>
        </p:txBody>
      </p:sp>
    </p:spTree>
    <p:extLst>
      <p:ext uri="{BB962C8B-B14F-4D97-AF65-F5344CB8AC3E}">
        <p14:creationId xmlns:p14="http://schemas.microsoft.com/office/powerpoint/2010/main" val="26388958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Информационный блок</a:t>
            </a:r>
            <a:endParaRPr lang="ru-RU" b="1" dirty="0">
              <a:solidFill>
                <a:srgbClr val="FF0000"/>
              </a:solidFill>
            </a:endParaRPr>
          </a:p>
        </p:txBody>
      </p:sp>
      <p:sp>
        <p:nvSpPr>
          <p:cNvPr id="3" name="Объект 2"/>
          <p:cNvSpPr>
            <a:spLocks noGrp="1"/>
          </p:cNvSpPr>
          <p:nvPr>
            <p:ph idx="1"/>
          </p:nvPr>
        </p:nvSpPr>
        <p:spPr/>
        <p:txBody>
          <a:bodyPr>
            <a:normAutofit/>
          </a:bodyPr>
          <a:lstStyle/>
          <a:p>
            <a:r>
              <a:rPr lang="ru-RU" dirty="0" smtClean="0"/>
              <a:t>Данный блок ориентирован на получение информации из разных источников.</a:t>
            </a:r>
          </a:p>
          <a:p>
            <a:pPr marL="0" indent="0" algn="ctr">
              <a:buNone/>
            </a:pPr>
            <a:r>
              <a:rPr lang="ru-RU" dirty="0" smtClean="0"/>
              <a:t>Учитель (не главный)</a:t>
            </a:r>
          </a:p>
          <a:p>
            <a:pPr marL="0" indent="0" algn="ctr">
              <a:buNone/>
            </a:pPr>
            <a:r>
              <a:rPr lang="ru-RU" dirty="0" smtClean="0"/>
              <a:t>Текстовые документы</a:t>
            </a:r>
          </a:p>
          <a:p>
            <a:pPr marL="0" indent="0" algn="ctr">
              <a:buNone/>
            </a:pPr>
            <a:r>
              <a:rPr lang="ru-RU" dirty="0" smtClean="0"/>
              <a:t>Графические источники</a:t>
            </a:r>
          </a:p>
          <a:p>
            <a:pPr marL="0" indent="0" algn="ctr">
              <a:buNone/>
            </a:pPr>
            <a:r>
              <a:rPr lang="ru-RU" dirty="0" smtClean="0"/>
              <a:t>Электронные ресурсы</a:t>
            </a:r>
          </a:p>
          <a:p>
            <a:pPr marL="0" indent="0" algn="ctr">
              <a:buNone/>
            </a:pPr>
            <a:r>
              <a:rPr lang="ru-RU" dirty="0" smtClean="0"/>
              <a:t>Видеоматериалы</a:t>
            </a:r>
          </a:p>
          <a:p>
            <a:pPr marL="0" indent="0" algn="ctr">
              <a:buNone/>
            </a:pPr>
            <a:r>
              <a:rPr lang="ru-RU" dirty="0" smtClean="0"/>
              <a:t>Статистика</a:t>
            </a:r>
          </a:p>
          <a:p>
            <a:pPr marL="0" indent="0" algn="ctr">
              <a:buNone/>
            </a:pPr>
            <a:r>
              <a:rPr lang="ru-RU" dirty="0" smtClean="0"/>
              <a:t>Артефакты</a:t>
            </a:r>
          </a:p>
          <a:p>
            <a:pPr marL="0" indent="0" algn="ctr">
              <a:buNone/>
            </a:pPr>
            <a:r>
              <a:rPr lang="ru-RU" dirty="0"/>
              <a:t>И</a:t>
            </a:r>
            <a:r>
              <a:rPr lang="ru-RU" dirty="0" smtClean="0"/>
              <a:t>зображения</a:t>
            </a:r>
          </a:p>
          <a:p>
            <a:endParaRPr lang="ru-RU" dirty="0"/>
          </a:p>
        </p:txBody>
      </p:sp>
    </p:spTree>
    <p:extLst>
      <p:ext uri="{BB962C8B-B14F-4D97-AF65-F5344CB8AC3E}">
        <p14:creationId xmlns:p14="http://schemas.microsoft.com/office/powerpoint/2010/main" val="38763049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Аналитический блок</a:t>
            </a:r>
            <a:endParaRPr lang="ru-RU" b="1" dirty="0">
              <a:solidFill>
                <a:srgbClr val="FF0000"/>
              </a:solidFill>
            </a:endParaRPr>
          </a:p>
        </p:txBody>
      </p:sp>
      <p:sp>
        <p:nvSpPr>
          <p:cNvPr id="3" name="Объект 2"/>
          <p:cNvSpPr>
            <a:spLocks noGrp="1"/>
          </p:cNvSpPr>
          <p:nvPr>
            <p:ph idx="1"/>
          </p:nvPr>
        </p:nvSpPr>
        <p:spPr/>
        <p:txBody>
          <a:bodyPr/>
          <a:lstStyle/>
          <a:p>
            <a:r>
              <a:rPr lang="ru-RU" dirty="0" smtClean="0"/>
              <a:t>Методисты отмечают, что если в уроке присутствует аналитический блок, то здесь учитывается </a:t>
            </a:r>
            <a:r>
              <a:rPr lang="ru-RU" dirty="0" err="1" smtClean="0"/>
              <a:t>деятельностный</a:t>
            </a:r>
            <a:r>
              <a:rPr lang="ru-RU" dirty="0" smtClean="0"/>
              <a:t> подход в образовательном процессе</a:t>
            </a:r>
          </a:p>
          <a:p>
            <a:pPr marL="0" indent="0">
              <a:buNone/>
            </a:pPr>
            <a:r>
              <a:rPr lang="ru-RU" dirty="0" smtClean="0"/>
              <a:t>Акцент на:  обобщение, сравнение, выделение ключевых положений, проведение обсуждения, формулирование выводов, отбор информации, проявление творческих способностей</a:t>
            </a:r>
          </a:p>
          <a:p>
            <a:pPr marL="0" indent="0">
              <a:buNone/>
            </a:pPr>
            <a:r>
              <a:rPr lang="ru-RU" dirty="0" smtClean="0"/>
              <a:t>Формы: игры, дискуссии, театрализация, создание рисунка, решение познавательных, практических задач, </a:t>
            </a:r>
          </a:p>
          <a:p>
            <a:pPr marL="0" indent="0">
              <a:buNone/>
            </a:pPr>
            <a:endParaRPr lang="ru-RU" dirty="0" smtClean="0"/>
          </a:p>
          <a:p>
            <a:pPr marL="0" indent="0">
              <a:buNone/>
            </a:pPr>
            <a:endParaRPr lang="ru-RU" dirty="0"/>
          </a:p>
        </p:txBody>
      </p:sp>
    </p:spTree>
    <p:extLst>
      <p:ext uri="{BB962C8B-B14F-4D97-AF65-F5344CB8AC3E}">
        <p14:creationId xmlns:p14="http://schemas.microsoft.com/office/powerpoint/2010/main" val="42052596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Оценочный блок</a:t>
            </a:r>
            <a:endParaRPr lang="ru-RU" b="1" dirty="0">
              <a:solidFill>
                <a:srgbClr val="FF0000"/>
              </a:solidFill>
            </a:endParaRPr>
          </a:p>
        </p:txBody>
      </p:sp>
      <p:sp>
        <p:nvSpPr>
          <p:cNvPr id="3" name="Объект 2"/>
          <p:cNvSpPr>
            <a:spLocks noGrp="1"/>
          </p:cNvSpPr>
          <p:nvPr>
            <p:ph idx="1"/>
          </p:nvPr>
        </p:nvSpPr>
        <p:spPr/>
        <p:txBody>
          <a:bodyPr>
            <a:normAutofit/>
          </a:bodyPr>
          <a:lstStyle/>
          <a:p>
            <a:pPr marL="0" indent="0">
              <a:buNone/>
            </a:pPr>
            <a:r>
              <a:rPr lang="ru-RU" b="1" i="1" dirty="0" err="1" smtClean="0"/>
              <a:t>Безоценочного</a:t>
            </a:r>
            <a:r>
              <a:rPr lang="ru-RU" b="1" i="1" dirty="0" smtClean="0"/>
              <a:t> обучения не бывает и быть не может по своей природе</a:t>
            </a:r>
          </a:p>
          <a:p>
            <a:pPr marL="0" indent="0" algn="ctr">
              <a:buNone/>
            </a:pPr>
            <a:r>
              <a:rPr lang="ru-RU" b="1" i="1" dirty="0" smtClean="0"/>
              <a:t>Виды оценивания:</a:t>
            </a:r>
          </a:p>
          <a:p>
            <a:pPr marL="0" indent="0" algn="ctr">
              <a:buNone/>
            </a:pPr>
            <a:r>
              <a:rPr lang="ru-RU" dirty="0" smtClean="0"/>
              <a:t>Формализованное ( отметки)</a:t>
            </a:r>
          </a:p>
          <a:p>
            <a:pPr marL="0" indent="0" algn="ctr">
              <a:buNone/>
            </a:pPr>
            <a:r>
              <a:rPr lang="ru-RU" dirty="0" smtClean="0"/>
              <a:t>Вербальное</a:t>
            </a:r>
          </a:p>
          <a:p>
            <a:pPr marL="0" indent="0" algn="ctr">
              <a:buNone/>
            </a:pPr>
            <a:r>
              <a:rPr lang="ru-RU" dirty="0" smtClean="0"/>
              <a:t>Самооценка, </a:t>
            </a:r>
            <a:r>
              <a:rPr lang="ru-RU" dirty="0" err="1" smtClean="0"/>
              <a:t>взаимооценивание</a:t>
            </a:r>
            <a:endParaRPr lang="ru-RU" dirty="0" smtClean="0"/>
          </a:p>
          <a:p>
            <a:pPr marL="0" indent="0" algn="ctr">
              <a:buNone/>
            </a:pPr>
            <a:r>
              <a:rPr lang="ru-RU" dirty="0" smtClean="0"/>
              <a:t>Графическое</a:t>
            </a:r>
          </a:p>
          <a:p>
            <a:pPr marL="0" indent="0" algn="ctr">
              <a:buNone/>
            </a:pPr>
            <a:r>
              <a:rPr lang="ru-RU" dirty="0" smtClean="0"/>
              <a:t>Визуальное ( смайлики)</a:t>
            </a:r>
          </a:p>
          <a:p>
            <a:pPr marL="0" indent="0">
              <a:buNone/>
            </a:pPr>
            <a:r>
              <a:rPr lang="ru-RU" dirty="0" smtClean="0"/>
              <a:t>Оцениваются учебные результаты, а не личностные особенности</a:t>
            </a:r>
            <a:endParaRPr lang="ru-RU" dirty="0"/>
          </a:p>
        </p:txBody>
      </p:sp>
    </p:spTree>
    <p:extLst>
      <p:ext uri="{BB962C8B-B14F-4D97-AF65-F5344CB8AC3E}">
        <p14:creationId xmlns:p14="http://schemas.microsoft.com/office/powerpoint/2010/main" val="26283415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Рефлексивный блок</a:t>
            </a:r>
            <a:endParaRPr lang="ru-RU" b="1" dirty="0">
              <a:solidFill>
                <a:srgbClr val="FF0000"/>
              </a:solidFill>
            </a:endParaRPr>
          </a:p>
        </p:txBody>
      </p:sp>
      <p:sp>
        <p:nvSpPr>
          <p:cNvPr id="3" name="Объект 2"/>
          <p:cNvSpPr>
            <a:spLocks noGrp="1"/>
          </p:cNvSpPr>
          <p:nvPr>
            <p:ph idx="1"/>
          </p:nvPr>
        </p:nvSpPr>
        <p:spPr/>
        <p:txBody>
          <a:bodyPr/>
          <a:lstStyle/>
          <a:p>
            <a:pPr algn="just">
              <a:defRPr/>
            </a:pPr>
            <a:r>
              <a:rPr lang="ru-RU" b="1" i="1" dirty="0">
                <a:solidFill>
                  <a:schemeClr val="accent1">
                    <a:lumMod val="60000"/>
                    <a:lumOff val="40000"/>
                  </a:schemeClr>
                </a:solidFill>
                <a:effectLst>
                  <a:outerShdw blurRad="38100" dist="38100" dir="2700000" algn="tl">
                    <a:srgbClr val="000000">
                      <a:alpha val="43137"/>
                    </a:srgbClr>
                  </a:outerShdw>
                </a:effectLst>
                <a:latin typeface="Times New Roman" pitchFamily="18" charset="0"/>
              </a:rPr>
              <a:t>Рефлексия</a:t>
            </a:r>
            <a:r>
              <a:rPr lang="ru-RU" dirty="0">
                <a:latin typeface="Times New Roman" pitchFamily="18" charset="0"/>
              </a:rPr>
              <a:t> - это способность человека взглянуть на себя со стороны, </a:t>
            </a:r>
            <a:r>
              <a:rPr lang="ru-RU" i="1" dirty="0">
                <a:latin typeface="Times New Roman" pitchFamily="18" charset="0"/>
              </a:rPr>
              <a:t>проанализировать свои действия и поступки</a:t>
            </a:r>
            <a:r>
              <a:rPr lang="ru-RU" dirty="0">
                <a:latin typeface="Times New Roman" pitchFamily="18" charset="0"/>
              </a:rPr>
              <a:t>, а при необходимости перестроить их на новый лад.</a:t>
            </a:r>
            <a:endParaRPr lang="en-US" dirty="0">
              <a:latin typeface="Times New Roman" pitchFamily="18" charset="0"/>
            </a:endParaRPr>
          </a:p>
          <a:p>
            <a:pPr algn="just">
              <a:defRPr/>
            </a:pPr>
            <a:endParaRPr lang="en-US" dirty="0">
              <a:latin typeface="Times New Roman" pitchFamily="18" charset="0"/>
            </a:endParaRPr>
          </a:p>
          <a:p>
            <a:pPr algn="just">
              <a:defRPr/>
            </a:pPr>
            <a:endParaRPr lang="ru-RU" dirty="0">
              <a:latin typeface="Times New Roman" pitchFamily="18" charset="0"/>
            </a:endParaRPr>
          </a:p>
          <a:p>
            <a:pPr algn="ctr">
              <a:defRPr/>
            </a:pPr>
            <a:r>
              <a:rPr lang="ru-RU" i="1" dirty="0">
                <a:latin typeface="Times New Roman" pitchFamily="18" charset="0"/>
              </a:rPr>
              <a:t>«Отражённый свет» </a:t>
            </a:r>
            <a:r>
              <a:rPr lang="ru-RU" dirty="0">
                <a:latin typeface="Times New Roman" pitchFamily="18" charset="0"/>
              </a:rPr>
              <a:t>- В. Даль</a:t>
            </a:r>
          </a:p>
        </p:txBody>
      </p:sp>
      <p:pic>
        <p:nvPicPr>
          <p:cNvPr id="4" name="Рисунок 3" descr="Реферат Толковый словарь &lt;strong&gt;Даля&lt;/strong&g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5095" y="3285259"/>
            <a:ext cx="2171700" cy="2171700"/>
          </a:xfrm>
          <a:prstGeom prst="rect">
            <a:avLst/>
          </a:prstGeom>
        </p:spPr>
      </p:pic>
    </p:spTree>
    <p:extLst>
      <p:ext uri="{BB962C8B-B14F-4D97-AF65-F5344CB8AC3E}">
        <p14:creationId xmlns:p14="http://schemas.microsoft.com/office/powerpoint/2010/main" val="8193743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Возможные формы рефлексии.</a:t>
            </a:r>
            <a:endParaRPr lang="ru-RU" b="1" dirty="0">
              <a:solidFill>
                <a:srgbClr val="FF0000"/>
              </a:solidFill>
            </a:endParaRPr>
          </a:p>
        </p:txBody>
      </p:sp>
      <p:sp>
        <p:nvSpPr>
          <p:cNvPr id="3" name="Объект 2"/>
          <p:cNvSpPr>
            <a:spLocks noGrp="1"/>
          </p:cNvSpPr>
          <p:nvPr>
            <p:ph idx="1"/>
          </p:nvPr>
        </p:nvSpPr>
        <p:spPr/>
        <p:txBody>
          <a:bodyPr>
            <a:normAutofit/>
          </a:bodyPr>
          <a:lstStyle/>
          <a:p>
            <a:pPr>
              <a:buFontTx/>
              <a:buChar char="-"/>
            </a:pPr>
            <a:r>
              <a:rPr lang="ru-RU" dirty="0" err="1" smtClean="0"/>
              <a:t>Сиквейн</a:t>
            </a:r>
            <a:r>
              <a:rPr lang="ru-RU" dirty="0" smtClean="0"/>
              <a:t> ( 5 слов об уроке)</a:t>
            </a:r>
          </a:p>
          <a:p>
            <a:pPr>
              <a:buFontTx/>
              <a:buChar char="-"/>
            </a:pPr>
            <a:r>
              <a:rPr lang="ru-RU" dirty="0" smtClean="0"/>
              <a:t>-</a:t>
            </a:r>
            <a:r>
              <a:rPr lang="ru-RU" dirty="0" err="1" smtClean="0"/>
              <a:t>Сформулиоруйте</a:t>
            </a:r>
            <a:r>
              <a:rPr lang="ru-RU" dirty="0" smtClean="0"/>
              <a:t> предложение об уроке, которое будет начинаться со слова « Оказывается…..</a:t>
            </a:r>
          </a:p>
          <a:p>
            <a:pPr>
              <a:buFontTx/>
              <a:buChar char="-"/>
            </a:pPr>
            <a:r>
              <a:rPr lang="ru-RU" dirty="0" smtClean="0"/>
              <a:t>Что получилось, благодаря чему, что учесть в будущем</a:t>
            </a:r>
          </a:p>
          <a:p>
            <a:pPr>
              <a:buFontTx/>
              <a:buChar char="-"/>
            </a:pPr>
            <a:r>
              <a:rPr lang="ru-RU" dirty="0" smtClean="0"/>
              <a:t>Выделите минимум 4 вида деятельности, в котором вы принимали участие на уроке</a:t>
            </a:r>
          </a:p>
          <a:p>
            <a:pPr>
              <a:buFontTx/>
              <a:buChar char="-"/>
            </a:pPr>
            <a:r>
              <a:rPr lang="ru-RU" dirty="0" smtClean="0"/>
              <a:t>Выскажите свою точку зрения по </a:t>
            </a:r>
            <a:r>
              <a:rPr lang="ru-RU" dirty="0" err="1" smtClean="0"/>
              <a:t>вопроосам</a:t>
            </a:r>
            <a:r>
              <a:rPr lang="ru-RU" dirty="0" smtClean="0"/>
              <a:t>: « Что нового узнали?» « Какой опыт приобрели?» « Какую работу проводили?» « Что было самым трудным» « Что было самым интересным?»</a:t>
            </a:r>
          </a:p>
          <a:p>
            <a:pPr>
              <a:buFontTx/>
              <a:buChar char="-"/>
            </a:pPr>
            <a:r>
              <a:rPr lang="ru-RU" dirty="0" smtClean="0"/>
              <a:t>« Что считаете было самым важным на уроке?</a:t>
            </a:r>
            <a:endParaRPr lang="ru-RU" dirty="0"/>
          </a:p>
        </p:txBody>
      </p:sp>
    </p:spTree>
    <p:extLst>
      <p:ext uri="{BB962C8B-B14F-4D97-AF65-F5344CB8AC3E}">
        <p14:creationId xmlns:p14="http://schemas.microsoft.com/office/powerpoint/2010/main" val="7518161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Современный урок – выводы.</a:t>
            </a:r>
            <a:endParaRPr lang="ru-RU" b="1" dirty="0">
              <a:solidFill>
                <a:srgbClr val="FF0000"/>
              </a:solidFill>
            </a:endParaRPr>
          </a:p>
        </p:txBody>
      </p:sp>
      <p:sp>
        <p:nvSpPr>
          <p:cNvPr id="3" name="Объект 2"/>
          <p:cNvSpPr>
            <a:spLocks noGrp="1"/>
          </p:cNvSpPr>
          <p:nvPr>
            <p:ph idx="1"/>
          </p:nvPr>
        </p:nvSpPr>
        <p:spPr/>
        <p:txBody>
          <a:bodyPr>
            <a:normAutofit/>
          </a:bodyPr>
          <a:lstStyle/>
          <a:p>
            <a:pPr marL="0" indent="0" algn="just">
              <a:buNone/>
              <a:defRPr/>
            </a:pPr>
            <a:r>
              <a:rPr lang="ru-RU" dirty="0" smtClean="0">
                <a:latin typeface="Arial" charset="0"/>
              </a:rPr>
              <a:t>1. Это </a:t>
            </a:r>
            <a:r>
              <a:rPr lang="ru-RU" dirty="0">
                <a:latin typeface="Arial" charset="0"/>
              </a:rPr>
              <a:t>организованная учителем </a:t>
            </a:r>
            <a:r>
              <a:rPr lang="ru-RU" u="sng" dirty="0">
                <a:effectLst>
                  <a:outerShdw blurRad="38100" dist="38100" dir="2700000" algn="tl">
                    <a:srgbClr val="000000">
                      <a:alpha val="43137"/>
                    </a:srgbClr>
                  </a:outerShdw>
                </a:effectLst>
                <a:latin typeface="Arial" charset="0"/>
              </a:rPr>
              <a:t>активная познавательная деятельность учащихся.</a:t>
            </a:r>
          </a:p>
          <a:p>
            <a:pPr marL="0" indent="0" algn="just">
              <a:buNone/>
              <a:defRPr/>
            </a:pPr>
            <a:r>
              <a:rPr lang="ru-RU" dirty="0" smtClean="0">
                <a:effectLst>
                  <a:outerShdw blurRad="38100" dist="38100" dir="2700000" algn="tl">
                    <a:srgbClr val="000000">
                      <a:alpha val="43137"/>
                    </a:srgbClr>
                  </a:outerShdw>
                </a:effectLst>
                <a:latin typeface="Arial" charset="0"/>
              </a:rPr>
              <a:t>2</a:t>
            </a:r>
            <a:r>
              <a:rPr lang="ru-RU" dirty="0" smtClean="0">
                <a:solidFill>
                  <a:schemeClr val="accent1">
                    <a:lumMod val="60000"/>
                    <a:lumOff val="40000"/>
                  </a:schemeClr>
                </a:solidFill>
                <a:effectLst>
                  <a:outerShdw blurRad="38100" dist="38100" dir="2700000" algn="tl">
                    <a:srgbClr val="000000">
                      <a:alpha val="43137"/>
                    </a:srgbClr>
                  </a:outerShdw>
                </a:effectLst>
                <a:latin typeface="Arial" charset="0"/>
              </a:rPr>
              <a:t>.   </a:t>
            </a:r>
            <a:r>
              <a:rPr lang="ru-RU" dirty="0">
                <a:latin typeface="Arial" charset="0"/>
              </a:rPr>
              <a:t>Это</a:t>
            </a:r>
            <a:r>
              <a:rPr lang="ru-RU" dirty="0">
                <a:solidFill>
                  <a:schemeClr val="accent1">
                    <a:lumMod val="60000"/>
                    <a:lumOff val="40000"/>
                  </a:schemeClr>
                </a:solidFill>
                <a:effectLst>
                  <a:outerShdw blurRad="38100" dist="38100" dir="2700000" algn="tl">
                    <a:srgbClr val="000000">
                      <a:alpha val="43137"/>
                    </a:srgbClr>
                  </a:outerShdw>
                </a:effectLst>
                <a:latin typeface="Arial" charset="0"/>
              </a:rPr>
              <a:t> </a:t>
            </a:r>
            <a:r>
              <a:rPr lang="ru-RU" dirty="0">
                <a:effectLst>
                  <a:outerShdw blurRad="38100" dist="38100" dir="2700000" algn="tl">
                    <a:srgbClr val="000000">
                      <a:alpha val="43137"/>
                    </a:srgbClr>
                  </a:outerShdw>
                </a:effectLst>
                <a:latin typeface="Arial" charset="0"/>
              </a:rPr>
              <a:t>учебное сотрудничество.</a:t>
            </a:r>
            <a:endParaRPr lang="ru-RU" u="sng" dirty="0">
              <a:effectLst>
                <a:outerShdw blurRad="38100" dist="38100" dir="2700000" algn="tl">
                  <a:srgbClr val="000000">
                    <a:alpha val="43137"/>
                  </a:srgbClr>
                </a:outerShdw>
              </a:effectLst>
              <a:latin typeface="Arial" charset="0"/>
            </a:endParaRPr>
          </a:p>
          <a:p>
            <a:pPr marL="0" indent="0" algn="just">
              <a:buNone/>
              <a:defRPr/>
            </a:pPr>
            <a:r>
              <a:rPr lang="ru-RU" dirty="0">
                <a:effectLst>
                  <a:outerShdw blurRad="38100" dist="38100" dir="2700000" algn="tl">
                    <a:srgbClr val="000000">
                      <a:alpha val="43137"/>
                    </a:srgbClr>
                  </a:outerShdw>
                </a:effectLst>
                <a:latin typeface="Arial" charset="0"/>
              </a:rPr>
              <a:t>3. </a:t>
            </a:r>
            <a:r>
              <a:rPr lang="ru-RU" dirty="0">
                <a:latin typeface="Arial" charset="0"/>
              </a:rPr>
              <a:t>Это </a:t>
            </a:r>
            <a:r>
              <a:rPr lang="ru-RU" dirty="0">
                <a:effectLst>
                  <a:outerShdw blurRad="38100" dist="38100" dir="2700000" algn="tl">
                    <a:srgbClr val="000000">
                      <a:alpha val="43137"/>
                    </a:srgbClr>
                  </a:outerShdw>
                </a:effectLst>
                <a:latin typeface="Arial" charset="0"/>
              </a:rPr>
              <a:t>активные</a:t>
            </a:r>
            <a:r>
              <a:rPr lang="ru-RU" dirty="0">
                <a:latin typeface="Arial" charset="0"/>
              </a:rPr>
              <a:t> и </a:t>
            </a:r>
            <a:r>
              <a:rPr lang="ru-RU" dirty="0">
                <a:effectLst>
                  <a:outerShdw blurRad="38100" dist="38100" dir="2700000" algn="tl">
                    <a:srgbClr val="000000">
                      <a:alpha val="43137"/>
                    </a:srgbClr>
                  </a:outerShdw>
                </a:effectLst>
                <a:latin typeface="Arial" charset="0"/>
              </a:rPr>
              <a:t>интерактивные</a:t>
            </a:r>
            <a:r>
              <a:rPr lang="ru-RU" dirty="0">
                <a:latin typeface="Arial" charset="0"/>
              </a:rPr>
              <a:t> формы работы.</a:t>
            </a:r>
          </a:p>
          <a:p>
            <a:pPr marL="0" indent="0" algn="just">
              <a:buNone/>
              <a:defRPr/>
            </a:pPr>
            <a:r>
              <a:rPr lang="ru-RU" dirty="0">
                <a:effectLst>
                  <a:outerShdw blurRad="38100" dist="38100" dir="2700000" algn="tl">
                    <a:srgbClr val="000000">
                      <a:alpha val="43137"/>
                    </a:srgbClr>
                  </a:outerShdw>
                </a:effectLst>
                <a:latin typeface="Arial" charset="0"/>
              </a:rPr>
              <a:t>4. </a:t>
            </a:r>
            <a:r>
              <a:rPr lang="ru-RU" dirty="0">
                <a:latin typeface="Arial" charset="0"/>
              </a:rPr>
              <a:t>Самостоятельность и </a:t>
            </a:r>
            <a:r>
              <a:rPr lang="ru-RU" u="sng" dirty="0">
                <a:effectLst>
                  <a:outerShdw blurRad="38100" dist="38100" dir="2700000" algn="tl">
                    <a:srgbClr val="000000">
                      <a:alpha val="43137"/>
                    </a:srgbClr>
                  </a:outerShdw>
                </a:effectLst>
                <a:latin typeface="Arial" charset="0"/>
              </a:rPr>
              <a:t>самодеятельность</a:t>
            </a:r>
            <a:r>
              <a:rPr lang="ru-RU" dirty="0">
                <a:latin typeface="Arial" charset="0"/>
              </a:rPr>
              <a:t> ученика (постановка цели урока, определение проблемы урока и путей её решения, отбор способов и средств достижения цели, самоанализ и самоконтроль, самооценка и оценка достигнутых результатов).</a:t>
            </a:r>
            <a:endParaRPr lang="en-US" dirty="0">
              <a:latin typeface="Arial" charset="0"/>
            </a:endParaRPr>
          </a:p>
          <a:p>
            <a:pPr marL="0" indent="0" algn="just">
              <a:buNone/>
              <a:defRPr/>
            </a:pPr>
            <a:r>
              <a:rPr lang="en-US" dirty="0">
                <a:effectLst>
                  <a:outerShdw blurRad="38100" dist="38100" dir="2700000" algn="tl">
                    <a:srgbClr val="000000">
                      <a:alpha val="43137"/>
                    </a:srgbClr>
                  </a:outerShdw>
                </a:effectLst>
                <a:latin typeface="Arial" charset="0"/>
              </a:rPr>
              <a:t>5</a:t>
            </a:r>
            <a:r>
              <a:rPr lang="ru-RU" dirty="0">
                <a:solidFill>
                  <a:schemeClr val="accent1">
                    <a:lumMod val="60000"/>
                    <a:lumOff val="40000"/>
                  </a:schemeClr>
                </a:solidFill>
                <a:effectLst>
                  <a:outerShdw blurRad="38100" dist="38100" dir="2700000" algn="tl">
                    <a:srgbClr val="000000">
                      <a:alpha val="43137"/>
                    </a:srgbClr>
                  </a:outerShdw>
                </a:effectLst>
                <a:latin typeface="Arial" charset="0"/>
              </a:rPr>
              <a:t>.</a:t>
            </a:r>
            <a:r>
              <a:rPr lang="ru-RU" dirty="0">
                <a:effectLst>
                  <a:outerShdw blurRad="38100" dist="38100" dir="2700000" algn="tl">
                    <a:srgbClr val="000000">
                      <a:alpha val="43137"/>
                    </a:srgbClr>
                  </a:outerShdw>
                </a:effectLst>
                <a:latin typeface="Arial" charset="0"/>
              </a:rPr>
              <a:t> </a:t>
            </a:r>
            <a:r>
              <a:rPr lang="ru-RU" dirty="0">
                <a:latin typeface="Arial" charset="0"/>
              </a:rPr>
              <a:t>Это </a:t>
            </a:r>
            <a:r>
              <a:rPr lang="ru-RU" u="sng" dirty="0">
                <a:effectLst>
                  <a:outerShdw blurRad="38100" dist="38100" dir="2700000" algn="tl">
                    <a:srgbClr val="000000">
                      <a:alpha val="43137"/>
                    </a:srgbClr>
                  </a:outerShdw>
                </a:effectLst>
                <a:latin typeface="Arial" charset="0"/>
              </a:rPr>
              <a:t>хорошо спланированная организаторская роль учителя</a:t>
            </a:r>
            <a:r>
              <a:rPr lang="ru-RU" u="sng" dirty="0">
                <a:latin typeface="Arial" charset="0"/>
              </a:rPr>
              <a:t> </a:t>
            </a:r>
            <a:r>
              <a:rPr lang="ru-RU" dirty="0">
                <a:latin typeface="Arial" charset="0"/>
              </a:rPr>
              <a:t>(консультант). </a:t>
            </a:r>
          </a:p>
          <a:p>
            <a:pPr marL="0" indent="0" algn="just">
              <a:buNone/>
              <a:defRPr/>
            </a:pPr>
            <a:r>
              <a:rPr lang="ru-RU" dirty="0">
                <a:effectLst>
                  <a:outerShdw blurRad="38100" dist="38100" dir="2700000" algn="tl">
                    <a:srgbClr val="000000">
                      <a:alpha val="43137"/>
                    </a:srgbClr>
                  </a:outerShdw>
                </a:effectLst>
                <a:latin typeface="Arial" charset="0"/>
              </a:rPr>
              <a:t>6</a:t>
            </a:r>
            <a:r>
              <a:rPr lang="ru-RU" dirty="0">
                <a:solidFill>
                  <a:schemeClr val="accent1">
                    <a:lumMod val="60000"/>
                    <a:lumOff val="40000"/>
                  </a:schemeClr>
                </a:solidFill>
                <a:effectLst>
                  <a:outerShdw blurRad="38100" dist="38100" dir="2700000" algn="tl">
                    <a:srgbClr val="000000">
                      <a:alpha val="43137"/>
                    </a:srgbClr>
                  </a:outerShdw>
                </a:effectLst>
                <a:latin typeface="Arial" charset="0"/>
              </a:rPr>
              <a:t>. </a:t>
            </a:r>
            <a:r>
              <a:rPr lang="ru-RU" dirty="0">
                <a:latin typeface="Arial" charset="0"/>
              </a:rPr>
              <a:t>Это </a:t>
            </a:r>
            <a:r>
              <a:rPr lang="ru-RU" u="sng" dirty="0">
                <a:effectLst>
                  <a:outerShdw blurRad="38100" dist="38100" dir="2700000" algn="tl">
                    <a:srgbClr val="000000">
                      <a:alpha val="43137"/>
                    </a:srgbClr>
                  </a:outerShdw>
                </a:effectLst>
                <a:latin typeface="Arial" charset="0"/>
              </a:rPr>
              <a:t>реализация ТЦУ урока </a:t>
            </a:r>
            <a:r>
              <a:rPr lang="ru-RU" dirty="0">
                <a:latin typeface="Arial" charset="0"/>
              </a:rPr>
              <a:t>(развитие, обучение, воспитание).</a:t>
            </a:r>
          </a:p>
          <a:p>
            <a:endParaRPr lang="ru-RU" dirty="0"/>
          </a:p>
        </p:txBody>
      </p:sp>
    </p:spTree>
    <p:extLst>
      <p:ext uri="{BB962C8B-B14F-4D97-AF65-F5344CB8AC3E}">
        <p14:creationId xmlns:p14="http://schemas.microsoft.com/office/powerpoint/2010/main" val="1150063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Три постулата современного урока</a:t>
            </a:r>
            <a:r>
              <a:rPr lang="ru-RU" dirty="0" smtClean="0"/>
              <a:t>.</a:t>
            </a:r>
            <a:endParaRPr lang="ru-RU" dirty="0"/>
          </a:p>
        </p:txBody>
      </p:sp>
      <p:sp>
        <p:nvSpPr>
          <p:cNvPr id="3" name="Объект 2"/>
          <p:cNvSpPr>
            <a:spLocks noGrp="1"/>
          </p:cNvSpPr>
          <p:nvPr>
            <p:ph idx="1"/>
          </p:nvPr>
        </p:nvSpPr>
        <p:spPr>
          <a:xfrm>
            <a:off x="677334" y="1316183"/>
            <a:ext cx="8596668" cy="4725180"/>
          </a:xfrm>
        </p:spPr>
        <p:txBody>
          <a:bodyPr/>
          <a:lstStyle/>
          <a:p>
            <a:endParaRPr lang="ru-RU" dirty="0" smtClean="0"/>
          </a:p>
          <a:p>
            <a:r>
              <a:rPr lang="ru-RU" dirty="0" smtClean="0"/>
              <a:t>Урок есть открытие истины, поиск истины и осмысление истины в совместной деятельности детей и учителя.</a:t>
            </a:r>
          </a:p>
          <a:p>
            <a:r>
              <a:rPr lang="ru-RU" dirty="0" smtClean="0"/>
              <a:t>Урок – часть жизни ребёнка и проживание этой жизни должно совершаться на уровне высокой общечеловеческой культуры.</a:t>
            </a:r>
          </a:p>
          <a:p>
            <a:r>
              <a:rPr lang="ru-RU" dirty="0" smtClean="0"/>
              <a:t>Ученик в качестве субъекта осмысления истины и в качестве субъекта жизни на уроке является наивысшей ценностью, выступая в роли цели и никогда в роли средства</a:t>
            </a:r>
            <a:endParaRPr lang="ru-RU" dirty="0"/>
          </a:p>
        </p:txBody>
      </p:sp>
      <p:pic>
        <p:nvPicPr>
          <p:cNvPr id="4" name="Рисунок 3" descr="Образование без школы/Unschool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334" y="4114828"/>
            <a:ext cx="3144982" cy="2559627"/>
          </a:xfrm>
          <a:prstGeom prst="rect">
            <a:avLst/>
          </a:prstGeom>
        </p:spPr>
      </p:pic>
    </p:spTree>
    <p:extLst>
      <p:ext uri="{BB962C8B-B14F-4D97-AF65-F5344CB8AC3E}">
        <p14:creationId xmlns:p14="http://schemas.microsoft.com/office/powerpoint/2010/main" val="27403645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0000"/>
                </a:solidFill>
              </a:rPr>
              <a:t>Главная методическая цель современного урока</a:t>
            </a:r>
            <a:endParaRPr lang="ru-RU" dirty="0">
              <a:solidFill>
                <a:srgbClr val="FF0000"/>
              </a:solidFill>
            </a:endParaRPr>
          </a:p>
        </p:txBody>
      </p:sp>
      <p:sp>
        <p:nvSpPr>
          <p:cNvPr id="3" name="Объект 2"/>
          <p:cNvSpPr>
            <a:spLocks noGrp="1"/>
          </p:cNvSpPr>
          <p:nvPr>
            <p:ph idx="1"/>
          </p:nvPr>
        </p:nvSpPr>
        <p:spPr/>
        <p:txBody>
          <a:bodyPr>
            <a:normAutofit lnSpcReduction="10000"/>
          </a:bodyPr>
          <a:lstStyle/>
          <a:p>
            <a:r>
              <a:rPr lang="ru-RU" dirty="0" smtClean="0"/>
              <a:t>1. Ход познания – « от учеников». Используется на уроке материал , позволяющий ученику выбрать наиболее значимые для него вид и форму учебного содержания</a:t>
            </a:r>
          </a:p>
          <a:p>
            <a:r>
              <a:rPr lang="ru-RU" dirty="0" smtClean="0"/>
              <a:t>2. Преобразующий характер деятельности: ученики наблюдают, сравнивают, группируют, классифицируют, делают выводы, выясняют закономерности.</a:t>
            </a:r>
          </a:p>
          <a:p>
            <a:r>
              <a:rPr lang="ru-RU" dirty="0" smtClean="0"/>
              <a:t>3. Интенсивная самостоятельная деятельность</a:t>
            </a:r>
          </a:p>
          <a:p>
            <a:r>
              <a:rPr lang="ru-RU" dirty="0" smtClean="0"/>
              <a:t>4. Коллективный поиск, направляемый учителем</a:t>
            </a:r>
          </a:p>
          <a:p>
            <a:r>
              <a:rPr lang="ru-RU" dirty="0" smtClean="0"/>
              <a:t>5. Создание ситуации общения на уроке, позволяющая каждому ученику высказывать свои суждения</a:t>
            </a:r>
          </a:p>
          <a:p>
            <a:r>
              <a:rPr lang="ru-RU" dirty="0" smtClean="0"/>
              <a:t>6. Гибкая структура. Учитель использует разнообразные формы организации учебной деятельности</a:t>
            </a:r>
            <a:endParaRPr lang="ru-RU" dirty="0"/>
          </a:p>
        </p:txBody>
      </p:sp>
    </p:spTree>
    <p:extLst>
      <p:ext uri="{BB962C8B-B14F-4D97-AF65-F5344CB8AC3E}">
        <p14:creationId xmlns:p14="http://schemas.microsoft.com/office/powerpoint/2010/main" val="32612522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Аспекты современного урока</a:t>
            </a:r>
            <a:endParaRPr lang="ru-RU" b="1" dirty="0">
              <a:solidFill>
                <a:srgbClr val="FF0000"/>
              </a:solidFill>
            </a:endParaRPr>
          </a:p>
        </p:txBody>
      </p:sp>
      <p:sp>
        <p:nvSpPr>
          <p:cNvPr id="3" name="Объект 2"/>
          <p:cNvSpPr>
            <a:spLocks noGrp="1"/>
          </p:cNvSpPr>
          <p:nvPr>
            <p:ph idx="1"/>
          </p:nvPr>
        </p:nvSpPr>
        <p:spPr>
          <a:xfrm>
            <a:off x="677334" y="1219201"/>
            <a:ext cx="8596668" cy="4822162"/>
          </a:xfrm>
        </p:spPr>
        <p:txBody>
          <a:bodyPr>
            <a:normAutofit/>
          </a:bodyPr>
          <a:lstStyle/>
          <a:p>
            <a:pPr algn="ctr"/>
            <a:r>
              <a:rPr lang="ru-RU" b="1" dirty="0" smtClean="0">
                <a:solidFill>
                  <a:srgbClr val="0070C0"/>
                </a:solidFill>
              </a:rPr>
              <a:t>Мотивационно – целеполагающий</a:t>
            </a:r>
          </a:p>
          <a:p>
            <a:r>
              <a:rPr lang="ru-RU" b="1" dirty="0" smtClean="0"/>
              <a:t>Цель урока должна быть конкретной и изменяемой, отожествляемой с результатом урока. Результатом урока является не объём изученного, а приобретаемые УУД </a:t>
            </a:r>
          </a:p>
          <a:p>
            <a:pPr marL="0" indent="0">
              <a:buNone/>
            </a:pPr>
            <a:r>
              <a:rPr lang="ru-RU" b="1" dirty="0" smtClean="0"/>
              <a:t>( способность к действию, способность применять знания, реализовывать собственные проекты, способность социального действия) То есть урок акцентирует внимание на способности использовать полученные знания. </a:t>
            </a:r>
          </a:p>
          <a:p>
            <a:pPr marL="0" indent="0">
              <a:buNone/>
            </a:pPr>
            <a:r>
              <a:rPr lang="ru-RU" b="1" dirty="0" smtClean="0"/>
              <a:t>К новым образовательным целям урока относятся цели, которые учащиеся формулируют самостоятельно и осознают их значимость лично для себя</a:t>
            </a:r>
            <a:endParaRPr lang="ru-RU" b="1" dirty="0"/>
          </a:p>
        </p:txBody>
      </p:sp>
      <p:pic>
        <p:nvPicPr>
          <p:cNvPr id="4" name="Рисунок 3" descr="Патриотизм - это готовность следовать указаниям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677" y="4405744"/>
            <a:ext cx="3512705" cy="2245219"/>
          </a:xfrm>
          <a:prstGeom prst="rect">
            <a:avLst/>
          </a:prstGeom>
        </p:spPr>
      </p:pic>
    </p:spTree>
    <p:extLst>
      <p:ext uri="{BB962C8B-B14F-4D97-AF65-F5344CB8AC3E}">
        <p14:creationId xmlns:p14="http://schemas.microsoft.com/office/powerpoint/2010/main" val="14091629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5527"/>
            <a:ext cx="8596668" cy="720437"/>
          </a:xfrm>
        </p:spPr>
        <p:txBody>
          <a:bodyPr/>
          <a:lstStyle/>
          <a:p>
            <a:pPr algn="ctr"/>
            <a:r>
              <a:rPr lang="ru-RU" b="1" dirty="0" err="1" smtClean="0">
                <a:solidFill>
                  <a:srgbClr val="0070C0"/>
                </a:solidFill>
              </a:rPr>
              <a:t>Деятельностный</a:t>
            </a:r>
            <a:endParaRPr lang="ru-RU" b="1" dirty="0">
              <a:solidFill>
                <a:srgbClr val="0070C0"/>
              </a:solidFill>
            </a:endParaRPr>
          </a:p>
        </p:txBody>
      </p:sp>
      <p:sp>
        <p:nvSpPr>
          <p:cNvPr id="3" name="Объект 2"/>
          <p:cNvSpPr>
            <a:spLocks noGrp="1"/>
          </p:cNvSpPr>
          <p:nvPr>
            <p:ph idx="1"/>
          </p:nvPr>
        </p:nvSpPr>
        <p:spPr>
          <a:xfrm>
            <a:off x="677334" y="955964"/>
            <a:ext cx="8596668" cy="5085399"/>
          </a:xfrm>
        </p:spPr>
        <p:txBody>
          <a:bodyPr>
            <a:normAutofit/>
          </a:bodyPr>
          <a:lstStyle/>
          <a:p>
            <a:pPr marL="0" indent="0">
              <a:buNone/>
            </a:pPr>
            <a:r>
              <a:rPr lang="ru-RU" dirty="0" smtClean="0"/>
              <a:t>Новым смыслом урока является решение проблемы самими учениками через самостоятельную познавательную деятельность. Проблемный характер урока можно рассматривать как уход от репродуктивного подхода на занятии. Чем больше самостоятельности на уроке, тем лучше. Учащиеся приобретают умения решения проблем, информационную компетентность при работе с текстом. </a:t>
            </a:r>
          </a:p>
          <a:p>
            <a:pPr marL="0" indent="0">
              <a:buNone/>
            </a:pPr>
            <a:r>
              <a:rPr lang="ru-RU" dirty="0" smtClean="0"/>
              <a:t>Современный урок отличается использованием таких методов и приёмов обучения, как учебная дискуссия, диалог, </a:t>
            </a:r>
            <a:r>
              <a:rPr lang="ru-RU" dirty="0" err="1" smtClean="0"/>
              <a:t>видеообсуждение</a:t>
            </a:r>
            <a:r>
              <a:rPr lang="ru-RU" dirty="0" smtClean="0"/>
              <a:t>, деловые и ролевые игры, мозговой штурм и </a:t>
            </a:r>
            <a:r>
              <a:rPr lang="ru-RU" dirty="0" err="1" smtClean="0"/>
              <a:t>т.д</a:t>
            </a:r>
            <a:endParaRPr lang="ru-RU" dirty="0" smtClean="0"/>
          </a:p>
          <a:p>
            <a:pPr marL="0" indent="0">
              <a:buNone/>
            </a:pPr>
            <a:r>
              <a:rPr lang="ru-RU" dirty="0" smtClean="0"/>
              <a:t>Развитию УУД способствуют современные </a:t>
            </a:r>
            <a:r>
              <a:rPr lang="ru-RU" dirty="0" err="1" smtClean="0"/>
              <a:t>педтехнологии</a:t>
            </a:r>
            <a:r>
              <a:rPr lang="ru-RU" dirty="0" smtClean="0"/>
              <a:t>: технология критического мышления, исследовательская работа, коллективная и индивидуальная мыслительная деятельность.</a:t>
            </a:r>
            <a:endParaRPr lang="ru-RU" dirty="0"/>
          </a:p>
        </p:txBody>
      </p:sp>
      <p:pic>
        <p:nvPicPr>
          <p:cNvPr id="4" name="Рисунок 3" descr="Обществознание.про: &quot;Протекли месяцы, и годичный круг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7334" y="4585854"/>
            <a:ext cx="3232439" cy="1978169"/>
          </a:xfrm>
          <a:prstGeom prst="rect">
            <a:avLst/>
          </a:prstGeom>
        </p:spPr>
      </p:pic>
    </p:spTree>
    <p:extLst>
      <p:ext uri="{BB962C8B-B14F-4D97-AF65-F5344CB8AC3E}">
        <p14:creationId xmlns:p14="http://schemas.microsoft.com/office/powerpoint/2010/main" val="31103787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Требования к современному уроку.</a:t>
            </a:r>
            <a:endParaRPr lang="ru-RU" b="1" dirty="0">
              <a:solidFill>
                <a:srgbClr val="FF0000"/>
              </a:solidFill>
            </a:endParaRPr>
          </a:p>
        </p:txBody>
      </p:sp>
      <p:sp>
        <p:nvSpPr>
          <p:cNvPr id="3" name="Объект 2"/>
          <p:cNvSpPr>
            <a:spLocks noGrp="1"/>
          </p:cNvSpPr>
          <p:nvPr>
            <p:ph idx="1"/>
          </p:nvPr>
        </p:nvSpPr>
        <p:spPr>
          <a:xfrm>
            <a:off x="677334" y="1191491"/>
            <a:ext cx="8596668" cy="4849871"/>
          </a:xfrm>
        </p:spPr>
        <p:txBody>
          <a:bodyPr>
            <a:normAutofit/>
          </a:bodyPr>
          <a:lstStyle/>
          <a:p>
            <a:r>
              <a:rPr lang="ru-RU" dirty="0" smtClean="0"/>
              <a:t>Хорошее начало и хорошее окончание</a:t>
            </a:r>
          </a:p>
          <a:p>
            <a:r>
              <a:rPr lang="ru-RU" dirty="0" smtClean="0"/>
              <a:t>Чётко сформулированные тема, цель, задачи урока</a:t>
            </a:r>
          </a:p>
          <a:p>
            <a:r>
              <a:rPr lang="ru-RU" dirty="0" smtClean="0"/>
              <a:t>Урок должен быть проблемным и развивающим</a:t>
            </a:r>
          </a:p>
          <a:p>
            <a:r>
              <a:rPr lang="ru-RU" dirty="0" smtClean="0"/>
              <a:t>Учитель активизирует деятельность учащихся</a:t>
            </a:r>
          </a:p>
          <a:p>
            <a:r>
              <a:rPr lang="ru-RU" dirty="0" smtClean="0"/>
              <a:t>Вывод делают сами учащиеся</a:t>
            </a:r>
          </a:p>
          <a:p>
            <a:r>
              <a:rPr lang="ru-RU" dirty="0" smtClean="0"/>
              <a:t>Минимум репродукции и максимум творчества и сотворчества</a:t>
            </a:r>
            <a:endParaRPr lang="ru-RU" dirty="0"/>
          </a:p>
          <a:p>
            <a:r>
              <a:rPr lang="ru-RU" dirty="0" smtClean="0"/>
              <a:t>Время сбережение </a:t>
            </a:r>
            <a:r>
              <a:rPr lang="ru-RU" dirty="0" smtClean="0"/>
              <a:t>и </a:t>
            </a:r>
            <a:r>
              <a:rPr lang="ru-RU" dirty="0" smtClean="0"/>
              <a:t>здоровье сбережение</a:t>
            </a:r>
            <a:endParaRPr lang="ru-RU" dirty="0" smtClean="0"/>
          </a:p>
          <a:p>
            <a:r>
              <a:rPr lang="ru-RU" dirty="0" smtClean="0"/>
              <a:t>Учет уровня возможностей учащихся</a:t>
            </a:r>
          </a:p>
          <a:p>
            <a:r>
              <a:rPr lang="ru-RU" dirty="0" smtClean="0"/>
              <a:t>Урок должен быть добрым</a:t>
            </a:r>
          </a:p>
          <a:p>
            <a:endParaRPr lang="ru-RU" dirty="0"/>
          </a:p>
        </p:txBody>
      </p:sp>
      <p:pic>
        <p:nvPicPr>
          <p:cNvPr id="5" name="Рисунок 4" descr="ЧУМотека: &lt;strong&gt;Добрый&lt;/strong&gt; песок &quot;Нарьян-Мира&quot;: гостевой пост от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232" y="3863168"/>
            <a:ext cx="3209059" cy="2178194"/>
          </a:xfrm>
          <a:prstGeom prst="rect">
            <a:avLst/>
          </a:prstGeom>
        </p:spPr>
      </p:pic>
    </p:spTree>
    <p:extLst>
      <p:ext uri="{BB962C8B-B14F-4D97-AF65-F5344CB8AC3E}">
        <p14:creationId xmlns:p14="http://schemas.microsoft.com/office/powerpoint/2010/main" val="35455025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Методы и технологии</a:t>
            </a:r>
            <a:endParaRPr lang="ru-RU" b="1" dirty="0">
              <a:solidFill>
                <a:srgbClr val="FF0000"/>
              </a:solidFill>
            </a:endParaRPr>
          </a:p>
        </p:txBody>
      </p:sp>
      <p:sp>
        <p:nvSpPr>
          <p:cNvPr id="3" name="Объект 2"/>
          <p:cNvSpPr>
            <a:spLocks noGrp="1"/>
          </p:cNvSpPr>
          <p:nvPr>
            <p:ph idx="1"/>
          </p:nvPr>
        </p:nvSpPr>
        <p:spPr>
          <a:xfrm>
            <a:off x="677334" y="1385455"/>
            <a:ext cx="8596668" cy="4655907"/>
          </a:xfrm>
        </p:spPr>
        <p:txBody>
          <a:bodyPr>
            <a:normAutofit/>
          </a:bodyPr>
          <a:lstStyle/>
          <a:p>
            <a:r>
              <a:rPr lang="ru-RU" dirty="0" smtClean="0"/>
              <a:t>Технология проблемного, проектного и исследовательского обучения</a:t>
            </a:r>
          </a:p>
          <a:p>
            <a:r>
              <a:rPr lang="ru-RU" dirty="0" smtClean="0"/>
              <a:t>Коллективные способы обучения</a:t>
            </a:r>
          </a:p>
          <a:p>
            <a:r>
              <a:rPr lang="ru-RU" dirty="0" smtClean="0"/>
              <a:t>Технология развития критического мышления</a:t>
            </a:r>
          </a:p>
          <a:p>
            <a:r>
              <a:rPr lang="ru-RU" dirty="0" smtClean="0"/>
              <a:t>Технология эвристического обучения</a:t>
            </a:r>
          </a:p>
          <a:p>
            <a:r>
              <a:rPr lang="ru-RU" dirty="0" smtClean="0"/>
              <a:t>Игровые технологии</a:t>
            </a:r>
          </a:p>
          <a:p>
            <a:r>
              <a:rPr lang="ru-RU" dirty="0" smtClean="0"/>
              <a:t>Метод коллективного анализа ситуаций</a:t>
            </a:r>
          </a:p>
          <a:p>
            <a:r>
              <a:rPr lang="ru-RU" dirty="0" err="1" smtClean="0"/>
              <a:t>Тренинговые</a:t>
            </a:r>
            <a:r>
              <a:rPr lang="ru-RU" dirty="0" smtClean="0"/>
              <a:t> технологии</a:t>
            </a:r>
          </a:p>
          <a:p>
            <a:r>
              <a:rPr lang="ru-RU" dirty="0" smtClean="0"/>
              <a:t>КТД, социальное проектирование</a:t>
            </a:r>
          </a:p>
          <a:p>
            <a:endParaRPr lang="ru-RU" dirty="0"/>
          </a:p>
        </p:txBody>
      </p:sp>
    </p:spTree>
    <p:extLst>
      <p:ext uri="{BB962C8B-B14F-4D97-AF65-F5344CB8AC3E}">
        <p14:creationId xmlns:p14="http://schemas.microsoft.com/office/powerpoint/2010/main" val="7370586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Деятельность учителя</a:t>
            </a:r>
            <a:endParaRPr lang="ru-RU" b="1" dirty="0">
              <a:solidFill>
                <a:srgbClr val="FF0000"/>
              </a:solidFill>
            </a:endParaRPr>
          </a:p>
        </p:txBody>
      </p:sp>
      <p:sp>
        <p:nvSpPr>
          <p:cNvPr id="3" name="Объект 2"/>
          <p:cNvSpPr>
            <a:spLocks noGrp="1"/>
          </p:cNvSpPr>
          <p:nvPr>
            <p:ph idx="1"/>
          </p:nvPr>
        </p:nvSpPr>
        <p:spPr>
          <a:xfrm>
            <a:off x="677334" y="1270000"/>
            <a:ext cx="8596668" cy="3880773"/>
          </a:xfrm>
        </p:spPr>
        <p:txBody>
          <a:bodyPr>
            <a:normAutofit fontScale="85000" lnSpcReduction="20000"/>
          </a:bodyPr>
          <a:lstStyle/>
          <a:p>
            <a:r>
              <a:rPr lang="ru-RU" dirty="0" smtClean="0"/>
              <a:t>1 Учитель пользуется сценарным планом урока, предоставляющим ему свободу в выборе форм, способов и приёмом обучения</a:t>
            </a:r>
          </a:p>
          <a:p>
            <a:r>
              <a:rPr lang="ru-RU" dirty="0" smtClean="0"/>
              <a:t>2. Использование на уроках интернет – ресурсов</a:t>
            </a:r>
          </a:p>
          <a:p>
            <a:r>
              <a:rPr lang="ru-RU" dirty="0" smtClean="0"/>
              <a:t>3. Самостоятельная деятельность учащихся более половины времени урока</a:t>
            </a:r>
          </a:p>
          <a:p>
            <a:r>
              <a:rPr lang="ru-RU" dirty="0" smtClean="0"/>
              <a:t>4. Организация деятельности детей по поиску и обработке информации, обобщению способов действия.</a:t>
            </a:r>
          </a:p>
          <a:p>
            <a:r>
              <a:rPr lang="ru-RU" dirty="0" smtClean="0"/>
              <a:t>5. Постановка  учащимися учебной задачи</a:t>
            </a:r>
          </a:p>
          <a:p>
            <a:r>
              <a:rPr lang="ru-RU" dirty="0" smtClean="0"/>
              <a:t>6. Формулировки: проанализируйте, докажите, объясните, создайте схему или модель, продолжите, сделайте вывод, выберите способ решения, исследуйте, измените, придумайте и т.д.</a:t>
            </a:r>
          </a:p>
          <a:p>
            <a:r>
              <a:rPr lang="ru-RU" dirty="0" smtClean="0"/>
              <a:t>7. Результаты обучения: не только предметные, но и личностные, </a:t>
            </a:r>
            <a:r>
              <a:rPr lang="ru-RU" dirty="0" err="1" smtClean="0"/>
              <a:t>метапредметные</a:t>
            </a:r>
            <a:endParaRPr lang="ru-RU" dirty="0" smtClean="0"/>
          </a:p>
          <a:p>
            <a:r>
              <a:rPr lang="ru-RU" dirty="0" smtClean="0"/>
              <a:t>8. Ориентир на самооценку обучающегося, формирование адекватной самооценки</a:t>
            </a:r>
          </a:p>
          <a:p>
            <a:r>
              <a:rPr lang="ru-RU" dirty="0" smtClean="0"/>
              <a:t>9. Учёт динамики результатов обучения детей относительно самих себя. Промежуточные результаты обучения</a:t>
            </a:r>
            <a:endParaRPr lang="ru-RU" dirty="0"/>
          </a:p>
        </p:txBody>
      </p:sp>
    </p:spTree>
    <p:extLst>
      <p:ext uri="{BB962C8B-B14F-4D97-AF65-F5344CB8AC3E}">
        <p14:creationId xmlns:p14="http://schemas.microsoft.com/office/powerpoint/2010/main" val="32481906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Основные блоки урока</a:t>
            </a:r>
            <a:endParaRPr lang="ru-RU" b="1" dirty="0">
              <a:solidFill>
                <a:srgbClr val="FF0000"/>
              </a:solidFill>
            </a:endParaRPr>
          </a:p>
        </p:txBody>
      </p:sp>
      <p:sp>
        <p:nvSpPr>
          <p:cNvPr id="3" name="Объект 2"/>
          <p:cNvSpPr>
            <a:spLocks noGrp="1"/>
          </p:cNvSpPr>
          <p:nvPr>
            <p:ph idx="1"/>
          </p:nvPr>
        </p:nvSpPr>
        <p:spPr/>
        <p:txBody>
          <a:bodyPr/>
          <a:lstStyle/>
          <a:p>
            <a:r>
              <a:rPr lang="ru-RU" dirty="0" smtClean="0"/>
              <a:t>Организационный</a:t>
            </a:r>
          </a:p>
          <a:p>
            <a:r>
              <a:rPr lang="ru-RU" dirty="0" smtClean="0"/>
              <a:t>Мотивационный</a:t>
            </a:r>
          </a:p>
          <a:p>
            <a:r>
              <a:rPr lang="ru-RU" dirty="0" smtClean="0"/>
              <a:t>Аналитический</a:t>
            </a:r>
          </a:p>
          <a:p>
            <a:r>
              <a:rPr lang="ru-RU" dirty="0" smtClean="0"/>
              <a:t>Оценочный</a:t>
            </a:r>
          </a:p>
          <a:p>
            <a:r>
              <a:rPr lang="ru-RU" dirty="0" smtClean="0"/>
              <a:t>Рефлексивный</a:t>
            </a:r>
            <a:endParaRPr lang="ru-RU" dirty="0"/>
          </a:p>
        </p:txBody>
      </p:sp>
    </p:spTree>
    <p:extLst>
      <p:ext uri="{BB962C8B-B14F-4D97-AF65-F5344CB8AC3E}">
        <p14:creationId xmlns:p14="http://schemas.microsoft.com/office/powerpoint/2010/main" val="1521253058"/>
      </p:ext>
    </p:extLst>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283</TotalTime>
  <Words>1043</Words>
  <Application>Microsoft Office PowerPoint</Application>
  <PresentationFormat>Широкоэкранный</PresentationFormat>
  <Paragraphs>122</Paragraphs>
  <Slides>18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18</vt:i4>
      </vt:variant>
    </vt:vector>
  </HeadingPairs>
  <TitlesOfParts>
    <vt:vector size="23" baseType="lpstr">
      <vt:lpstr>Arial</vt:lpstr>
      <vt:lpstr>Times New Roman</vt:lpstr>
      <vt:lpstr>Trebuchet MS</vt:lpstr>
      <vt:lpstr>Wingdings 3</vt:lpstr>
      <vt:lpstr>Аспект</vt:lpstr>
      <vt:lpstr>Современный урок как основа организации деятельности учащихся</vt:lpstr>
      <vt:lpstr>Три постулата современного урока.</vt:lpstr>
      <vt:lpstr>Главная методическая цель современного урока</vt:lpstr>
      <vt:lpstr>Аспекты современного урока</vt:lpstr>
      <vt:lpstr>Деятельностный</vt:lpstr>
      <vt:lpstr>Требования к современному уроку.</vt:lpstr>
      <vt:lpstr>Методы и технологии</vt:lpstr>
      <vt:lpstr>Деятельность учителя</vt:lpstr>
      <vt:lpstr>Основные блоки урока</vt:lpstr>
      <vt:lpstr>Организационный блок</vt:lpstr>
      <vt:lpstr>Мотивационный блок- ключевой в системе деятельности</vt:lpstr>
      <vt:lpstr>Приёмы повышения мотивации.</vt:lpstr>
      <vt:lpstr>Информационный блок</vt:lpstr>
      <vt:lpstr>Аналитический блок</vt:lpstr>
      <vt:lpstr>Оценочный блок</vt:lpstr>
      <vt:lpstr>Рефлексивный блок</vt:lpstr>
      <vt:lpstr>Возможные формы рефлексии.</vt:lpstr>
      <vt:lpstr>Современный урок – выводы.</vt:lpstr>
    </vt:vector>
  </TitlesOfParts>
  <Company>diakov.net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Требования к современному уроку</dc:title>
  <dc:creator>RePack by Diakov</dc:creator>
  <cp:lastModifiedBy>RePack by Diakov</cp:lastModifiedBy>
  <cp:revision>32</cp:revision>
  <dcterms:created xsi:type="dcterms:W3CDTF">2017-10-06T15:51:05Z</dcterms:created>
  <dcterms:modified xsi:type="dcterms:W3CDTF">2017-10-08T17:25:17Z</dcterms:modified>
</cp:coreProperties>
</file>