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 id="2147483783" r:id="rId2"/>
    <p:sldMasterId id="2147483829" r:id="rId3"/>
  </p:sldMasterIdLst>
  <p:notesMasterIdLst>
    <p:notesMasterId r:id="rId47"/>
  </p:notesMasterIdLst>
  <p:sldIdLst>
    <p:sldId id="256" r:id="rId4"/>
    <p:sldId id="277" r:id="rId5"/>
    <p:sldId id="300" r:id="rId6"/>
    <p:sldId id="257" r:id="rId7"/>
    <p:sldId id="258" r:id="rId8"/>
    <p:sldId id="278" r:id="rId9"/>
    <p:sldId id="259" r:id="rId10"/>
    <p:sldId id="276" r:id="rId11"/>
    <p:sldId id="260" r:id="rId12"/>
    <p:sldId id="279" r:id="rId13"/>
    <p:sldId id="261" r:id="rId14"/>
    <p:sldId id="280" r:id="rId15"/>
    <p:sldId id="281" r:id="rId16"/>
    <p:sldId id="282" r:id="rId17"/>
    <p:sldId id="283" r:id="rId18"/>
    <p:sldId id="284" r:id="rId19"/>
    <p:sldId id="265" r:id="rId20"/>
    <p:sldId id="273" r:id="rId21"/>
    <p:sldId id="285" r:id="rId22"/>
    <p:sldId id="286" r:id="rId23"/>
    <p:sldId id="287" r:id="rId24"/>
    <p:sldId id="262" r:id="rId25"/>
    <p:sldId id="288" r:id="rId26"/>
    <p:sldId id="264" r:id="rId27"/>
    <p:sldId id="289" r:id="rId28"/>
    <p:sldId id="268" r:id="rId29"/>
    <p:sldId id="290" r:id="rId30"/>
    <p:sldId id="275" r:id="rId31"/>
    <p:sldId id="269" r:id="rId32"/>
    <p:sldId id="267" r:id="rId33"/>
    <p:sldId id="274" r:id="rId34"/>
    <p:sldId id="271" r:id="rId35"/>
    <p:sldId id="291" r:id="rId36"/>
    <p:sldId id="292" r:id="rId37"/>
    <p:sldId id="293" r:id="rId38"/>
    <p:sldId id="294" r:id="rId39"/>
    <p:sldId id="295" r:id="rId40"/>
    <p:sldId id="296" r:id="rId41"/>
    <p:sldId id="297" r:id="rId42"/>
    <p:sldId id="298" r:id="rId43"/>
    <p:sldId id="299" r:id="rId44"/>
    <p:sldId id="272" r:id="rId45"/>
    <p:sldId id="270" r:id="rId4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9966FF"/>
    <a:srgbClr val="33CCCC"/>
    <a:srgbClr val="FF3300"/>
    <a:srgbClr val="9999FF"/>
    <a:srgbClr val="9900CC"/>
    <a:srgbClr val="0000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00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9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A99C01-4B47-473B-8811-9DF0E01B3018}" type="datetimeFigureOut">
              <a:rPr lang="ru-RU" smtClean="0"/>
              <a:pPr/>
              <a:t>19.05.2015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F32A70-D995-4E62-8D55-81636F74329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9E2457-0E0C-4D17-A774-34895AF875C4}" type="slidenum">
              <a:rPr lang="ru-RU"/>
              <a:pPr/>
              <a:t>19</a:t>
            </a:fld>
            <a:endParaRPr lang="ru-RU"/>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97BDB65-5D42-47AB-B3BD-DC7A381DA6FC}"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D21F703-767C-497B-BD47-D242AE33A88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12B6E5-0897-41CB-9E89-249ABB4DD2AE}"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30733A7-DAC6-434F-9B56-10F51037F2C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7175DF8-0E1A-4380-97AE-0AE8FEC8CC7B}"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026C71E-B37C-4A34-98B2-7DFAB0C2C81F}"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Объект 2"/>
          <p:cNvSpPr>
            <a:spLocks noGrp="1"/>
          </p:cNvSpPr>
          <p:nvPr>
            <p:ph sz="half" idx="1"/>
          </p:nvPr>
        </p:nvSpPr>
        <p:spPr>
          <a:xfrm>
            <a:off x="11826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1450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fld id="{FD32B9D6-F3ED-4368-B126-0E53DED740E2}" type="slidenum">
              <a:rPr lang="ru-RU"/>
              <a:pPr/>
              <a:t>‹#›</a:t>
            </a:fld>
            <a:endParaRPr lang="ru-RU"/>
          </a:p>
        </p:txBody>
      </p:sp>
    </p:spTree>
  </p:cSld>
  <p:clrMapOvr>
    <a:masterClrMapping/>
  </p:clrMapOvr>
  <p:transition spd="med">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6"/>
          <p:cNvGrpSpPr>
            <a:grpSpLocks/>
          </p:cNvGrpSpPr>
          <p:nvPr/>
        </p:nvGrpSpPr>
        <p:grpSpPr bwMode="auto">
          <a:xfrm>
            <a:off x="0" y="914400"/>
            <a:ext cx="8686800" cy="2514600"/>
            <a:chOff x="0" y="576"/>
            <a:chExt cx="5472" cy="1584"/>
          </a:xfrm>
        </p:grpSpPr>
        <p:sp>
          <p:nvSpPr>
            <p:cNvPr id="5" name="Oval 7"/>
            <p:cNvSpPr>
              <a:spLocks noChangeArrowheads="1"/>
            </p:cNvSpPr>
            <p:nvPr/>
          </p:nvSpPr>
          <p:spPr bwMode="auto">
            <a:xfrm>
              <a:off x="144" y="576"/>
              <a:ext cx="1584" cy="1584"/>
            </a:xfrm>
            <a:prstGeom prst="ellipse">
              <a:avLst/>
            </a:prstGeom>
            <a:noFill/>
            <a:ln w="12700">
              <a:solidFill>
                <a:schemeClr val="accent1"/>
              </a:solidFill>
              <a:round/>
              <a:headEnd/>
              <a:tailEnd/>
            </a:ln>
            <a:effectLst/>
          </p:spPr>
          <p:txBody>
            <a:bodyPr wrap="none" anchor="ctr"/>
            <a:lstStyle/>
            <a:p>
              <a:pPr algn="ctr">
                <a:defRPr/>
              </a:pPr>
              <a:endParaRPr lang="ru-RU"/>
            </a:p>
          </p:txBody>
        </p:sp>
        <p:sp>
          <p:nvSpPr>
            <p:cNvPr id="6" name="Rectangle 8"/>
            <p:cNvSpPr>
              <a:spLocks noChangeArrowheads="1"/>
            </p:cNvSpPr>
            <p:nvPr/>
          </p:nvSpPr>
          <p:spPr bwMode="hidden">
            <a:xfrm>
              <a:off x="0" y="1056"/>
              <a:ext cx="2976" cy="720"/>
            </a:xfrm>
            <a:prstGeom prst="rect">
              <a:avLst/>
            </a:prstGeom>
            <a:solidFill>
              <a:schemeClr val="accent2"/>
            </a:solidFill>
            <a:ln w="9525">
              <a:noFill/>
              <a:miter lim="800000"/>
              <a:headEnd/>
              <a:tailEnd/>
            </a:ln>
            <a:effectLst/>
          </p:spPr>
          <p:txBody>
            <a:bodyPr wrap="none" anchor="ctr"/>
            <a:lstStyle/>
            <a:p>
              <a:pPr algn="ctr">
                <a:defRPr/>
              </a:pPr>
              <a:endParaRPr lang="ru-RU" sz="2400">
                <a:latin typeface="Times New Roman" pitchFamily="18" charset="0"/>
              </a:endParaRPr>
            </a:p>
          </p:txBody>
        </p:sp>
        <p:sp>
          <p:nvSpPr>
            <p:cNvPr id="7" name="Rectangle 9"/>
            <p:cNvSpPr>
              <a:spLocks noChangeArrowheads="1"/>
            </p:cNvSpPr>
            <p:nvPr/>
          </p:nvSpPr>
          <p:spPr bwMode="hidden">
            <a:xfrm>
              <a:off x="2496" y="1056"/>
              <a:ext cx="2976" cy="72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lang="ru-RU" sz="2400">
                <a:latin typeface="Times New Roman" pitchFamily="18" charset="0"/>
              </a:endParaRPr>
            </a:p>
          </p:txBody>
        </p:sp>
        <p:sp>
          <p:nvSpPr>
            <p:cNvPr id="8" name="Freeform 10"/>
            <p:cNvSpPr>
              <a:spLocks noChangeArrowheads="1"/>
            </p:cNvSpPr>
            <p:nvPr/>
          </p:nvSpPr>
          <p:spPr bwMode="auto">
            <a:xfrm>
              <a:off x="384" y="960"/>
              <a:ext cx="144" cy="913"/>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ru-RU"/>
            </a:p>
          </p:txBody>
        </p:sp>
        <p:sp>
          <p:nvSpPr>
            <p:cNvPr id="9" name="Freeform 11"/>
            <p:cNvSpPr>
              <a:spLocks noChangeArrowheads="1"/>
            </p:cNvSpPr>
            <p:nvPr/>
          </p:nvSpPr>
          <p:spPr bwMode="auto">
            <a:xfrm>
              <a:off x="4944" y="762"/>
              <a:ext cx="165" cy="864"/>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ru-RU"/>
            </a:p>
          </p:txBody>
        </p:sp>
      </p:grpSp>
      <p:sp>
        <p:nvSpPr>
          <p:cNvPr id="46082" name="Rectangle 2"/>
          <p:cNvSpPr>
            <a:spLocks noGrp="1" noChangeArrowheads="1"/>
          </p:cNvSpPr>
          <p:nvPr>
            <p:ph type="subTitle" idx="1"/>
          </p:nvPr>
        </p:nvSpPr>
        <p:spPr>
          <a:xfrm>
            <a:off x="2286000" y="3581400"/>
            <a:ext cx="5638800" cy="1905000"/>
          </a:xfrm>
        </p:spPr>
        <p:txBody>
          <a:bodyPr/>
          <a:lstStyle>
            <a:lvl1pPr marL="0" indent="0">
              <a:buFont typeface="Wingdings" pitchFamily="2" charset="2"/>
              <a:buNone/>
              <a:defRPr/>
            </a:lvl1pPr>
          </a:lstStyle>
          <a:p>
            <a:r>
              <a:rPr lang="ru-RU"/>
              <a:t>Образец подзаголовка</a:t>
            </a:r>
          </a:p>
        </p:txBody>
      </p:sp>
      <p:sp>
        <p:nvSpPr>
          <p:cNvPr id="46092" name="Rectangle 12"/>
          <p:cNvSpPr>
            <a:spLocks noGrp="1" noChangeArrowheads="1"/>
          </p:cNvSpPr>
          <p:nvPr>
            <p:ph type="ctrTitle"/>
          </p:nvPr>
        </p:nvSpPr>
        <p:spPr>
          <a:xfrm>
            <a:off x="838200" y="1443038"/>
            <a:ext cx="7086600" cy="1600200"/>
          </a:xfrm>
        </p:spPr>
        <p:txBody>
          <a:bodyPr anchor="ctr"/>
          <a:lstStyle>
            <a:lvl1pPr>
              <a:defRPr/>
            </a:lvl1pPr>
          </a:lstStyle>
          <a:p>
            <a:r>
              <a:rPr lang="ru-RU"/>
              <a:t>Образец заголовка</a:t>
            </a:r>
          </a:p>
        </p:txBody>
      </p:sp>
      <p:sp>
        <p:nvSpPr>
          <p:cNvPr id="10" name="Rectangle 3"/>
          <p:cNvSpPr>
            <a:spLocks noGrp="1" noChangeArrowheads="1"/>
          </p:cNvSpPr>
          <p:nvPr>
            <p:ph type="dt" sz="half" idx="10"/>
          </p:nvPr>
        </p:nvSpPr>
        <p:spPr>
          <a:xfrm>
            <a:off x="685800" y="6248400"/>
            <a:ext cx="1905000" cy="457200"/>
          </a:xfrm>
        </p:spPr>
        <p:txBody>
          <a:bodyPr/>
          <a:lstStyle>
            <a:lvl1pPr>
              <a:defRPr/>
            </a:lvl1pPr>
          </a:lstStyle>
          <a:p>
            <a:pPr>
              <a:defRPr/>
            </a:pPr>
            <a:fld id="{D7955E7B-6A7F-4370-AA41-7835BDF1B0A1}" type="datetimeFigureOut">
              <a:rPr lang="ru-RU"/>
              <a:pPr>
                <a:defRPr/>
              </a:pPr>
              <a:t>19.05.2015</a:t>
            </a:fld>
            <a:endParaRPr lang="ru-RU"/>
          </a:p>
        </p:txBody>
      </p:sp>
      <p:sp>
        <p:nvSpPr>
          <p:cNvPr id="11"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12"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63E5466E-4095-4426-B5F4-E5915EE2F7C7}"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D91E0CF8-016F-4583-9FA6-313DC1F674E7}" type="datetimeFigureOut">
              <a:rPr lang="ru-RU"/>
              <a:pPr>
                <a:defRPr/>
              </a:pPr>
              <a:t>19.05.2015</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5290ABD9-FDF0-490F-A361-9A299E99E37F}"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dt" sz="half" idx="10"/>
          </p:nvPr>
        </p:nvSpPr>
        <p:spPr>
          <a:ln/>
        </p:spPr>
        <p:txBody>
          <a:bodyPr/>
          <a:lstStyle>
            <a:lvl1pPr>
              <a:defRPr/>
            </a:lvl1pPr>
          </a:lstStyle>
          <a:p>
            <a:pPr>
              <a:defRPr/>
            </a:pPr>
            <a:fld id="{27B38FCB-8DEA-4D83-8598-5128D356439E}" type="datetimeFigureOut">
              <a:rPr lang="ru-RU"/>
              <a:pPr>
                <a:defRPr/>
              </a:pPr>
              <a:t>19.05.2015</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FB8378E3-D8A9-4F83-AD36-730D6049C77F}"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49325" y="1981200"/>
            <a:ext cx="37544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856163" y="1981200"/>
            <a:ext cx="37544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dt" sz="half" idx="10"/>
          </p:nvPr>
        </p:nvSpPr>
        <p:spPr>
          <a:ln/>
        </p:spPr>
        <p:txBody>
          <a:bodyPr/>
          <a:lstStyle>
            <a:lvl1pPr>
              <a:defRPr/>
            </a:lvl1pPr>
          </a:lstStyle>
          <a:p>
            <a:pPr>
              <a:defRPr/>
            </a:pPr>
            <a:fld id="{DBE620CE-5837-49EC-BAF6-C3302CF57E5C}" type="datetimeFigureOut">
              <a:rPr lang="ru-RU"/>
              <a:pPr>
                <a:defRPr/>
              </a:pPr>
              <a:t>19.05.2015</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241EE181-37D7-43B7-8D50-3B014293510E}"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dt" sz="half" idx="10"/>
          </p:nvPr>
        </p:nvSpPr>
        <p:spPr>
          <a:ln/>
        </p:spPr>
        <p:txBody>
          <a:bodyPr/>
          <a:lstStyle>
            <a:lvl1pPr>
              <a:defRPr/>
            </a:lvl1pPr>
          </a:lstStyle>
          <a:p>
            <a:pPr>
              <a:defRPr/>
            </a:pPr>
            <a:fld id="{D8E926E9-0603-4C7E-A32D-7F5830BAF856}" type="datetimeFigureOut">
              <a:rPr lang="ru-RU"/>
              <a:pPr>
                <a:defRPr/>
              </a:pPr>
              <a:t>19.05.2015</a:t>
            </a:fld>
            <a:endParaRPr lang="ru-RU"/>
          </a:p>
        </p:txBody>
      </p:sp>
      <p:sp>
        <p:nvSpPr>
          <p:cNvPr id="8" name="Rectangle 7"/>
          <p:cNvSpPr>
            <a:spLocks noGrp="1" noChangeArrowheads="1"/>
          </p:cNvSpPr>
          <p:nvPr>
            <p:ph type="ftr" sz="quarter" idx="11"/>
          </p:nvPr>
        </p:nvSpPr>
        <p:spPr>
          <a:ln/>
        </p:spPr>
        <p:txBody>
          <a:bodyPr/>
          <a:lstStyle>
            <a:lvl1pPr>
              <a:defRPr/>
            </a:lvl1pPr>
          </a:lstStyle>
          <a:p>
            <a:pPr>
              <a:defRPr/>
            </a:pPr>
            <a:endParaRPr lang="ru-RU"/>
          </a:p>
        </p:txBody>
      </p:sp>
      <p:sp>
        <p:nvSpPr>
          <p:cNvPr id="9" name="Rectangle 8"/>
          <p:cNvSpPr>
            <a:spLocks noGrp="1" noChangeArrowheads="1"/>
          </p:cNvSpPr>
          <p:nvPr>
            <p:ph type="sldNum" sz="quarter" idx="12"/>
          </p:nvPr>
        </p:nvSpPr>
        <p:spPr>
          <a:ln/>
        </p:spPr>
        <p:txBody>
          <a:bodyPr/>
          <a:lstStyle>
            <a:lvl1pPr>
              <a:defRPr/>
            </a:lvl1pPr>
          </a:lstStyle>
          <a:p>
            <a:pPr>
              <a:defRPr/>
            </a:pPr>
            <a:fld id="{0364E0F4-5648-48ED-8F82-84E8FEC043CE}"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dt" sz="half" idx="10"/>
          </p:nvPr>
        </p:nvSpPr>
        <p:spPr>
          <a:ln/>
        </p:spPr>
        <p:txBody>
          <a:bodyPr/>
          <a:lstStyle>
            <a:lvl1pPr>
              <a:defRPr/>
            </a:lvl1pPr>
          </a:lstStyle>
          <a:p>
            <a:pPr>
              <a:defRPr/>
            </a:pPr>
            <a:fld id="{273CD327-B8CE-48CE-9E24-8D91F6816AA6}" type="datetimeFigureOut">
              <a:rPr lang="ru-RU"/>
              <a:pPr>
                <a:defRPr/>
              </a:pPr>
              <a:t>19.05.2015</a:t>
            </a:fld>
            <a:endParaRPr lang="ru-RU"/>
          </a:p>
        </p:txBody>
      </p:sp>
      <p:sp>
        <p:nvSpPr>
          <p:cNvPr id="4" name="Rectangle 7"/>
          <p:cNvSpPr>
            <a:spLocks noGrp="1" noChangeArrowheads="1"/>
          </p:cNvSpPr>
          <p:nvPr>
            <p:ph type="ftr" sz="quarter" idx="11"/>
          </p:nvPr>
        </p:nvSpPr>
        <p:spPr>
          <a:ln/>
        </p:spPr>
        <p:txBody>
          <a:bodyPr/>
          <a:lstStyle>
            <a:lvl1pPr>
              <a:defRPr/>
            </a:lvl1pPr>
          </a:lstStyle>
          <a:p>
            <a:pPr>
              <a:defRPr/>
            </a:pPr>
            <a:endParaRPr lang="ru-RU"/>
          </a:p>
        </p:txBody>
      </p:sp>
      <p:sp>
        <p:nvSpPr>
          <p:cNvPr id="5" name="Rectangle 8"/>
          <p:cNvSpPr>
            <a:spLocks noGrp="1" noChangeArrowheads="1"/>
          </p:cNvSpPr>
          <p:nvPr>
            <p:ph type="sldNum" sz="quarter" idx="12"/>
          </p:nvPr>
        </p:nvSpPr>
        <p:spPr>
          <a:ln/>
        </p:spPr>
        <p:txBody>
          <a:bodyPr/>
          <a:lstStyle>
            <a:lvl1pPr>
              <a:defRPr/>
            </a:lvl1pPr>
          </a:lstStyle>
          <a:p>
            <a:pPr>
              <a:defRPr/>
            </a:pPr>
            <a:fld id="{5C2C8DFE-0BBB-4DE3-8690-FD246BFD24FF}"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31C75D19-C6E0-456C-A4C0-CAB7CCB4BF88}" type="datetimeFigureOut">
              <a:rPr lang="ru-RU"/>
              <a:pPr>
                <a:defRPr/>
              </a:pPr>
              <a:t>19.05.2015</a:t>
            </a:fld>
            <a:endParaRPr lang="ru-RU"/>
          </a:p>
        </p:txBody>
      </p:sp>
      <p:sp>
        <p:nvSpPr>
          <p:cNvPr id="3" name="Rectangle 7"/>
          <p:cNvSpPr>
            <a:spLocks noGrp="1" noChangeArrowheads="1"/>
          </p:cNvSpPr>
          <p:nvPr>
            <p:ph type="ftr" sz="quarter" idx="11"/>
          </p:nvPr>
        </p:nvSpPr>
        <p:spPr>
          <a:ln/>
        </p:spPr>
        <p:txBody>
          <a:bodyPr/>
          <a:lstStyle>
            <a:lvl1pPr>
              <a:defRPr/>
            </a:lvl1pPr>
          </a:lstStyle>
          <a:p>
            <a:pPr>
              <a:defRPr/>
            </a:pPr>
            <a:endParaRPr lang="ru-RU"/>
          </a:p>
        </p:txBody>
      </p:sp>
      <p:sp>
        <p:nvSpPr>
          <p:cNvPr id="4" name="Rectangle 8"/>
          <p:cNvSpPr>
            <a:spLocks noGrp="1" noChangeArrowheads="1"/>
          </p:cNvSpPr>
          <p:nvPr>
            <p:ph type="sldNum" sz="quarter" idx="12"/>
          </p:nvPr>
        </p:nvSpPr>
        <p:spPr>
          <a:ln/>
        </p:spPr>
        <p:txBody>
          <a:bodyPr/>
          <a:lstStyle>
            <a:lvl1pPr>
              <a:defRPr/>
            </a:lvl1pPr>
          </a:lstStyle>
          <a:p>
            <a:pPr>
              <a:defRPr/>
            </a:pPr>
            <a:fld id="{53131A10-EB04-4EE0-97FC-1B8021621B3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0A4DCD5-3B08-46B0-87C7-50269F9BC6F0}"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978338-B867-415E-9F93-E0756AFA208F}"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fld id="{09E2A6B8-2666-4CB3-9D00-DB74B46E416F}" type="datetimeFigureOut">
              <a:rPr lang="ru-RU"/>
              <a:pPr>
                <a:defRPr/>
              </a:pPr>
              <a:t>19.05.2015</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FAEC71F4-5FA2-48D3-9BE4-9E177470909D}"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dt" sz="half" idx="10"/>
          </p:nvPr>
        </p:nvSpPr>
        <p:spPr>
          <a:ln/>
        </p:spPr>
        <p:txBody>
          <a:bodyPr/>
          <a:lstStyle>
            <a:lvl1pPr>
              <a:defRPr/>
            </a:lvl1pPr>
          </a:lstStyle>
          <a:p>
            <a:pPr>
              <a:defRPr/>
            </a:pPr>
            <a:fld id="{5F3A7F50-B5F6-4929-B330-5740FA06FB71}" type="datetimeFigureOut">
              <a:rPr lang="ru-RU"/>
              <a:pPr>
                <a:defRPr/>
              </a:pPr>
              <a:t>19.05.2015</a:t>
            </a:fld>
            <a:endParaRPr lang="ru-RU"/>
          </a:p>
        </p:txBody>
      </p:sp>
      <p:sp>
        <p:nvSpPr>
          <p:cNvPr id="6" name="Rectangle 7"/>
          <p:cNvSpPr>
            <a:spLocks noGrp="1" noChangeArrowheads="1"/>
          </p:cNvSpPr>
          <p:nvPr>
            <p:ph type="ftr" sz="quarter" idx="11"/>
          </p:nvPr>
        </p:nvSpPr>
        <p:spPr>
          <a:ln/>
        </p:spPr>
        <p:txBody>
          <a:bodyPr/>
          <a:lstStyle>
            <a:lvl1pPr>
              <a:defRPr/>
            </a:lvl1pPr>
          </a:lstStyle>
          <a:p>
            <a:pPr>
              <a:defRPr/>
            </a:pPr>
            <a:endParaRPr lang="ru-RU"/>
          </a:p>
        </p:txBody>
      </p:sp>
      <p:sp>
        <p:nvSpPr>
          <p:cNvPr id="7" name="Rectangle 8"/>
          <p:cNvSpPr>
            <a:spLocks noGrp="1" noChangeArrowheads="1"/>
          </p:cNvSpPr>
          <p:nvPr>
            <p:ph type="sldNum" sz="quarter" idx="12"/>
          </p:nvPr>
        </p:nvSpPr>
        <p:spPr>
          <a:ln/>
        </p:spPr>
        <p:txBody>
          <a:bodyPr/>
          <a:lstStyle>
            <a:lvl1pPr>
              <a:defRPr/>
            </a:lvl1pPr>
          </a:lstStyle>
          <a:p>
            <a:pPr>
              <a:defRPr/>
            </a:pPr>
            <a:fld id="{80434CFE-440D-4B9E-B8EE-2ACA3187266A}"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B3356B67-7415-4E7A-BBC8-DC6F73EC2999}" type="datetimeFigureOut">
              <a:rPr lang="ru-RU"/>
              <a:pPr>
                <a:defRPr/>
              </a:pPr>
              <a:t>19.05.2015</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3ECA9BE8-E5F8-473B-A63E-A3FCBFA8B866}"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91313" y="96838"/>
            <a:ext cx="1919287" cy="59991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31863" y="96838"/>
            <a:ext cx="5607050" cy="59991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dt" sz="half" idx="10"/>
          </p:nvPr>
        </p:nvSpPr>
        <p:spPr>
          <a:ln/>
        </p:spPr>
        <p:txBody>
          <a:bodyPr/>
          <a:lstStyle>
            <a:lvl1pPr>
              <a:defRPr/>
            </a:lvl1pPr>
          </a:lstStyle>
          <a:p>
            <a:pPr>
              <a:defRPr/>
            </a:pPr>
            <a:fld id="{CE49248E-CFB0-4E85-8967-57EBC3095068}" type="datetimeFigureOut">
              <a:rPr lang="ru-RU"/>
              <a:pPr>
                <a:defRPr/>
              </a:pPr>
              <a:t>19.05.2015</a:t>
            </a:fld>
            <a:endParaRPr lang="ru-RU"/>
          </a:p>
        </p:txBody>
      </p:sp>
      <p:sp>
        <p:nvSpPr>
          <p:cNvPr id="5" name="Rectangle 7"/>
          <p:cNvSpPr>
            <a:spLocks noGrp="1" noChangeArrowheads="1"/>
          </p:cNvSpPr>
          <p:nvPr>
            <p:ph type="ftr" sz="quarter" idx="11"/>
          </p:nvPr>
        </p:nvSpPr>
        <p:spPr>
          <a:ln/>
        </p:spPr>
        <p:txBody>
          <a:bodyPr/>
          <a:lstStyle>
            <a:lvl1pPr>
              <a:defRPr/>
            </a:lvl1pPr>
          </a:lstStyle>
          <a:p>
            <a:pPr>
              <a:defRPr/>
            </a:pPr>
            <a:endParaRPr lang="ru-RU"/>
          </a:p>
        </p:txBody>
      </p:sp>
      <p:sp>
        <p:nvSpPr>
          <p:cNvPr id="6" name="Rectangle 8"/>
          <p:cNvSpPr>
            <a:spLocks noGrp="1" noChangeArrowheads="1"/>
          </p:cNvSpPr>
          <p:nvPr>
            <p:ph type="sldNum" sz="quarter" idx="12"/>
          </p:nvPr>
        </p:nvSpPr>
        <p:spPr>
          <a:ln/>
        </p:spPr>
        <p:txBody>
          <a:bodyPr/>
          <a:lstStyle>
            <a:lvl1pPr>
              <a:defRPr/>
            </a:lvl1pPr>
          </a:lstStyle>
          <a:p>
            <a:pPr>
              <a:defRPr/>
            </a:pPr>
            <a:fld id="{2F4AA58C-531C-435E-83BA-3AFE09DFC781}"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ru-RU"/>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ru-RU"/>
          </a:p>
        </p:txBody>
      </p:sp>
      <p:sp>
        <p:nvSpPr>
          <p:cNvPr id="97282" name="Rectangle 2"/>
          <p:cNvSpPr>
            <a:spLocks noGrp="1" noChangeArrowheads="1"/>
          </p:cNvSpPr>
          <p:nvPr>
            <p:ph type="ctrTitle"/>
          </p:nvPr>
        </p:nvSpPr>
        <p:spPr>
          <a:xfrm>
            <a:off x="914400" y="1524000"/>
            <a:ext cx="7623175" cy="1752600"/>
          </a:xfrm>
        </p:spPr>
        <p:txBody>
          <a:bodyPr/>
          <a:lstStyle>
            <a:lvl1pPr>
              <a:defRPr sz="5000"/>
            </a:lvl1pPr>
          </a:lstStyle>
          <a:p>
            <a:r>
              <a:rPr lang="ru-RU" altLang="en-US"/>
              <a:t>Образец заголовка</a:t>
            </a:r>
          </a:p>
        </p:txBody>
      </p:sp>
      <p:sp>
        <p:nvSpPr>
          <p:cNvPr id="9728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ru-RU" altLang="en-US"/>
              <a:t>Образец подзаголовка</a:t>
            </a:r>
          </a:p>
        </p:txBody>
      </p:sp>
      <p:sp>
        <p:nvSpPr>
          <p:cNvPr id="6" name="Rectangle 4"/>
          <p:cNvSpPr>
            <a:spLocks noGrp="1" noChangeArrowheads="1"/>
          </p:cNvSpPr>
          <p:nvPr>
            <p:ph type="dt" sz="half" idx="10"/>
          </p:nvPr>
        </p:nvSpPr>
        <p:spPr/>
        <p:txBody>
          <a:bodyPr/>
          <a:lstStyle>
            <a:lvl1pPr>
              <a:defRPr/>
            </a:lvl1pPr>
          </a:lstStyle>
          <a:p>
            <a:pPr>
              <a:defRPr/>
            </a:pPr>
            <a:fld id="{E98473F8-0FC4-4C41-8526-4493E34F3005}" type="datetimeFigureOut">
              <a:rPr lang="ru-RU"/>
              <a:pPr>
                <a:defRPr/>
              </a:pPr>
              <a:t>19.05.2015</a:t>
            </a:fld>
            <a:endParaRPr lang="ru-RU"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ru-RU" altLang="en-US"/>
          </a:p>
        </p:txBody>
      </p:sp>
      <p:sp>
        <p:nvSpPr>
          <p:cNvPr id="8" name="Rectangle 6"/>
          <p:cNvSpPr>
            <a:spLocks noGrp="1" noChangeArrowheads="1"/>
          </p:cNvSpPr>
          <p:nvPr>
            <p:ph type="sldNum" sz="quarter" idx="12"/>
          </p:nvPr>
        </p:nvSpPr>
        <p:spPr/>
        <p:txBody>
          <a:bodyPr/>
          <a:lstStyle>
            <a:lvl1pPr>
              <a:defRPr/>
            </a:lvl1pPr>
          </a:lstStyle>
          <a:p>
            <a:pPr>
              <a:defRPr/>
            </a:pPr>
            <a:fld id="{76ACC8F9-9708-4828-BD77-F78D2E3C1F17}" type="slidenum">
              <a:rPr lang="ru-RU" altLang="en-US"/>
              <a:pPr>
                <a:defRPr/>
              </a:pPr>
              <a:t>‹#›</a:t>
            </a:fld>
            <a:endParaRPr lang="ru-RU"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2797BFC8-4B5F-43AB-A020-5AD4D3838BDC}" type="datetimeFigureOut">
              <a:rPr lang="ru-RU"/>
              <a:pPr>
                <a:defRPr/>
              </a:pPr>
              <a:t>19.05.2015</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DC18D40A-D71F-47EB-A40C-C733EB346655}" type="slidenum">
              <a:rPr lang="ru-RU" altLang="en-US"/>
              <a:pPr>
                <a:defRPr/>
              </a:pPr>
              <a:t>‹#›</a:t>
            </a:fld>
            <a:endParaRPr lang="ru-RU"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6610A708-7DBF-46B3-9A86-99B78EB3D77C}" type="datetimeFigureOut">
              <a:rPr lang="ru-RU"/>
              <a:pPr>
                <a:defRPr/>
              </a:pPr>
              <a:t>19.05.2015</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365D47CC-C750-4B62-8478-89622831344F}" type="slidenum">
              <a:rPr lang="ru-RU" altLang="en-US"/>
              <a:pPr>
                <a:defRPr/>
              </a:pPr>
              <a:t>‹#›</a:t>
            </a:fld>
            <a:endParaRPr lang="ru-RU"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3927980D-C994-435F-A79F-CB3E2D354B92}" type="datetimeFigureOut">
              <a:rPr lang="ru-RU"/>
              <a:pPr>
                <a:defRPr/>
              </a:pPr>
              <a:t>19.05.2015</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97AFB7E6-45C2-4A40-8966-CCC8C4B3970C}" type="slidenum">
              <a:rPr lang="ru-RU" altLang="en-US"/>
              <a:pPr>
                <a:defRPr/>
              </a:pPr>
              <a:t>‹#›</a:t>
            </a:fld>
            <a:endParaRPr lang="ru-RU"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EB968AE8-4B5D-4DB2-A7D7-47206E41AE30}" type="datetimeFigureOut">
              <a:rPr lang="ru-RU"/>
              <a:pPr>
                <a:defRPr/>
              </a:pPr>
              <a:t>19.05.2015</a:t>
            </a:fld>
            <a:endParaRPr lang="ru-RU"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9" name="Rectangle 6"/>
          <p:cNvSpPr>
            <a:spLocks noGrp="1" noChangeArrowheads="1"/>
          </p:cNvSpPr>
          <p:nvPr>
            <p:ph type="sldNum" sz="quarter" idx="12"/>
          </p:nvPr>
        </p:nvSpPr>
        <p:spPr>
          <a:ln/>
        </p:spPr>
        <p:txBody>
          <a:bodyPr/>
          <a:lstStyle>
            <a:lvl1pPr>
              <a:defRPr/>
            </a:lvl1pPr>
          </a:lstStyle>
          <a:p>
            <a:pPr>
              <a:defRPr/>
            </a:pPr>
            <a:fld id="{60C8D18F-3825-44B0-AC42-03C26543F181}" type="slidenum">
              <a:rPr lang="ru-RU" altLang="en-US"/>
              <a:pPr>
                <a:defRPr/>
              </a:pPr>
              <a:t>‹#›</a:t>
            </a:fld>
            <a:endParaRPr lang="ru-RU"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7A6E5ECA-E5E2-4597-9577-53AA6B889676}" type="datetimeFigureOut">
              <a:rPr lang="ru-RU"/>
              <a:pPr>
                <a:defRPr/>
              </a:pPr>
              <a:t>19.05.2015</a:t>
            </a:fld>
            <a:endParaRPr lang="ru-RU"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5" name="Rectangle 6"/>
          <p:cNvSpPr>
            <a:spLocks noGrp="1" noChangeArrowheads="1"/>
          </p:cNvSpPr>
          <p:nvPr>
            <p:ph type="sldNum" sz="quarter" idx="12"/>
          </p:nvPr>
        </p:nvSpPr>
        <p:spPr>
          <a:ln/>
        </p:spPr>
        <p:txBody>
          <a:bodyPr/>
          <a:lstStyle>
            <a:lvl1pPr>
              <a:defRPr/>
            </a:lvl1pPr>
          </a:lstStyle>
          <a:p>
            <a:pPr>
              <a:defRPr/>
            </a:pPr>
            <a:fld id="{F4913881-5391-42DF-A9F1-D8BAADFAE89C}" type="slidenum">
              <a:rPr lang="ru-RU" altLang="en-US"/>
              <a:pPr>
                <a:defRPr/>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DE76F6C-0079-4079-951B-1607102AF5B3}"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119DA2D-01C4-4B50-B353-C5F9B3581411}"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1D78510-BC9D-455C-B939-90BED737D038}" type="datetimeFigureOut">
              <a:rPr lang="ru-RU"/>
              <a:pPr>
                <a:defRPr/>
              </a:pPr>
              <a:t>19.05.2015</a:t>
            </a:fld>
            <a:endParaRPr lang="ru-RU"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4" name="Rectangle 6"/>
          <p:cNvSpPr>
            <a:spLocks noGrp="1" noChangeArrowheads="1"/>
          </p:cNvSpPr>
          <p:nvPr>
            <p:ph type="sldNum" sz="quarter" idx="12"/>
          </p:nvPr>
        </p:nvSpPr>
        <p:spPr>
          <a:ln/>
        </p:spPr>
        <p:txBody>
          <a:bodyPr/>
          <a:lstStyle>
            <a:lvl1pPr>
              <a:defRPr/>
            </a:lvl1pPr>
          </a:lstStyle>
          <a:p>
            <a:pPr>
              <a:defRPr/>
            </a:pPr>
            <a:fld id="{561EA21B-F898-4DB1-9678-AB20E84058C3}" type="slidenum">
              <a:rPr lang="ru-RU" altLang="en-US"/>
              <a:pPr>
                <a:defRPr/>
              </a:pPr>
              <a:t>‹#›</a:t>
            </a:fld>
            <a:endParaRPr lang="ru-RU"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6CF8247A-831A-4713-B24D-D72FDA724576}" type="datetimeFigureOut">
              <a:rPr lang="ru-RU"/>
              <a:pPr>
                <a:defRPr/>
              </a:pPr>
              <a:t>19.05.2015</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65FB5219-D7C5-41C3-9DD6-D1994ECBC920}" type="slidenum">
              <a:rPr lang="ru-RU" altLang="en-US"/>
              <a:pPr>
                <a:defRPr/>
              </a:pPr>
              <a:t>‹#›</a:t>
            </a:fld>
            <a:endParaRPr lang="ru-RU"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257AED60-A06C-498A-8097-B6ACAB131277}" type="datetimeFigureOut">
              <a:rPr lang="ru-RU"/>
              <a:pPr>
                <a:defRPr/>
              </a:pPr>
              <a:t>19.05.2015</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1BC4900C-2852-4EEE-B4A9-C5C16E9F060A}" type="slidenum">
              <a:rPr lang="ru-RU" altLang="en-US"/>
              <a:pPr>
                <a:defRPr/>
              </a:pPr>
              <a:t>‹#›</a:t>
            </a:fld>
            <a:endParaRPr lang="ru-RU"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BD758848-7B85-4914-9C5F-0002FDA13635}" type="datetimeFigureOut">
              <a:rPr lang="ru-RU"/>
              <a:pPr>
                <a:defRPr/>
              </a:pPr>
              <a:t>19.05.2015</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6706AC9F-442E-4B34-A2DB-83996D1E8D49}" type="slidenum">
              <a:rPr lang="ru-RU" altLang="en-US"/>
              <a:pPr>
                <a:defRPr/>
              </a:pPr>
              <a:t>‹#›</a:t>
            </a:fld>
            <a:endParaRPr lang="ru-RU"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A5E4DCE1-6B6F-4AA8-A13B-6956D0FB4480}" type="datetimeFigureOut">
              <a:rPr lang="ru-RU"/>
              <a:pPr>
                <a:defRPr/>
              </a:pPr>
              <a:t>19.05.2015</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D9E253A8-75E9-4875-9F8B-75FAC002BB3A}" type="slidenum">
              <a:rPr lang="ru-RU" altLang="en-US"/>
              <a:pPr>
                <a:defRPr/>
              </a:pPr>
              <a:t>‹#›</a:t>
            </a:fld>
            <a:endParaRPr lang="ru-RU"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C4DA507-35AE-4434-9F58-25A2596A461B}"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F07F4EF-7714-4613-AB38-DF1C4AFFFFE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9CE47B1-78EE-4110-97DE-B5E4355AAAF7}" type="datetimeFigureOut">
              <a:rPr lang="ru-RU"/>
              <a:pPr>
                <a:defRPr/>
              </a:pPr>
              <a:t>19.05.2015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BC00DF8-D4E2-49BC-9431-08F8C4EDD5A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6C24051-6F00-4386-95B8-909E4C71F442}" type="datetimeFigureOut">
              <a:rPr lang="ru-RU"/>
              <a:pPr>
                <a:defRPr/>
              </a:pPr>
              <a:t>19.05.2015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0EC4E06-EF5B-4FA4-B766-6D8267BB4F9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6279145-C450-4843-A982-A85823195220}" type="datetimeFigureOut">
              <a:rPr lang="ru-RU"/>
              <a:pPr>
                <a:defRPr/>
              </a:pPr>
              <a:t>19.05.2015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42D41EC-E68A-4373-A47A-A98EC7FE9CC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1FB366C-2A1A-410E-BF3F-A6C94A9C7B21}"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FBB324E-D53E-4A0D-BFFA-781FDA5ABAC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99C1DB8-A1EC-4569-B6D9-A1E3B28520C0}"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5A5AD9C-41E1-460D-9E17-1BF9F821BE8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0D05DB0-36AE-4D36-919C-81803C69FF7D}" type="datetimeFigureOut">
              <a:rPr lang="ru-RU"/>
              <a:pPr>
                <a:defRPr/>
              </a:pPr>
              <a:t>19.05.2015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2F9DFC1-6435-4475-BD4A-92F736CCA26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400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0" y="1377950"/>
            <a:ext cx="2133600" cy="101600"/>
          </a:xfrm>
          <a:prstGeom prst="rect">
            <a:avLst/>
          </a:prstGeom>
          <a:solidFill>
            <a:schemeClr val="accent2"/>
          </a:solidFill>
          <a:ln w="9525">
            <a:noFill/>
            <a:miter lim="800000"/>
            <a:headEnd/>
            <a:tailEnd/>
          </a:ln>
          <a:effectLst/>
        </p:spPr>
        <p:txBody>
          <a:bodyPr wrap="none" anchor="ctr"/>
          <a:lstStyle/>
          <a:p>
            <a:pPr algn="ctr">
              <a:defRPr/>
            </a:pPr>
            <a:endParaRPr lang="ru-RU" sz="2400">
              <a:latin typeface="Times New Roman" pitchFamily="18" charset="0"/>
            </a:endParaRPr>
          </a:p>
        </p:txBody>
      </p:sp>
      <p:sp>
        <p:nvSpPr>
          <p:cNvPr id="45059" name="Rectangle 3"/>
          <p:cNvSpPr>
            <a:spLocks noChangeArrowheads="1"/>
          </p:cNvSpPr>
          <p:nvPr/>
        </p:nvSpPr>
        <p:spPr bwMode="auto">
          <a:xfrm>
            <a:off x="1447800" y="1377950"/>
            <a:ext cx="7239000" cy="101600"/>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lang="ru-RU" sz="2400">
              <a:latin typeface="Times New Roman" pitchFamily="18" charset="0"/>
            </a:endParaRPr>
          </a:p>
        </p:txBody>
      </p:sp>
      <p:sp>
        <p:nvSpPr>
          <p:cNvPr id="2052" name="Rectangle 4"/>
          <p:cNvSpPr>
            <a:spLocks noGrp="1" noChangeArrowheads="1"/>
          </p:cNvSpPr>
          <p:nvPr>
            <p:ph type="title"/>
          </p:nvPr>
        </p:nvSpPr>
        <p:spPr bwMode="auto">
          <a:xfrm>
            <a:off x="931863" y="96838"/>
            <a:ext cx="7158037" cy="14128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2053" name="Rectangle 5"/>
          <p:cNvSpPr>
            <a:spLocks noGrp="1" noChangeArrowheads="1"/>
          </p:cNvSpPr>
          <p:nvPr>
            <p:ph type="body" idx="1"/>
          </p:nvPr>
        </p:nvSpPr>
        <p:spPr bwMode="auto">
          <a:xfrm>
            <a:off x="949325" y="1981200"/>
            <a:ext cx="766127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5062" name="Rectangle 6"/>
          <p:cNvSpPr>
            <a:spLocks noGrp="1" noChangeArrowheads="1"/>
          </p:cNvSpPr>
          <p:nvPr>
            <p:ph type="dt" sz="half" idx="2"/>
          </p:nvPr>
        </p:nvSpPr>
        <p:spPr bwMode="auto">
          <a:xfrm>
            <a:off x="94615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fld id="{BC92BE2B-D8B3-4EED-8FC7-FF7ABA2F59F9}" type="datetimeFigureOut">
              <a:rPr lang="ru-RU"/>
              <a:pPr>
                <a:defRPr/>
              </a:pPr>
              <a:t>19.05.2015</a:t>
            </a:fld>
            <a:endParaRPr lang="ru-RU"/>
          </a:p>
        </p:txBody>
      </p:sp>
      <p:sp>
        <p:nvSpPr>
          <p:cNvPr id="45063" name="Rectangle 7"/>
          <p:cNvSpPr>
            <a:spLocks noGrp="1" noChangeArrowheads="1"/>
          </p:cNvSpPr>
          <p:nvPr>
            <p:ph type="ftr" sz="quarter" idx="3"/>
          </p:nvPr>
        </p:nvSpPr>
        <p:spPr bwMode="auto">
          <a:xfrm>
            <a:off x="33528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ru-RU"/>
          </a:p>
        </p:txBody>
      </p:sp>
      <p:sp>
        <p:nvSpPr>
          <p:cNvPr id="45064"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2664E156-C3D0-4AF1-A6A7-69C78FB6A981}" type="slidenum">
              <a:rPr lang="ru-RU"/>
              <a:pPr>
                <a:defRPr/>
              </a:pPr>
              <a:t>‹#›</a:t>
            </a:fld>
            <a:endParaRPr lang="ru-RU"/>
          </a:p>
        </p:txBody>
      </p:sp>
      <p:sp>
        <p:nvSpPr>
          <p:cNvPr id="45065" name="Freeform 9"/>
          <p:cNvSpPr>
            <a:spLocks noChangeArrowheads="1"/>
          </p:cNvSpPr>
          <p:nvPr/>
        </p:nvSpPr>
        <p:spPr bwMode="auto">
          <a:xfrm>
            <a:off x="838200" y="561975"/>
            <a:ext cx="152400" cy="1066800"/>
          </a:xfrm>
          <a:custGeom>
            <a:avLst/>
            <a:gdLst/>
            <a:ahLst/>
            <a:cxnLst>
              <a:cxn ang="0">
                <a:pos x="1000" y="1000"/>
              </a:cxn>
              <a:cxn ang="0">
                <a:pos x="0" y="1000"/>
              </a:cxn>
              <a:cxn ang="0">
                <a:pos x="0" y="0"/>
              </a:cxn>
              <a:cxn ang="0">
                <a:pos x="1000" y="0"/>
              </a:cxn>
            </a:cxnLst>
            <a:rect l="0" t="0" r="r" b="b"/>
            <a:pathLst>
              <a:path w="1000" h="1000">
                <a:moveTo>
                  <a:pt x="1000" y="1000"/>
                </a:moveTo>
                <a:lnTo>
                  <a:pt x="0" y="1000"/>
                </a:lnTo>
                <a:lnTo>
                  <a:pt x="0" y="0"/>
                </a:lnTo>
                <a:lnTo>
                  <a:pt x="1000" y="0"/>
                </a:lnTo>
              </a:path>
            </a:pathLst>
          </a:custGeom>
          <a:noFill/>
          <a:ln w="76200" cmpd="sng">
            <a:solidFill>
              <a:schemeClr val="tx2"/>
            </a:solidFill>
            <a:miter lim="800000"/>
            <a:headEnd/>
            <a:tailEnd/>
          </a:ln>
        </p:spPr>
        <p:txBody>
          <a:bodyPr/>
          <a:lstStyle/>
          <a:p>
            <a:pPr>
              <a:defRPr/>
            </a:pPr>
            <a:endParaRPr lang="ru-RU"/>
          </a:p>
        </p:txBody>
      </p:sp>
      <p:sp>
        <p:nvSpPr>
          <p:cNvPr id="45066" name="Freeform 10"/>
          <p:cNvSpPr>
            <a:spLocks noChangeArrowheads="1"/>
          </p:cNvSpPr>
          <p:nvPr/>
        </p:nvSpPr>
        <p:spPr bwMode="auto">
          <a:xfrm>
            <a:off x="8262938" y="269875"/>
            <a:ext cx="152400" cy="1073150"/>
          </a:xfrm>
          <a:custGeom>
            <a:avLst/>
            <a:gdLst/>
            <a:ahLst/>
            <a:cxnLst>
              <a:cxn ang="0">
                <a:pos x="0" y="0"/>
              </a:cxn>
              <a:cxn ang="0">
                <a:pos x="1000" y="0"/>
              </a:cxn>
              <a:cxn ang="0">
                <a:pos x="1000" y="1000"/>
              </a:cxn>
              <a:cxn ang="0">
                <a:pos x="0" y="1000"/>
              </a:cxn>
            </a:cxnLst>
            <a:rect l="0" t="0" r="r" b="b"/>
            <a:pathLst>
              <a:path w="1000" h="1000">
                <a:moveTo>
                  <a:pt x="0" y="0"/>
                </a:moveTo>
                <a:lnTo>
                  <a:pt x="1000" y="0"/>
                </a:lnTo>
                <a:lnTo>
                  <a:pt x="1000" y="1000"/>
                </a:lnTo>
                <a:lnTo>
                  <a:pt x="0" y="1000"/>
                </a:lnTo>
              </a:path>
            </a:pathLst>
          </a:custGeom>
          <a:noFill/>
          <a:ln w="76200" cap="flat" cmpd="sng">
            <a:solidFill>
              <a:schemeClr val="accent1"/>
            </a:solidFill>
            <a:prstDash val="solid"/>
            <a:miter lim="800000"/>
            <a:headEnd/>
            <a:tailEnd/>
          </a:ln>
        </p:spPr>
        <p:txBody>
          <a:bodyPr/>
          <a:lstStyle/>
          <a:p>
            <a:pPr>
              <a:defRPr/>
            </a:pPr>
            <a:endParaRPr lang="ru-RU"/>
          </a:p>
        </p:txBody>
      </p:sp>
    </p:spTree>
  </p:cSld>
  <p:clrMap bg1="lt1" tx1="dk1" bg2="lt2" tx2="dk2" accent1="accent1" accent2="accent2" accent3="accent3" accent4="accent4" accent5="accent5" accent6="accent6" hlink="hlink" folHlink="folHlink"/>
  <p:sldLayoutIdLst>
    <p:sldLayoutId id="2147484000"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en-US" smtClean="0"/>
              <a:t>Образец заголовка</a:t>
            </a:r>
          </a:p>
        </p:txBody>
      </p:sp>
      <p:sp>
        <p:nvSpPr>
          <p:cNvPr id="307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9626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pPr>
              <a:defRPr/>
            </a:pPr>
            <a:fld id="{944E0AF4-6310-4754-B258-BADD18A2F706}" type="datetimeFigureOut">
              <a:rPr lang="ru-RU"/>
              <a:pPr>
                <a:defRPr/>
              </a:pPr>
              <a:t>19.05.2015</a:t>
            </a:fld>
            <a:endParaRPr lang="ru-RU" altLang="en-US"/>
          </a:p>
        </p:txBody>
      </p:sp>
      <p:sp>
        <p:nvSpPr>
          <p:cNvPr id="9626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pPr>
              <a:defRPr/>
            </a:pPr>
            <a:endParaRPr lang="ru-RU" altLang="en-US"/>
          </a:p>
        </p:txBody>
      </p:sp>
      <p:sp>
        <p:nvSpPr>
          <p:cNvPr id="9626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5A89DDAA-9A18-404B-8F91-A93533EB68D5}" type="slidenum">
              <a:rPr lang="ru-RU" altLang="en-US"/>
              <a:pPr>
                <a:defRPr/>
              </a:pPr>
              <a:t>‹#›</a:t>
            </a:fld>
            <a:endParaRPr lang="ru-RU" altLang="en-US"/>
          </a:p>
        </p:txBody>
      </p:sp>
      <p:sp>
        <p:nvSpPr>
          <p:cNvPr id="9626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ru-RU"/>
          </a:p>
        </p:txBody>
      </p:sp>
      <p:sp>
        <p:nvSpPr>
          <p:cNvPr id="9626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ru-RU"/>
          </a:p>
        </p:txBody>
      </p:sp>
    </p:spTree>
  </p:cSld>
  <p:clrMap bg1="lt1" tx1="dk1" bg2="lt2" tx2="dk2" accent1="accent1" accent2="accent2" accent3="accent3" accent4="accent4" accent5="accent5" accent6="accent6" hlink="hlink" folHlink="folHlink"/>
  <p:sldLayoutIdLst>
    <p:sldLayoutId id="2147484001"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Nick\User\&#1052;&#1077;&#1076;&#1050;&#1086;&#1083;\&#1042;&#1085;&#1077;&#1082;&#1083;&#1072;&#1089;&#1089;&#1085;&#1086;&#1077;%20&#1084;&#1077;&#1088;&#1086;&#1087;&#1088;&#1080;&#1103;&#1090;&#1080;&#1077;%20&#1087;&#1086;%20&#1080;&#1085;&#1092;&#1086;&#1088;&#1084;&#1072;&#1090;&#1080;&#1082;&#1077;%20&#1080;%20&#1084;&#1072;&#1090;&#1077;&#1084;&#1072;&#1090;&#1080;&#1082;&#1077;\&#1052;&#1072;&#1090;&#1077;&#1084;&#1072;&#1090;&#1080;&#1082;&#1072;%20&#1080;%20&#1092;&#1080;&#1079;&#1080;&#1082;&#1072;%20&#1074;%20&#1074;&#1086;&#1081;&#1085;&#1091;\&#1056;&#1072;&#1079;&#1088;&#1072;&#1073;&#1086;&#1090;&#1082;&#1072;%20&#1074;&#1085;&#1077;&#1072;&#1091;&#1076;&#1080;&#1090;&#1086;&#1088;&#1085;&#1086;&#1075;&#1086;%20&#1084;&#1077;&#1088;&#1086;&#1087;&#1088;&#1080;&#1103;&#1090;&#1080;&#1103;\&#1044;&#1077;&#1085;&#1100;%20&#1055;&#1086;&#1073;&#1077;&#1076;&#1099;.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12.xml"/><Relationship Id="rId1" Type="http://schemas.openxmlformats.org/officeDocument/2006/relationships/audio" Target="file:///C:\Nick\User\&#1052;&#1077;&#1076;&#1050;&#1086;&#1083;\&#1042;&#1085;&#1077;&#1082;&#1083;&#1072;&#1089;&#1089;&#1085;&#1086;&#1077;%20&#1084;&#1077;&#1088;&#1086;&#1087;&#1088;&#1080;&#1103;&#1090;&#1080;&#1077;%20&#1087;&#1086;%20&#1080;&#1085;&#1092;&#1086;&#1088;&#1084;&#1072;&#1090;&#1080;&#1082;&#1077;%20&#1080;%20&#1084;&#1072;&#1090;&#1077;&#1084;&#1072;&#1090;&#1080;&#1082;&#1077;\&#1052;&#1072;&#1090;&#1077;&#1084;&#1072;&#1090;&#1080;&#1082;&#1072;%20&#1080;%20&#1092;&#1080;&#1079;&#1080;&#1082;&#1072;%20&#1074;%20&#1074;&#1086;&#1081;&#1085;&#1091;\&#1056;&#1072;&#1079;&#1088;&#1072;&#1073;&#1086;&#1090;&#1082;&#1072;%20&#1074;&#1085;&#1077;&#1072;&#1091;&#1076;&#1080;&#1090;&#1086;&#1088;&#1085;&#1086;&#1075;&#1086;%20&#1084;&#1077;&#1088;&#1086;&#1087;&#1088;&#1080;&#1103;&#1090;&#1080;&#1103;\&#1057;&#1074;&#1103;&#1097;&#1077;&#1085;&#1085;&#1072;&#1103;%20&#1074;&#1086;&#1081;&#1085;&#1072;.wav"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ru.wikipedia.org/wiki/%D0%98%D0%B7%D0%BE%D0%B1%D1%80%D0%B0%D0%B6%D0%B5%D0%BD%D0%B8%D0%B5:BM-31-12_on_ZIS-12_chassis_at_the_Museum_on_Sapun_Mountain_Sevastopol_4.jp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ru.wikipedia.org/wiki/%D0%98%D0%B7%D0%BE%D0%B1%D1%80%D0%B0%D0%B6%D0%B5%D0%BD%D0%B8%D0%B5:Kurchatov.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Nick\User\&#1052;&#1077;&#1076;&#1050;&#1086;&#1083;\&#1042;&#1085;&#1077;&#1082;&#1083;&#1072;&#1089;&#1089;&#1085;&#1086;&#1077;%20&#1084;&#1077;&#1088;&#1086;&#1087;&#1088;&#1080;&#1103;&#1090;&#1080;&#1077;%20&#1087;&#1086;%20&#1080;&#1085;&#1092;&#1086;&#1088;&#1084;&#1072;&#1090;&#1080;&#1082;&#1077;%20&#1080;%20&#1084;&#1072;&#1090;&#1077;&#1084;&#1072;&#1090;&#1080;&#1082;&#1077;\&#1052;&#1072;&#1090;&#1077;&#1084;&#1072;&#1090;&#1080;&#1082;&#1072;%20&#1080;%20&#1092;&#1080;&#1079;&#1080;&#1082;&#1072;%20&#1074;%20&#1074;&#1086;&#1081;&#1085;&#1091;\&#1056;&#1072;&#1079;&#1088;&#1072;&#1073;&#1086;&#1090;&#1082;&#1072;%20&#1074;&#1085;&#1077;&#1072;&#1091;&#1076;&#1080;&#1090;&#1086;&#1088;&#1085;&#1086;&#1075;&#1086;%20&#1084;&#1077;&#1088;&#1086;&#1087;&#1088;&#1080;&#1103;&#1090;&#1080;&#1103;\1.wmv"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ru.wikipedia.org/wiki/%D0%98%D0%B7%D0%BE%D0%B1%D1%80%D0%B0%D0%B6%D0%B5%D0%BD%D0%B8%D0%B5:%D0%98%D0%BE%D1%84%D1%84%D0%B5_%D0%90%D0%B1%D1%80%D0%B0%D0%BC_%D0%A4%D1%91%D0%B4%D0%BE%D1%80%D0%BE%D0%B2%D0%B8%D1%87.jp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audio" Target="file:///C:\Nick\User\&#1052;&#1077;&#1076;&#1050;&#1086;&#1083;\&#1042;&#1085;&#1077;&#1082;&#1083;&#1072;&#1089;&#1089;&#1085;&#1086;&#1077;%20&#1084;&#1077;&#1088;&#1086;&#1087;&#1088;&#1080;&#1103;&#1090;&#1080;&#1077;%20&#1087;&#1086;%20&#1080;&#1085;&#1092;&#1086;&#1088;&#1084;&#1072;&#1090;&#1080;&#1082;&#1077;%20&#1080;%20&#1084;&#1072;&#1090;&#1077;&#1084;&#1072;&#1090;&#1080;&#1082;&#1077;\&#1052;&#1072;&#1090;&#1077;&#1084;&#1072;&#1090;&#1080;&#1082;&#1072;%20&#1080;%20&#1092;&#1080;&#1079;&#1080;&#1082;&#1072;%20&#1074;%20&#1074;&#1086;&#1081;&#1085;&#1091;\&#1056;&#1072;&#1079;&#1088;&#1072;&#1073;&#1086;&#1090;&#1082;&#1072;%20&#1074;&#1085;&#1077;&#1072;&#1091;&#1076;&#1080;&#1090;&#1086;&#1088;&#1085;&#1086;&#1075;&#1086;%20&#1084;&#1077;&#1088;&#1086;&#1087;&#1088;&#1080;&#1103;&#1090;&#1080;&#1103;\&#1046;&#1091;&#1088;&#1072;&#1074;&#1083;&#1080;.mp3" TargetMode="Externa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descr="J:\физика и война\День победы 1.jpeg"/>
          <p:cNvPicPr>
            <a:picLocks noChangeAspect="1" noChangeArrowheads="1"/>
          </p:cNvPicPr>
          <p:nvPr/>
        </p:nvPicPr>
        <p:blipFill>
          <a:blip r:embed="rId3"/>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6147" name="Заголовок 1"/>
          <p:cNvSpPr>
            <a:spLocks noGrp="1"/>
          </p:cNvSpPr>
          <p:nvPr>
            <p:ph type="ctrTitle"/>
          </p:nvPr>
        </p:nvSpPr>
        <p:spPr>
          <a:xfrm>
            <a:off x="900113" y="1341438"/>
            <a:ext cx="7772400" cy="1928812"/>
          </a:xfrm>
        </p:spPr>
        <p:txBody>
          <a:bodyPr/>
          <a:lstStyle/>
          <a:p>
            <a:pPr eaLnBrk="1" hangingPunct="1"/>
            <a:r>
              <a:rPr lang="ru-RU" b="1" i="1" dirty="0" smtClean="0">
                <a:solidFill>
                  <a:srgbClr val="C00000"/>
                </a:solidFill>
              </a:rPr>
              <a:t>Математики и физики в годы Великой отечественной войны</a:t>
            </a:r>
          </a:p>
        </p:txBody>
      </p:sp>
      <p:sp>
        <p:nvSpPr>
          <p:cNvPr id="6149" name="Прямоугольник 3"/>
          <p:cNvSpPr>
            <a:spLocks noChangeArrowheads="1"/>
          </p:cNvSpPr>
          <p:nvPr/>
        </p:nvSpPr>
        <p:spPr bwMode="auto">
          <a:xfrm>
            <a:off x="2286000" y="3857625"/>
            <a:ext cx="4572000" cy="369888"/>
          </a:xfrm>
          <a:prstGeom prst="rect">
            <a:avLst/>
          </a:prstGeom>
          <a:noFill/>
          <a:ln w="9525">
            <a:noFill/>
            <a:miter lim="800000"/>
            <a:headEnd/>
            <a:tailEnd/>
          </a:ln>
        </p:spPr>
        <p:txBody>
          <a:bodyPr>
            <a:spAutoFit/>
          </a:bodyPr>
          <a:lstStyle/>
          <a:p>
            <a:endParaRPr lang="ru-RU">
              <a:latin typeface="Constantia" pitchFamily="18" charset="0"/>
            </a:endParaRPr>
          </a:p>
        </p:txBody>
      </p:sp>
      <p:sp>
        <p:nvSpPr>
          <p:cNvPr id="6151" name="Rectangle 2"/>
          <p:cNvSpPr>
            <a:spLocks noChangeArrowheads="1"/>
          </p:cNvSpPr>
          <p:nvPr/>
        </p:nvSpPr>
        <p:spPr bwMode="auto">
          <a:xfrm>
            <a:off x="250825" y="765175"/>
            <a:ext cx="9144000" cy="457200"/>
          </a:xfrm>
          <a:prstGeom prst="rect">
            <a:avLst/>
          </a:prstGeom>
          <a:noFill/>
          <a:ln w="9525">
            <a:noFill/>
            <a:miter lim="800000"/>
            <a:headEnd/>
            <a:tailEnd/>
          </a:ln>
        </p:spPr>
        <p:txBody>
          <a:bodyPr anchor="ctr">
            <a:spAutoFit/>
          </a:bodyPr>
          <a:lstStyle/>
          <a:p>
            <a:pPr algn="ctr"/>
            <a:r>
              <a:rPr lang="ru-RU" sz="2400" b="1" i="1" u="sng" dirty="0" smtClean="0">
                <a:solidFill>
                  <a:srgbClr val="FFFF00"/>
                </a:solidFill>
                <a:ea typeface="Times New Roman" pitchFamily="18" charset="0"/>
                <a:cs typeface="Arial" charset="0"/>
              </a:rPr>
              <a:t>Устный журнал:</a:t>
            </a:r>
            <a:endParaRPr lang="ru-RU" sz="2400" b="1" i="1" u="sng" dirty="0">
              <a:solidFill>
                <a:srgbClr val="FFFF00"/>
              </a:solidFill>
              <a:ea typeface="Times New Roman" pitchFamily="18" charset="0"/>
              <a:cs typeface="Arial" charset="0"/>
            </a:endParaRPr>
          </a:p>
        </p:txBody>
      </p:sp>
      <p:sp>
        <p:nvSpPr>
          <p:cNvPr id="9" name="Подзаголовок 8"/>
          <p:cNvSpPr>
            <a:spLocks noGrp="1"/>
          </p:cNvSpPr>
          <p:nvPr>
            <p:ph type="subTitle" idx="1"/>
          </p:nvPr>
        </p:nvSpPr>
        <p:spPr/>
        <p:txBody>
          <a:bodyPr/>
          <a:lstStyle/>
          <a:p>
            <a:endParaRPr lang="ru-RU" dirty="0"/>
          </a:p>
        </p:txBody>
      </p:sp>
      <p:pic>
        <p:nvPicPr>
          <p:cNvPr id="22" name="День Победы.mp3">
            <a:hlinkClick r:id="" action="ppaction://media"/>
          </p:cNvPr>
          <p:cNvPicPr>
            <a:picLocks noRot="1" noChangeAspect="1"/>
          </p:cNvPicPr>
          <p:nvPr>
            <a:audioFile r:link="rId1"/>
          </p:nvPr>
        </p:nvPicPr>
        <p:blipFill>
          <a:blip r:embed="rId4"/>
          <a:stretch>
            <a:fillRect/>
          </a:stretch>
        </p:blipFill>
        <p:spPr>
          <a:xfrm>
            <a:off x="4419600" y="3276600"/>
            <a:ext cx="304800" cy="304800"/>
          </a:xfrm>
          <a:prstGeom prst="rect">
            <a:avLst/>
          </a:prstGeom>
        </p:spPr>
      </p:pic>
    </p:spTree>
  </p:cSld>
  <p:clrMapOvr>
    <a:masterClrMapping/>
  </p:clrMapOvr>
  <p:transition advClick="0"/>
  <p:timing>
    <p:tnLst>
      <p:par>
        <p:cTn id="1" dur="indefinite" restart="never" nodeType="tmRoot">
          <p:childTnLst>
            <p:audio>
              <p:cMediaNode numSld="2" showWhenStopped="0">
                <p:cTn id="2" fill="remove" display="0">
                  <p:stCondLst>
                    <p:cond delay="indefinite"/>
                  </p:stCondLst>
                  <p:endCondLst>
                    <p:cond evt="onPrev" delay="0">
                      <p:tgtEl>
                        <p:sldTgt/>
                      </p:tgtEl>
                    </p:cond>
                    <p:cond evt="onStopAudio" delay="0">
                      <p:tgtEl>
                        <p:sldTgt/>
                      </p:tgtEl>
                    </p:cond>
                  </p:endCondLst>
                </p:cTn>
                <p:tgtEl>
                  <p:spTgt spid="22"/>
                </p:tgtEl>
              </p:cMediaNode>
            </p:audio>
            <p:seq concurrent="1" nextAc="seek">
              <p:cTn id="3" restart="whenNotActive" fill="hold" evtFilter="cancelBubble" nodeType="interactiveSeq">
                <p:stCondLst>
                  <p:cond evt="onClick" delay="0">
                    <p:tgtEl>
                      <p:spTgt spid="2057"/>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 fill="hold"/>
                                        <p:tgtEl>
                                          <p:spTgt spid="22"/>
                                        </p:tgtEl>
                                      </p:cBhvr>
                                    </p:cmd>
                                  </p:childTnLst>
                                </p:cTn>
                              </p:par>
                            </p:childTnLst>
                          </p:cTn>
                        </p:par>
                      </p:childTnLst>
                    </p:cTn>
                  </p:par>
                </p:childTnLst>
              </p:cTn>
              <p:nextCondLst>
                <p:cond evt="onClick" delay="0">
                  <p:tgtEl>
                    <p:spTgt spid="2057"/>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descr="41-leto-1[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2291" name="Rectangle 5"/>
          <p:cNvSpPr>
            <a:spLocks noChangeArrowheads="1"/>
          </p:cNvSpPr>
          <p:nvPr/>
        </p:nvSpPr>
        <p:spPr bwMode="auto">
          <a:xfrm>
            <a:off x="0" y="1196975"/>
            <a:ext cx="8501063" cy="4801314"/>
          </a:xfrm>
          <a:prstGeom prst="rect">
            <a:avLst/>
          </a:prstGeom>
          <a:noFill/>
          <a:ln w="9525">
            <a:noFill/>
            <a:miter lim="800000"/>
            <a:headEnd/>
            <a:tailEnd/>
          </a:ln>
        </p:spPr>
        <p:txBody>
          <a:bodyPr anchor="ctr">
            <a:spAutoFit/>
          </a:bodyPr>
          <a:lstStyle/>
          <a:p>
            <a:pPr eaLnBrk="0" hangingPunct="0"/>
            <a:r>
              <a:rPr lang="ru-RU" b="1" dirty="0">
                <a:solidFill>
                  <a:srgbClr val="FFFF00"/>
                </a:solidFill>
                <a:ea typeface="Times New Roman" pitchFamily="18" charset="0"/>
                <a:cs typeface="Arial" charset="0"/>
              </a:rPr>
              <a:t>В начале войны к ученым обратились представители </a:t>
            </a:r>
          </a:p>
          <a:p>
            <a:pPr eaLnBrk="0" hangingPunct="0"/>
            <a:r>
              <a:rPr lang="ru-RU" b="1" dirty="0">
                <a:solidFill>
                  <a:srgbClr val="FFFF00"/>
                </a:solidFill>
                <a:ea typeface="Times New Roman" pitchFamily="18" charset="0"/>
                <a:cs typeface="Arial" charset="0"/>
              </a:rPr>
              <a:t>инженерных войск с просьбой выяснить, нельзя ли</a:t>
            </a:r>
          </a:p>
          <a:p>
            <a:pPr eaLnBrk="0" hangingPunct="0"/>
            <a:r>
              <a:rPr lang="ru-RU" b="1" dirty="0">
                <a:solidFill>
                  <a:srgbClr val="FFFF00"/>
                </a:solidFill>
                <a:ea typeface="Times New Roman" pitchFamily="18" charset="0"/>
                <a:cs typeface="Arial" charset="0"/>
              </a:rPr>
              <a:t> разработать подобную мину не для кораблей, а для танков.</a:t>
            </a:r>
          </a:p>
          <a:p>
            <a:pPr eaLnBrk="0" hangingPunct="0"/>
            <a:r>
              <a:rPr lang="ru-RU" b="1" dirty="0">
                <a:solidFill>
                  <a:srgbClr val="FFFF00"/>
                </a:solidFill>
                <a:ea typeface="Times New Roman" pitchFamily="18" charset="0"/>
                <a:cs typeface="Arial" charset="0"/>
              </a:rPr>
              <a:t> Эта работа была сделана на Урале. Физикам предоставили</a:t>
            </a:r>
          </a:p>
          <a:p>
            <a:pPr eaLnBrk="0" hangingPunct="0"/>
            <a:r>
              <a:rPr lang="ru-RU" b="1" dirty="0">
                <a:solidFill>
                  <a:srgbClr val="FFFF00"/>
                </a:solidFill>
                <a:ea typeface="Times New Roman" pitchFamily="18" charset="0"/>
                <a:cs typeface="Arial" charset="0"/>
              </a:rPr>
              <a:t> несколько танков. Провели измерения магнитного поля под</a:t>
            </a:r>
          </a:p>
          <a:p>
            <a:pPr eaLnBrk="0" hangingPunct="0"/>
            <a:r>
              <a:rPr lang="ru-RU" b="1" dirty="0">
                <a:solidFill>
                  <a:srgbClr val="FFFF00"/>
                </a:solidFill>
                <a:ea typeface="Times New Roman" pitchFamily="18" charset="0"/>
                <a:cs typeface="Arial" charset="0"/>
              </a:rPr>
              <a:t> ними на разных глубинах. Оказалось, что поле довольно заметное, и можно было попробовать применить магнитный механизм для подрыва танков. Однако ставилось важное дополнительное требование: сама мина должна содержать как можно меньше металла. Ведь к тому времени уже были разработаны миноискатели.</a:t>
            </a:r>
          </a:p>
          <a:p>
            <a:pPr eaLnBrk="0" hangingPunct="0"/>
            <a:r>
              <a:rPr lang="ru-RU" b="1" dirty="0">
                <a:solidFill>
                  <a:srgbClr val="FFFF00"/>
                </a:solidFill>
                <a:ea typeface="Times New Roman" pitchFamily="18" charset="0"/>
                <a:cs typeface="Arial" charset="0"/>
              </a:rPr>
              <a:t>Потребовалось придумать специальный сплав для своеобразной стрелки «компаса», замыкающего цепь, содержащую небольшую батарейку, сплав, легко намагничивающийся под действием поля танка. В результате работы суммарное количество металла ограничивалось 2-3 граммами на одну мину, а магнитик из сплава был настолько хорош, что позволял подорвать не только танк, но и автомашину. Что уж говорить о паровозах...</a:t>
            </a:r>
          </a:p>
        </p:txBody>
      </p:sp>
      <p:pic>
        <p:nvPicPr>
          <p:cNvPr id="12292" name="Picture 7" descr="J:\физика и война\мина.jpeg"/>
          <p:cNvPicPr>
            <a:picLocks noChangeAspect="1" noChangeArrowheads="1"/>
          </p:cNvPicPr>
          <p:nvPr/>
        </p:nvPicPr>
        <p:blipFill>
          <a:blip r:embed="rId3"/>
          <a:srcRect/>
          <a:stretch>
            <a:fillRect/>
          </a:stretch>
        </p:blipFill>
        <p:spPr bwMode="auto">
          <a:xfrm>
            <a:off x="7126288" y="857232"/>
            <a:ext cx="2017712" cy="1517650"/>
          </a:xfrm>
          <a:prstGeom prst="rect">
            <a:avLst/>
          </a:prstGeom>
          <a:noFill/>
          <a:ln w="9525">
            <a:noFill/>
            <a:miter lim="800000"/>
            <a:headEnd/>
            <a:tailEnd/>
          </a:ln>
        </p:spPr>
      </p:pic>
      <p:sp>
        <p:nvSpPr>
          <p:cNvPr id="12293" name="Заголовок 1"/>
          <p:cNvSpPr>
            <a:spLocks noGrp="1"/>
          </p:cNvSpPr>
          <p:nvPr>
            <p:ph type="title"/>
          </p:nvPr>
        </p:nvSpPr>
        <p:spPr>
          <a:xfrm>
            <a:off x="214313" y="142875"/>
            <a:ext cx="8715375" cy="1000125"/>
          </a:xfrm>
        </p:spPr>
        <p:txBody>
          <a:bodyPr/>
          <a:lstStyle/>
          <a:p>
            <a:pPr eaLnBrk="1" hangingPunct="1"/>
            <a:r>
              <a:rPr lang="ru-RU" sz="3600" b="1" i="1" u="sng" dirty="0" smtClean="0">
                <a:solidFill>
                  <a:srgbClr val="C00000"/>
                </a:solidFill>
                <a:latin typeface="Arial" charset="0"/>
                <a:cs typeface="Arial" charset="0"/>
              </a:rPr>
              <a:t>Магнитный механизм для подрыва танков</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descr="J:\физика и война\взрыв.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214313" y="571500"/>
            <a:ext cx="8715375" cy="1143000"/>
          </a:xfrm>
        </p:spPr>
        <p:txBody>
          <a:bodyPr rtlCol="0">
            <a:normAutofit fontScale="90000"/>
          </a:bodyPr>
          <a:lstStyle/>
          <a:p>
            <a:pPr eaLnBrk="1" fontAlgn="auto" hangingPunct="1">
              <a:spcAft>
                <a:spcPts val="0"/>
              </a:spcAft>
              <a:defRPr/>
            </a:pPr>
            <a:r>
              <a:rPr lang="ru-RU" sz="4000" b="1" i="1" u="sng" dirty="0" smtClean="0">
                <a:solidFill>
                  <a:srgbClr val="C00000"/>
                </a:solidFill>
                <a:latin typeface="Arial" pitchFamily="34" charset="0"/>
                <a:cs typeface="Arial" pitchFamily="34" charset="0"/>
              </a:rPr>
              <a:t>Разработки теории взрыва,  получения порохов и взрывчатых веществ. </a:t>
            </a:r>
            <a:r>
              <a:rPr lang="ru-RU" dirty="0" smtClean="0"/>
              <a:t/>
            </a:r>
            <a:br>
              <a:rPr lang="ru-RU" dirty="0" smtClean="0"/>
            </a:br>
            <a:endParaRPr lang="ru-RU" dirty="0" smtClean="0"/>
          </a:p>
        </p:txBody>
      </p:sp>
      <p:sp>
        <p:nvSpPr>
          <p:cNvPr id="13316" name="Содержимое 2"/>
          <p:cNvSpPr>
            <a:spLocks noGrp="1"/>
          </p:cNvSpPr>
          <p:nvPr>
            <p:ph idx="1"/>
          </p:nvPr>
        </p:nvSpPr>
        <p:spPr>
          <a:xfrm>
            <a:off x="285750" y="1928813"/>
            <a:ext cx="8401050" cy="3143250"/>
          </a:xfrm>
        </p:spPr>
        <p:txBody>
          <a:bodyPr/>
          <a:lstStyle/>
          <a:p>
            <a:pPr eaLnBrk="1" hangingPunct="1">
              <a:buFont typeface="Arial" charset="0"/>
              <a:buNone/>
            </a:pPr>
            <a:r>
              <a:rPr lang="ru-RU" sz="1800" b="1" dirty="0" smtClean="0">
                <a:solidFill>
                  <a:srgbClr val="FF0000"/>
                </a:solidFill>
                <a:latin typeface="Arial" charset="0"/>
                <a:cs typeface="Arial" charset="0"/>
              </a:rPr>
              <a:t>Академик </a:t>
            </a:r>
            <a:r>
              <a:rPr lang="ru-RU" sz="1800" b="1" dirty="0" smtClean="0">
                <a:solidFill>
                  <a:schemeClr val="hlink"/>
                </a:solidFill>
                <a:latin typeface="Arial" charset="0"/>
                <a:cs typeface="Arial" charset="0"/>
              </a:rPr>
              <a:t>Ю.Г. </a:t>
            </a:r>
            <a:r>
              <a:rPr lang="ru-RU" sz="1800" b="1" dirty="0" err="1" smtClean="0">
                <a:solidFill>
                  <a:schemeClr val="hlink"/>
                </a:solidFill>
                <a:latin typeface="Arial" charset="0"/>
                <a:cs typeface="Arial" charset="0"/>
              </a:rPr>
              <a:t>Мамедалиев</a:t>
            </a:r>
            <a:r>
              <a:rPr lang="ru-RU" sz="1800" b="1" dirty="0" smtClean="0">
                <a:solidFill>
                  <a:srgbClr val="FF0000"/>
                </a:solidFill>
                <a:latin typeface="Arial" charset="0"/>
                <a:cs typeface="Arial" charset="0"/>
              </a:rPr>
              <a:t> в 1941 г. выполнил работу </a:t>
            </a:r>
          </a:p>
          <a:p>
            <a:pPr eaLnBrk="1" hangingPunct="1">
              <a:buFont typeface="Arial" charset="0"/>
              <a:buNone/>
            </a:pPr>
            <a:r>
              <a:rPr lang="ru-RU" sz="1800" b="1" dirty="0" smtClean="0">
                <a:solidFill>
                  <a:srgbClr val="FF0000"/>
                </a:solidFill>
                <a:latin typeface="Arial" charset="0"/>
                <a:cs typeface="Arial" charset="0"/>
              </a:rPr>
              <a:t>по синтезу толуола</a:t>
            </a:r>
          </a:p>
          <a:p>
            <a:pPr eaLnBrk="1" hangingPunct="1">
              <a:buFont typeface="Arial" charset="0"/>
              <a:buNone/>
            </a:pPr>
            <a:r>
              <a:rPr lang="ru-RU" sz="1800" b="1" dirty="0" smtClean="0">
                <a:solidFill>
                  <a:srgbClr val="FF0000"/>
                </a:solidFill>
                <a:latin typeface="Arial" charset="0"/>
                <a:cs typeface="Arial" charset="0"/>
              </a:rPr>
              <a:t>Толуол — метилбензол. Его использовали для получения </a:t>
            </a:r>
          </a:p>
          <a:p>
            <a:pPr eaLnBrk="1" hangingPunct="1">
              <a:buFont typeface="Arial" charset="0"/>
              <a:buNone/>
            </a:pPr>
            <a:r>
              <a:rPr lang="ru-RU" sz="1800" b="1" dirty="0" smtClean="0">
                <a:solidFill>
                  <a:srgbClr val="FF0000"/>
                </a:solidFill>
                <a:latin typeface="Arial" charset="0"/>
                <a:cs typeface="Arial" charset="0"/>
              </a:rPr>
              <a:t>тротила. Тротил с щелочами образует соли, которые</a:t>
            </a:r>
          </a:p>
          <a:p>
            <a:pPr eaLnBrk="1" hangingPunct="1">
              <a:buFont typeface="Arial" charset="0"/>
              <a:buNone/>
            </a:pPr>
            <a:r>
              <a:rPr lang="ru-RU" sz="1800" b="1" dirty="0" smtClean="0">
                <a:solidFill>
                  <a:srgbClr val="FF0000"/>
                </a:solidFill>
                <a:latin typeface="Arial" charset="0"/>
                <a:cs typeface="Arial" charset="0"/>
              </a:rPr>
              <a:t> легко взрываются при механических воздействиях. </a:t>
            </a:r>
          </a:p>
          <a:p>
            <a:pPr eaLnBrk="1" hangingPunct="1">
              <a:buFont typeface="Arial" charset="0"/>
              <a:buNone/>
            </a:pPr>
            <a:r>
              <a:rPr lang="ru-RU" sz="1800" b="1" dirty="0" smtClean="0">
                <a:solidFill>
                  <a:srgbClr val="FF0000"/>
                </a:solidFill>
                <a:latin typeface="Arial" charset="0"/>
                <a:cs typeface="Arial" charset="0"/>
              </a:rPr>
              <a:t>Материал использовали для производства взрывчатых</a:t>
            </a:r>
          </a:p>
          <a:p>
            <a:pPr eaLnBrk="1" hangingPunct="1">
              <a:buFont typeface="Arial" charset="0"/>
              <a:buNone/>
            </a:pPr>
            <a:r>
              <a:rPr lang="ru-RU" sz="1800" b="1" dirty="0" smtClean="0">
                <a:solidFill>
                  <a:srgbClr val="FF0000"/>
                </a:solidFill>
                <a:latin typeface="Arial" charset="0"/>
                <a:cs typeface="Arial" charset="0"/>
              </a:rPr>
              <a:t> веществ, зарядов к разрывным снарядам, подводным </a:t>
            </a:r>
          </a:p>
          <a:p>
            <a:pPr eaLnBrk="1" hangingPunct="1">
              <a:buFont typeface="Arial" charset="0"/>
              <a:buNone/>
            </a:pPr>
            <a:r>
              <a:rPr lang="ru-RU" sz="1800" b="1" dirty="0" smtClean="0">
                <a:solidFill>
                  <a:srgbClr val="FF0000"/>
                </a:solidFill>
                <a:latin typeface="Arial" charset="0"/>
                <a:cs typeface="Arial" charset="0"/>
              </a:rPr>
              <a:t>минам, торпедам. Во время Второй мировой войны его </a:t>
            </a:r>
          </a:p>
          <a:p>
            <a:pPr eaLnBrk="1" hangingPunct="1">
              <a:buFont typeface="Arial" charset="0"/>
              <a:buNone/>
            </a:pPr>
            <a:r>
              <a:rPr lang="ru-RU" sz="1800" b="1" dirty="0" smtClean="0">
                <a:solidFill>
                  <a:srgbClr val="FF0000"/>
                </a:solidFill>
                <a:latin typeface="Arial" charset="0"/>
                <a:cs typeface="Arial" charset="0"/>
              </a:rPr>
              <a:t>было произведено около 1 млн. т.</a:t>
            </a:r>
          </a:p>
          <a:p>
            <a:pPr eaLnBrk="1" hangingPunct="1">
              <a:buFont typeface="Arial" charset="0"/>
              <a:buNone/>
            </a:pPr>
            <a:endParaRPr lang="ru-RU" sz="1800" dirty="0" smtClean="0">
              <a:solidFill>
                <a:srgbClr val="FF0000"/>
              </a:solidFill>
            </a:endParaRPr>
          </a:p>
        </p:txBody>
      </p:sp>
      <p:pic>
        <p:nvPicPr>
          <p:cNvPr id="13317" name="Picture 3" descr="J:\физика и война\Мамедалиев.jpeg"/>
          <p:cNvPicPr>
            <a:picLocks noChangeAspect="1" noChangeArrowheads="1"/>
          </p:cNvPicPr>
          <p:nvPr/>
        </p:nvPicPr>
        <p:blipFill>
          <a:blip r:embed="rId3"/>
          <a:srcRect/>
          <a:stretch>
            <a:fillRect/>
          </a:stretch>
        </p:blipFill>
        <p:spPr bwMode="auto">
          <a:xfrm>
            <a:off x="7308850" y="1412875"/>
            <a:ext cx="1643063"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pPr eaLnBrk="1" hangingPunct="1"/>
            <a:r>
              <a:rPr lang="ru-RU" smtClean="0"/>
              <a:t>    </a:t>
            </a:r>
            <a:r>
              <a:rPr lang="ru-RU" smtClean="0">
                <a:solidFill>
                  <a:srgbClr val="800000"/>
                </a:solidFill>
              </a:rPr>
              <a:t>Проверка боеприпасов</a:t>
            </a:r>
          </a:p>
        </p:txBody>
      </p:sp>
      <p:sp>
        <p:nvSpPr>
          <p:cNvPr id="25610" name="Rectangle 10"/>
          <p:cNvSpPr>
            <a:spLocks noGrp="1" noChangeArrowheads="1"/>
          </p:cNvSpPr>
          <p:nvPr>
            <p:ph type="body" sz="half" idx="2"/>
          </p:nvPr>
        </p:nvSpPr>
        <p:spPr>
          <a:xfrm>
            <a:off x="4795838" y="2017713"/>
            <a:ext cx="4159250" cy="4114800"/>
          </a:xfrm>
        </p:spPr>
        <p:txBody>
          <a:bodyPr/>
          <a:lstStyle/>
          <a:p>
            <a:pPr eaLnBrk="1" hangingPunct="1">
              <a:buFont typeface="Wingdings" pitchFamily="2" charset="2"/>
              <a:buNone/>
            </a:pPr>
            <a:r>
              <a:rPr lang="ru-RU" sz="2800" smtClean="0">
                <a:solidFill>
                  <a:srgbClr val="0C6408"/>
                </a:solidFill>
              </a:rPr>
              <a:t>     </a:t>
            </a:r>
          </a:p>
        </p:txBody>
      </p:sp>
      <p:pic>
        <p:nvPicPr>
          <p:cNvPr id="25612" name="Picture 12"/>
          <p:cNvPicPr>
            <a:picLocks noGrp="1" noChangeAspect="1" noChangeArrowheads="1"/>
          </p:cNvPicPr>
          <p:nvPr>
            <p:ph sz="half" idx="1"/>
          </p:nvPr>
        </p:nvPicPr>
        <p:blipFill>
          <a:blip r:embed="rId3"/>
          <a:srcRect/>
          <a:stretch>
            <a:fillRect/>
          </a:stretch>
        </p:blipFill>
        <p:spPr>
          <a:xfrm>
            <a:off x="179388" y="2276475"/>
            <a:ext cx="3732212" cy="3600450"/>
          </a:xfrm>
          <a:ln w="22225" cap="flat">
            <a:solidFill>
              <a:srgbClr val="339966"/>
            </a:solidFill>
          </a:ln>
        </p:spPr>
      </p:pic>
      <p:sp>
        <p:nvSpPr>
          <p:cNvPr id="13317" name="Rectangle 13"/>
          <p:cNvSpPr>
            <a:spLocks noChangeArrowheads="1"/>
          </p:cNvSpPr>
          <p:nvPr/>
        </p:nvSpPr>
        <p:spPr bwMode="auto">
          <a:xfrm>
            <a:off x="4211638" y="2065338"/>
            <a:ext cx="4465637" cy="4211637"/>
          </a:xfrm>
          <a:prstGeom prst="rect">
            <a:avLst/>
          </a:prstGeom>
          <a:noFill/>
          <a:ln w="9525">
            <a:noFill/>
            <a:miter lim="800000"/>
            <a:headEnd/>
            <a:tailEnd/>
          </a:ln>
          <a:effectLst/>
        </p:spPr>
        <p:txBody>
          <a:bodyPr anchor="ctr">
            <a:spAutoFit/>
          </a:bodyPr>
          <a:lstStyle/>
          <a:p>
            <a:pPr algn="just" eaLnBrk="1" hangingPunct="1"/>
            <a:r>
              <a:rPr lang="ru-RU" dirty="0">
                <a:solidFill>
                  <a:srgbClr val="008000"/>
                </a:solidFill>
              </a:rPr>
              <a:t>Только во время операций на Курской дуге было израсходовано несколько миллионов патронов для пулеметов и многие миллионы артиллерийских снарядов. Их нужно было не только изготовить, но и проверить качество. Проверка же порой занимает больше времени, чем изготовление. Методы проверки качества боеприпасов были предложены математиком М.В. Остроградским, и широко применялись в период Великой Отечественной войны. Активное участие в этой работе принял академик А.Н. Колмогоров и его ученики.</a:t>
            </a:r>
          </a:p>
        </p:txBody>
      </p:sp>
      <p:pic>
        <p:nvPicPr>
          <p:cNvPr id="6" name="Священная война.wav">
            <a:hlinkClick r:id="" action="ppaction://media"/>
          </p:cNvPr>
          <p:cNvPicPr>
            <a:picLocks noRot="1" noChangeAspect="1"/>
          </p:cNvPicPr>
          <p:nvPr>
            <a:audioFile r:link="rId1"/>
          </p:nvPr>
        </p:nvPicPr>
        <p:blipFill>
          <a:blip r:embed="rId4"/>
          <a:stretch>
            <a:fillRect/>
          </a:stretch>
        </p:blipFill>
        <p:spPr>
          <a:xfrm>
            <a:off x="4419600" y="3276600"/>
            <a:ext cx="304800" cy="304800"/>
          </a:xfrm>
          <a:prstGeom prst="rect">
            <a:avLst/>
          </a:prstGeom>
        </p:spPr>
      </p:pic>
    </p:spTree>
  </p:cSld>
  <p:clrMapOvr>
    <a:masterClrMapping/>
  </p:clrMapOvr>
  <p:transition spd="med">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plus(in)">
                                      <p:cBhvr>
                                        <p:cTn id="7" dur="1000"/>
                                        <p:tgtEl>
                                          <p:spTgt spid="2560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5610">
                                            <p:txEl>
                                              <p:pRg st="0" end="0"/>
                                            </p:txEl>
                                          </p:spTgt>
                                        </p:tgtEl>
                                        <p:attrNameLst>
                                          <p:attrName>style.visibility</p:attrName>
                                        </p:attrNameLst>
                                      </p:cBhvr>
                                      <p:to>
                                        <p:strVal val="visible"/>
                                      </p:to>
                                    </p:set>
                                    <p:animEffect transition="in" filter="checkerboard(across)">
                                      <p:cBhvr>
                                        <p:cTn id="10" dur="500"/>
                                        <p:tgtEl>
                                          <p:spTgt spid="25610">
                                            <p:txEl>
                                              <p:pRg st="0" end="0"/>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25612"/>
                                        </p:tgtEl>
                                        <p:attrNameLst>
                                          <p:attrName>style.visibility</p:attrName>
                                        </p:attrNameLst>
                                      </p:cBhvr>
                                      <p:to>
                                        <p:strVal val="visible"/>
                                      </p:to>
                                    </p:set>
                                    <p:animEffect transition="in" filter="checkerboard(across)">
                                      <p:cBhvr>
                                        <p:cTn id="13" dur="500"/>
                                        <p:tgtEl>
                                          <p:spTgt spid="25612"/>
                                        </p:tgtEl>
                                      </p:cBhvr>
                                    </p:animEffect>
                                  </p:childTnLst>
                                </p:cTn>
                              </p:par>
                            </p:childTnLst>
                          </p:cTn>
                        </p:par>
                        <p:par>
                          <p:cTn id="14" fill="hold">
                            <p:stCondLst>
                              <p:cond delay="1000"/>
                            </p:stCondLst>
                            <p:childTnLst>
                              <p:par>
                                <p:cTn id="15" presetID="1" presetClass="mediacall" presetSubtype="0" fill="hold" nodeType="afterEffect">
                                  <p:stCondLst>
                                    <p:cond delay="0"/>
                                  </p:stCondLst>
                                  <p:childTnLst>
                                    <p:cmd type="call" cmd="playFrom(0.0)">
                                      <p:cBhvr>
                                        <p:cTn id="16" dur="16603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5604" grpId="0"/>
      <p:bldP spid="256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ru-RU" smtClean="0">
                <a:solidFill>
                  <a:srgbClr val="800000"/>
                </a:solidFill>
              </a:rPr>
              <a:t>Теория стрельбы</a:t>
            </a:r>
          </a:p>
        </p:txBody>
      </p:sp>
      <p:sp>
        <p:nvSpPr>
          <p:cNvPr id="189443" name="Rectangle 3"/>
          <p:cNvSpPr>
            <a:spLocks noGrp="1" noChangeArrowheads="1"/>
          </p:cNvSpPr>
          <p:nvPr>
            <p:ph type="body" idx="1"/>
          </p:nvPr>
        </p:nvSpPr>
        <p:spPr>
          <a:xfrm>
            <a:off x="2411413" y="2017713"/>
            <a:ext cx="6543675" cy="4291012"/>
          </a:xfrm>
        </p:spPr>
        <p:txBody>
          <a:bodyPr/>
          <a:lstStyle/>
          <a:p>
            <a:pPr eaLnBrk="1" hangingPunct="1">
              <a:lnSpc>
                <a:spcPct val="80000"/>
              </a:lnSpc>
            </a:pPr>
            <a:r>
              <a:rPr lang="ru-RU" sz="2000" dirty="0" smtClean="0">
                <a:solidFill>
                  <a:srgbClr val="008000"/>
                </a:solidFill>
              </a:rPr>
              <a:t>Математики составили таблицы бомбометания , позволяющие находить лучшее время для сброса бомб, область, которую накроет бомбовый удар и количество одновременных выстрелов по самолёту для того, чтобы сбить его.</a:t>
            </a:r>
          </a:p>
          <a:p>
            <a:pPr eaLnBrk="1" hangingPunct="1">
              <a:lnSpc>
                <a:spcPct val="80000"/>
              </a:lnSpc>
            </a:pPr>
            <a:endParaRPr lang="ru-RU" sz="2000" dirty="0" smtClean="0">
              <a:solidFill>
                <a:srgbClr val="008000"/>
              </a:solidFill>
            </a:endParaRPr>
          </a:p>
          <a:p>
            <a:pPr eaLnBrk="1" hangingPunct="1">
              <a:lnSpc>
                <a:spcPct val="80000"/>
              </a:lnSpc>
            </a:pPr>
            <a:r>
              <a:rPr lang="ru-RU" sz="2000" dirty="0" smtClean="0">
                <a:solidFill>
                  <a:srgbClr val="008000"/>
                </a:solidFill>
              </a:rPr>
              <a:t>В результате решения сложной математической задачи Николай </a:t>
            </a:r>
            <a:r>
              <a:rPr lang="ru-RU" sz="2000" dirty="0" err="1" smtClean="0">
                <a:solidFill>
                  <a:srgbClr val="008000"/>
                </a:solidFill>
              </a:rPr>
              <a:t>Гурьевич</a:t>
            </a:r>
            <a:r>
              <a:rPr lang="ru-RU" sz="2000" dirty="0" smtClean="0">
                <a:solidFill>
                  <a:srgbClr val="008000"/>
                </a:solidFill>
              </a:rPr>
              <a:t> </a:t>
            </a:r>
            <a:r>
              <a:rPr lang="ru-RU" sz="2000" dirty="0" err="1" smtClean="0">
                <a:solidFill>
                  <a:srgbClr val="008000"/>
                </a:solidFill>
              </a:rPr>
              <a:t>Четаев</a:t>
            </a:r>
            <a:r>
              <a:rPr lang="ru-RU" sz="2000" dirty="0" smtClean="0">
                <a:solidFill>
                  <a:srgbClr val="008000"/>
                </a:solidFill>
              </a:rPr>
              <a:t> определил наилучшую крутизну нарезки стволов орудия, что обеспечивало кучность боя.</a:t>
            </a:r>
          </a:p>
          <a:p>
            <a:pPr eaLnBrk="1" hangingPunct="1">
              <a:lnSpc>
                <a:spcPct val="80000"/>
              </a:lnSpc>
            </a:pPr>
            <a:endParaRPr lang="ru-RU" sz="2000" dirty="0" smtClean="0">
              <a:solidFill>
                <a:srgbClr val="008000"/>
              </a:solidFill>
            </a:endParaRPr>
          </a:p>
          <a:p>
            <a:pPr eaLnBrk="1" hangingPunct="1">
              <a:lnSpc>
                <a:spcPct val="80000"/>
              </a:lnSpc>
            </a:pPr>
            <a:r>
              <a:rPr lang="ru-RU" sz="2000" dirty="0" smtClean="0">
                <a:solidFill>
                  <a:srgbClr val="008000"/>
                </a:solidFill>
              </a:rPr>
              <a:t>Академик Андрей Николаевич Колмогоров разработал теорию рассеивания артиллерийских снарядов, это помогло повысить меткость стрельбы.</a:t>
            </a:r>
          </a:p>
          <a:p>
            <a:pPr eaLnBrk="1" hangingPunct="1">
              <a:lnSpc>
                <a:spcPct val="80000"/>
              </a:lnSpc>
            </a:pPr>
            <a:endParaRPr lang="ru-RU" sz="2000" dirty="0" smtClean="0">
              <a:solidFill>
                <a:srgbClr val="008000"/>
              </a:solidFill>
            </a:endParaRPr>
          </a:p>
        </p:txBody>
      </p:sp>
      <p:pic>
        <p:nvPicPr>
          <p:cNvPr id="14340" name="Picture 4" descr="сканирование002"/>
          <p:cNvPicPr>
            <a:picLocks noChangeAspect="1" noChangeArrowheads="1"/>
          </p:cNvPicPr>
          <p:nvPr/>
        </p:nvPicPr>
        <p:blipFill>
          <a:blip r:embed="rId2"/>
          <a:srcRect/>
          <a:stretch>
            <a:fillRect/>
          </a:stretch>
        </p:blipFill>
        <p:spPr bwMode="auto">
          <a:xfrm>
            <a:off x="28575" y="1844675"/>
            <a:ext cx="2311400" cy="439261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89443">
                                            <p:txEl>
                                              <p:pRg st="0" end="0"/>
                                            </p:txEl>
                                          </p:spTgt>
                                        </p:tgtEl>
                                        <p:attrNameLst>
                                          <p:attrName>style.visibility</p:attrName>
                                        </p:attrNameLst>
                                      </p:cBhvr>
                                      <p:to>
                                        <p:strVal val="visible"/>
                                      </p:to>
                                    </p:set>
                                    <p:animEffect transition="in" filter="box(in)">
                                      <p:cBhvr>
                                        <p:cTn id="7" dur="1000"/>
                                        <p:tgtEl>
                                          <p:spTgt spid="189443">
                                            <p:txEl>
                                              <p:pRg st="0" end="0"/>
                                            </p:txEl>
                                          </p:spTgt>
                                        </p:tgtEl>
                                      </p:cBhvr>
                                    </p:animEffect>
                                  </p:childTnLst>
                                </p:cTn>
                              </p:par>
                            </p:childTnLst>
                          </p:cTn>
                        </p:par>
                        <p:par>
                          <p:cTn id="8" fill="hold" nodeType="afterGroup">
                            <p:stCondLst>
                              <p:cond delay="1000"/>
                            </p:stCondLst>
                            <p:childTnLst>
                              <p:par>
                                <p:cTn id="9" presetID="4" presetClass="entr" presetSubtype="16" fill="hold" grpId="0" nodeType="afterEffect">
                                  <p:stCondLst>
                                    <p:cond delay="0"/>
                                  </p:stCondLst>
                                  <p:childTnLst>
                                    <p:set>
                                      <p:cBhvr>
                                        <p:cTn id="10" dur="1" fill="hold">
                                          <p:stCondLst>
                                            <p:cond delay="0"/>
                                          </p:stCondLst>
                                        </p:cTn>
                                        <p:tgtEl>
                                          <p:spTgt spid="189443">
                                            <p:txEl>
                                              <p:pRg st="2" end="2"/>
                                            </p:txEl>
                                          </p:spTgt>
                                        </p:tgtEl>
                                        <p:attrNameLst>
                                          <p:attrName>style.visibility</p:attrName>
                                        </p:attrNameLst>
                                      </p:cBhvr>
                                      <p:to>
                                        <p:strVal val="visible"/>
                                      </p:to>
                                    </p:set>
                                    <p:animEffect transition="in" filter="box(in)">
                                      <p:cBhvr>
                                        <p:cTn id="11" dur="1000"/>
                                        <p:tgtEl>
                                          <p:spTgt spid="189443">
                                            <p:txEl>
                                              <p:pRg st="2" end="2"/>
                                            </p:txEl>
                                          </p:spTgt>
                                        </p:tgtEl>
                                      </p:cBhvr>
                                    </p:animEffect>
                                  </p:childTnLst>
                                </p:cTn>
                              </p:par>
                            </p:childTnLst>
                          </p:cTn>
                        </p:par>
                        <p:par>
                          <p:cTn id="12" fill="hold" nodeType="afterGroup">
                            <p:stCondLst>
                              <p:cond delay="2000"/>
                            </p:stCondLst>
                            <p:childTnLst>
                              <p:par>
                                <p:cTn id="13" presetID="4" presetClass="entr" presetSubtype="16" fill="hold" grpId="0" nodeType="afterEffect">
                                  <p:stCondLst>
                                    <p:cond delay="0"/>
                                  </p:stCondLst>
                                  <p:childTnLst>
                                    <p:set>
                                      <p:cBhvr>
                                        <p:cTn id="14" dur="1" fill="hold">
                                          <p:stCondLst>
                                            <p:cond delay="0"/>
                                          </p:stCondLst>
                                        </p:cTn>
                                        <p:tgtEl>
                                          <p:spTgt spid="189443">
                                            <p:txEl>
                                              <p:pRg st="4" end="4"/>
                                            </p:txEl>
                                          </p:spTgt>
                                        </p:tgtEl>
                                        <p:attrNameLst>
                                          <p:attrName>style.visibility</p:attrName>
                                        </p:attrNameLst>
                                      </p:cBhvr>
                                      <p:to>
                                        <p:strVal val="visible"/>
                                      </p:to>
                                    </p:set>
                                    <p:animEffect transition="in" filter="box(in)">
                                      <p:cBhvr>
                                        <p:cTn id="15" dur="1000"/>
                                        <p:tgtEl>
                                          <p:spTgt spid="1894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2987675" y="1700213"/>
            <a:ext cx="5699125" cy="4321175"/>
          </a:xfrm>
        </p:spPr>
        <p:txBody>
          <a:bodyPr/>
          <a:lstStyle/>
          <a:p>
            <a:pPr eaLnBrk="1" hangingPunct="1">
              <a:buFont typeface="Wingdings" pitchFamily="2" charset="2"/>
              <a:buNone/>
            </a:pPr>
            <a:r>
              <a:rPr lang="ru-RU" sz="2800" b="1" dirty="0" smtClean="0">
                <a:solidFill>
                  <a:schemeClr val="tx2"/>
                </a:solidFill>
              </a:rPr>
              <a:t>В 1942 году коллектив математиков, руководимым С.Н. Бернштейном, разработал таблицы для определения местоположения судна по радиопеленгам. Таблицы ускоряли штурманские расчеты в десять раз. </a:t>
            </a:r>
          </a:p>
        </p:txBody>
      </p:sp>
      <p:pic>
        <p:nvPicPr>
          <p:cNvPr id="193539" name="Picture 3" descr="сканирование002"/>
          <p:cNvPicPr>
            <a:picLocks noGrp="1" noChangeAspect="1" noChangeArrowheads="1"/>
          </p:cNvPicPr>
          <p:nvPr>
            <p:ph type="title"/>
          </p:nvPr>
        </p:nvPicPr>
        <p:blipFill>
          <a:blip r:embed="rId2"/>
          <a:srcRect/>
          <a:stretch>
            <a:fillRect/>
          </a:stretch>
        </p:blipFill>
        <p:spPr>
          <a:xfrm>
            <a:off x="355600" y="2205038"/>
            <a:ext cx="2584450" cy="3311525"/>
          </a:xfrm>
          <a:noFill/>
        </p:spPr>
      </p:pic>
      <p:sp>
        <p:nvSpPr>
          <p:cNvPr id="15364" name="Text Box 6"/>
          <p:cNvSpPr txBox="1">
            <a:spLocks noChangeArrowheads="1"/>
          </p:cNvSpPr>
          <p:nvPr/>
        </p:nvSpPr>
        <p:spPr bwMode="auto">
          <a:xfrm>
            <a:off x="971550" y="692150"/>
            <a:ext cx="6840538" cy="762000"/>
          </a:xfrm>
          <a:prstGeom prst="rect">
            <a:avLst/>
          </a:prstGeom>
          <a:noFill/>
          <a:ln w="9525">
            <a:noFill/>
            <a:miter lim="800000"/>
            <a:headEnd/>
            <a:tailEnd/>
          </a:ln>
          <a:effectLst/>
        </p:spPr>
        <p:txBody>
          <a:bodyPr>
            <a:spAutoFit/>
          </a:bodyPr>
          <a:lstStyle/>
          <a:p>
            <a:pPr algn="ctr" eaLnBrk="1" hangingPunct="1"/>
            <a:r>
              <a:rPr lang="ru-RU" sz="4400">
                <a:solidFill>
                  <a:srgbClr val="800000"/>
                </a:solidFill>
              </a:rPr>
              <a:t>Штурманские таблицы</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193539"/>
                                        </p:tgtEl>
                                        <p:attrNameLst>
                                          <p:attrName>style.visibility</p:attrName>
                                        </p:attrNameLst>
                                      </p:cBhvr>
                                      <p:to>
                                        <p:strVal val="visible"/>
                                      </p:to>
                                    </p:set>
                                    <p:animEffect transition="in" filter="blinds(horizontal)">
                                      <p:cBhvr>
                                        <p:cTn id="7" dur="2000"/>
                                        <p:tgtEl>
                                          <p:spTgt spid="193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500034" y="1557338"/>
            <a:ext cx="5472113" cy="5300662"/>
          </a:xfrm>
        </p:spPr>
        <p:txBody>
          <a:bodyPr/>
          <a:lstStyle/>
          <a:p>
            <a:pPr>
              <a:buFont typeface="Wingdings" pitchFamily="2" charset="2"/>
              <a:buNone/>
            </a:pPr>
            <a:r>
              <a:rPr lang="ru-RU" i="1" dirty="0"/>
              <a:t>В создании</a:t>
            </a:r>
          </a:p>
          <a:p>
            <a:pPr>
              <a:buFont typeface="Wingdings" pitchFamily="2" charset="2"/>
              <a:buNone/>
            </a:pPr>
            <a:r>
              <a:rPr lang="ru-RU" i="1" dirty="0"/>
              <a:t>реактивного оружия-</a:t>
            </a:r>
          </a:p>
          <a:p>
            <a:pPr>
              <a:buFont typeface="Wingdings" pitchFamily="2" charset="2"/>
              <a:buNone/>
            </a:pPr>
            <a:r>
              <a:rPr lang="ru-RU" i="1" dirty="0"/>
              <a:t>артиллерийской</a:t>
            </a:r>
          </a:p>
          <a:p>
            <a:pPr>
              <a:buFont typeface="Wingdings" pitchFamily="2" charset="2"/>
              <a:buNone/>
            </a:pPr>
            <a:r>
              <a:rPr lang="ru-RU" i="1" dirty="0"/>
              <a:t>установки </a:t>
            </a:r>
            <a:r>
              <a:rPr lang="ru-RU" i="1" dirty="0">
                <a:solidFill>
                  <a:srgbClr val="FF0000"/>
                </a:solidFill>
              </a:rPr>
              <a:t>“Катюша”</a:t>
            </a:r>
          </a:p>
          <a:p>
            <a:pPr>
              <a:buFont typeface="Wingdings" pitchFamily="2" charset="2"/>
              <a:buNone/>
            </a:pPr>
            <a:r>
              <a:rPr lang="ru-RU" i="1" dirty="0"/>
              <a:t>участвовали ученые и</a:t>
            </a:r>
          </a:p>
          <a:p>
            <a:pPr>
              <a:buFont typeface="Wingdings" pitchFamily="2" charset="2"/>
              <a:buNone/>
            </a:pPr>
            <a:r>
              <a:rPr lang="ru-RU" i="1" dirty="0"/>
              <a:t>конструкторы:</a:t>
            </a:r>
          </a:p>
          <a:p>
            <a:pPr>
              <a:buFont typeface="Wingdings" pitchFamily="2" charset="2"/>
              <a:buNone/>
            </a:pPr>
            <a:r>
              <a:rPr lang="ru-RU" i="1" dirty="0">
                <a:solidFill>
                  <a:srgbClr val="C60000"/>
                </a:solidFill>
              </a:rPr>
              <a:t>Н.И. Тихомиров, </a:t>
            </a:r>
          </a:p>
          <a:p>
            <a:pPr>
              <a:buFont typeface="Wingdings" pitchFamily="2" charset="2"/>
              <a:buNone/>
            </a:pPr>
            <a:r>
              <a:rPr lang="ru-RU" i="1" dirty="0">
                <a:solidFill>
                  <a:srgbClr val="C60000"/>
                </a:solidFill>
              </a:rPr>
              <a:t>В.А. Артемьев,</a:t>
            </a:r>
          </a:p>
          <a:p>
            <a:pPr>
              <a:buFont typeface="Wingdings" pitchFamily="2" charset="2"/>
              <a:buNone/>
            </a:pPr>
            <a:r>
              <a:rPr lang="ru-RU" dirty="0"/>
              <a:t>и многие другие</a:t>
            </a:r>
          </a:p>
        </p:txBody>
      </p:sp>
      <p:pic>
        <p:nvPicPr>
          <p:cNvPr id="48132" name="Picture 2" descr="C:\Documents and Settings\Admin\Рабочий стол\тихомиров.bmp"/>
          <p:cNvPicPr>
            <a:picLocks noChangeAspect="1" noChangeArrowheads="1"/>
          </p:cNvPicPr>
          <p:nvPr/>
        </p:nvPicPr>
        <p:blipFill>
          <a:blip r:embed="rId2"/>
          <a:srcRect/>
          <a:stretch>
            <a:fillRect/>
          </a:stretch>
        </p:blipFill>
        <p:spPr bwMode="auto">
          <a:xfrm>
            <a:off x="6156325" y="260350"/>
            <a:ext cx="2500313" cy="2782888"/>
          </a:xfrm>
          <a:prstGeom prst="rect">
            <a:avLst/>
          </a:prstGeom>
          <a:noFill/>
          <a:ln w="9525">
            <a:solidFill>
              <a:srgbClr val="FF0000"/>
            </a:solidFill>
            <a:miter lim="800000"/>
            <a:headEnd/>
            <a:tailEnd/>
          </a:ln>
        </p:spPr>
      </p:pic>
      <p:pic>
        <p:nvPicPr>
          <p:cNvPr id="48133" name="Picture 3" descr="C:\Documents and Settings\Admin\Рабочий стол\клейменов.bmp"/>
          <p:cNvPicPr>
            <a:picLocks noChangeAspect="1" noChangeArrowheads="1"/>
          </p:cNvPicPr>
          <p:nvPr/>
        </p:nvPicPr>
        <p:blipFill>
          <a:blip r:embed="rId3">
            <a:lum bright="10000" contrast="10000"/>
            <a:grayscl/>
          </a:blip>
          <a:srcRect/>
          <a:stretch>
            <a:fillRect/>
          </a:stretch>
        </p:blipFill>
        <p:spPr bwMode="auto">
          <a:xfrm>
            <a:off x="6156325" y="3357563"/>
            <a:ext cx="2627313" cy="2763837"/>
          </a:xfrm>
          <a:prstGeom prst="rect">
            <a:avLst/>
          </a:prstGeom>
          <a:noFill/>
          <a:ln w="9525">
            <a:solidFill>
              <a:srgbClr val="FF0000"/>
            </a:solidFill>
            <a:miter lim="800000"/>
            <a:headEnd/>
            <a:tailEnd/>
          </a:ln>
        </p:spPr>
      </p:pic>
      <p:sp>
        <p:nvSpPr>
          <p:cNvPr id="48136" name="Rectangle 8"/>
          <p:cNvSpPr>
            <a:spLocks noChangeArrowheads="1"/>
          </p:cNvSpPr>
          <p:nvPr/>
        </p:nvSpPr>
        <p:spPr bwMode="auto">
          <a:xfrm>
            <a:off x="755650" y="692150"/>
            <a:ext cx="4248150" cy="762000"/>
          </a:xfrm>
          <a:prstGeom prst="rect">
            <a:avLst/>
          </a:prstGeom>
          <a:noFill/>
          <a:ln w="9525">
            <a:noFill/>
            <a:miter lim="800000"/>
            <a:headEnd/>
            <a:tailEnd/>
          </a:ln>
          <a:effectLst/>
        </p:spPr>
        <p:txBody>
          <a:bodyPr>
            <a:spAutoFit/>
          </a:bodyPr>
          <a:lstStyle/>
          <a:p>
            <a:pPr algn="l"/>
            <a:r>
              <a:rPr lang="ru-RU" sz="4400" b="1" i="1">
                <a:solidFill>
                  <a:srgbClr val="FF0000"/>
                </a:solidFill>
              </a:rPr>
              <a:t>“Катюша”</a:t>
            </a:r>
          </a:p>
        </p:txBody>
      </p:sp>
    </p:spTree>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endParaRPr lang="ru-RU"/>
          </a:p>
        </p:txBody>
      </p:sp>
      <p:pic>
        <p:nvPicPr>
          <p:cNvPr id="102404" name="Рисунок 6" descr="http://upload.wikimedia.org/wikipedia/commons/thumb/d/d1/BM-31-12_on_ZIS-12_chassis_at_the_Museum_on_Sapun_Mountain_Sevastopol_4.jpg/230px-BM-31-12_on_ZIS-12_chassis_at_the_Museum_on_Sapun_Mountain_Sevastopol_4.jpg">
            <a:hlinkClick r:id="rId2" tooltip="&quot;БМ-31-12 на шасси ЗИС-12 в Музее на Сапун-горе, Севастополь&quot;"/>
          </p:cNvPr>
          <p:cNvPicPr>
            <a:picLocks noGrp="1" noChangeAspect="1" noChangeArrowheads="1"/>
          </p:cNvPicPr>
          <p:nvPr>
            <p:ph type="body" idx="1"/>
          </p:nvPr>
        </p:nvPicPr>
        <p:blipFill>
          <a:blip r:embed="rId3"/>
          <a:srcRect/>
          <a:stretch>
            <a:fillRect/>
          </a:stretch>
        </p:blipFill>
        <p:spPr>
          <a:xfrm>
            <a:off x="468313" y="260350"/>
            <a:ext cx="8281987" cy="6229350"/>
          </a:xfrm>
          <a:noFill/>
          <a:ln w="3175">
            <a:solidFill>
              <a:srgbClr val="FF0000"/>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descr="J:\физика и война\Катюша.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7411" name="Заголовок 1"/>
          <p:cNvSpPr>
            <a:spLocks noGrp="1"/>
          </p:cNvSpPr>
          <p:nvPr>
            <p:ph type="title"/>
          </p:nvPr>
        </p:nvSpPr>
        <p:spPr>
          <a:xfrm>
            <a:off x="395288" y="404813"/>
            <a:ext cx="8229600" cy="1214437"/>
          </a:xfrm>
        </p:spPr>
        <p:txBody>
          <a:bodyPr/>
          <a:lstStyle/>
          <a:p>
            <a:pPr eaLnBrk="1" hangingPunct="1"/>
            <a:r>
              <a:rPr lang="ru-RU" sz="3600" b="1" i="1" u="sng" smtClean="0">
                <a:solidFill>
                  <a:srgbClr val="C00000"/>
                </a:solidFill>
                <a:latin typeface="Arial" charset="0"/>
                <a:cs typeface="Arial" charset="0"/>
              </a:rPr>
              <a:t> Мы от меча шагнули до ракеты , чтобы спасти планету от огня.</a:t>
            </a:r>
          </a:p>
        </p:txBody>
      </p:sp>
      <p:sp>
        <p:nvSpPr>
          <p:cNvPr id="3" name="Содержимое 2"/>
          <p:cNvSpPr>
            <a:spLocks noGrp="1"/>
          </p:cNvSpPr>
          <p:nvPr>
            <p:ph idx="1"/>
          </p:nvPr>
        </p:nvSpPr>
        <p:spPr>
          <a:xfrm flipH="1">
            <a:off x="285750" y="6000750"/>
            <a:ext cx="171450" cy="125413"/>
          </a:xfrm>
        </p:spPr>
        <p:txBody>
          <a:bodyPr rtlCol="0">
            <a:normAutofit fontScale="25000" lnSpcReduction="20000"/>
          </a:bodyPr>
          <a:lstStyle/>
          <a:p>
            <a:pPr eaLnBrk="1" fontAlgn="auto" hangingPunct="1">
              <a:spcAft>
                <a:spcPts val="0"/>
              </a:spcAft>
              <a:buFont typeface="Arial" pitchFamily="34" charset="0"/>
              <a:buChar char="•"/>
              <a:defRPr/>
            </a:pPr>
            <a:endParaRPr lang="ru-RU" dirty="0" smtClean="0"/>
          </a:p>
        </p:txBody>
      </p:sp>
      <p:sp>
        <p:nvSpPr>
          <p:cNvPr id="17413" name="Прямоугольник 3"/>
          <p:cNvSpPr>
            <a:spLocks noChangeArrowheads="1"/>
          </p:cNvSpPr>
          <p:nvPr/>
        </p:nvSpPr>
        <p:spPr bwMode="auto">
          <a:xfrm>
            <a:off x="0" y="2133600"/>
            <a:ext cx="8786813" cy="4108450"/>
          </a:xfrm>
          <a:prstGeom prst="rect">
            <a:avLst/>
          </a:prstGeom>
          <a:noFill/>
          <a:ln w="9525">
            <a:noFill/>
            <a:miter lim="800000"/>
            <a:headEnd/>
            <a:tailEnd/>
          </a:ln>
        </p:spPr>
        <p:txBody>
          <a:bodyPr>
            <a:spAutoFit/>
          </a:bodyPr>
          <a:lstStyle/>
          <a:p>
            <a:pPr algn="ctr"/>
            <a:r>
              <a:rPr lang="ru-RU" sz="2400" b="1" i="1" dirty="0">
                <a:solidFill>
                  <a:schemeClr val="hlink"/>
                </a:solidFill>
              </a:rPr>
              <a:t>Учёные вложили свои знания и труд в создании новых </a:t>
            </a:r>
          </a:p>
          <a:p>
            <a:pPr algn="ctr"/>
            <a:r>
              <a:rPr lang="ru-RU" sz="2400" b="1" i="1" dirty="0">
                <a:solidFill>
                  <a:schemeClr val="hlink"/>
                </a:solidFill>
              </a:rPr>
              <a:t>артиллерийских установок – реактивных, - которые </a:t>
            </a:r>
          </a:p>
          <a:p>
            <a:pPr algn="ctr"/>
            <a:r>
              <a:rPr lang="ru-RU" sz="2400" b="1" i="1" dirty="0">
                <a:solidFill>
                  <a:schemeClr val="hlink"/>
                </a:solidFill>
              </a:rPr>
              <a:t>Обеспечивали мощный маневренный огонь и массивные </a:t>
            </a:r>
          </a:p>
          <a:p>
            <a:pPr algn="ctr"/>
            <a:r>
              <a:rPr lang="ru-RU" sz="2400" b="1" i="1" dirty="0">
                <a:solidFill>
                  <a:schemeClr val="hlink"/>
                </a:solidFill>
              </a:rPr>
              <a:t>залпы, они были любовно названы в народе « катюшами». </a:t>
            </a:r>
          </a:p>
          <a:p>
            <a:pPr algn="ctr"/>
            <a:r>
              <a:rPr lang="ru-RU" sz="2400" b="1" i="1" dirty="0">
                <a:solidFill>
                  <a:schemeClr val="hlink"/>
                </a:solidFill>
              </a:rPr>
              <a:t>Реактивные снаряды имели ряд преимуществ перед</a:t>
            </a:r>
          </a:p>
          <a:p>
            <a:pPr algn="ctr"/>
            <a:r>
              <a:rPr lang="ru-RU" sz="2400" b="1" i="1" dirty="0">
                <a:solidFill>
                  <a:schemeClr val="hlink"/>
                </a:solidFill>
              </a:rPr>
              <a:t> обычными: заряд,  сообщающий движение, находился </a:t>
            </a:r>
          </a:p>
          <a:p>
            <a:pPr algn="ctr"/>
            <a:r>
              <a:rPr lang="ru-RU" sz="2400" b="1" i="1" dirty="0">
                <a:solidFill>
                  <a:schemeClr val="hlink"/>
                </a:solidFill>
              </a:rPr>
              <a:t>внутри, отсутствовала отдача при выстреле,</a:t>
            </a:r>
          </a:p>
          <a:p>
            <a:pPr algn="ctr"/>
            <a:r>
              <a:rPr lang="ru-RU" sz="2400" b="1" i="1" dirty="0">
                <a:solidFill>
                  <a:schemeClr val="hlink"/>
                </a:solidFill>
              </a:rPr>
              <a:t> а потому не требовались дорогие орудийные стволы из высококачественной стали.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katyushi[1]"/>
          <p:cNvPicPr>
            <a:picLocks noChangeAspect="1" noChangeArrowheads="1"/>
          </p:cNvPicPr>
          <p:nvPr/>
        </p:nvPicPr>
        <p:blipFill>
          <a:blip r:embed="rId2"/>
          <a:srcRect/>
          <a:stretch>
            <a:fillRect/>
          </a:stretch>
        </p:blipFill>
        <p:spPr bwMode="auto">
          <a:xfrm>
            <a:off x="0" y="26988"/>
            <a:ext cx="9144000" cy="6858000"/>
          </a:xfrm>
          <a:prstGeom prst="rect">
            <a:avLst/>
          </a:prstGeom>
          <a:noFill/>
          <a:ln w="9525">
            <a:noFill/>
            <a:miter lim="800000"/>
            <a:headEnd/>
            <a:tailEnd/>
          </a:ln>
        </p:spPr>
      </p:pic>
      <p:sp>
        <p:nvSpPr>
          <p:cNvPr id="18435" name="Rectangle 5"/>
          <p:cNvSpPr>
            <a:spLocks noChangeArrowheads="1"/>
          </p:cNvSpPr>
          <p:nvPr/>
        </p:nvSpPr>
        <p:spPr bwMode="auto">
          <a:xfrm>
            <a:off x="0" y="836613"/>
            <a:ext cx="8893175" cy="366712"/>
          </a:xfrm>
          <a:prstGeom prst="rect">
            <a:avLst/>
          </a:prstGeom>
          <a:noFill/>
          <a:ln w="9525">
            <a:noFill/>
            <a:miter lim="800000"/>
            <a:headEnd/>
            <a:tailEnd/>
          </a:ln>
        </p:spPr>
        <p:txBody>
          <a:bodyPr>
            <a:spAutoFit/>
          </a:bodyPr>
          <a:lstStyle/>
          <a:p>
            <a:pPr algn="ctr">
              <a:spcBef>
                <a:spcPct val="50000"/>
              </a:spcBef>
            </a:pPr>
            <a:endParaRPr lang="ru-RU">
              <a:solidFill>
                <a:schemeClr val="hlink"/>
              </a:solidFill>
            </a:endParaRPr>
          </a:p>
        </p:txBody>
      </p:sp>
      <p:sp>
        <p:nvSpPr>
          <p:cNvPr id="18436" name="Rectangle 6"/>
          <p:cNvSpPr>
            <a:spLocks noChangeArrowheads="1"/>
          </p:cNvSpPr>
          <p:nvPr/>
        </p:nvSpPr>
        <p:spPr bwMode="auto">
          <a:xfrm>
            <a:off x="0" y="1857364"/>
            <a:ext cx="8715404" cy="4893647"/>
          </a:xfrm>
          <a:prstGeom prst="rect">
            <a:avLst/>
          </a:prstGeom>
          <a:noFill/>
          <a:ln w="9525">
            <a:noFill/>
            <a:miter lim="800000"/>
            <a:headEnd/>
            <a:tailEnd/>
          </a:ln>
        </p:spPr>
        <p:txBody>
          <a:bodyPr wrap="square">
            <a:spAutoFit/>
          </a:bodyPr>
          <a:lstStyle/>
          <a:p>
            <a:pPr algn="ctr"/>
            <a:r>
              <a:rPr lang="ru-RU" sz="2400" b="1" dirty="0">
                <a:solidFill>
                  <a:srgbClr val="FFFF00"/>
                </a:solidFill>
              </a:rPr>
              <a:t>Эти установки были малогабаритными и монтировались на автомобилях. Для увеличения дальности полёта реактивного снаряда учёные предложили удлинить заряд, использовать  более калорийное топливо или две одновременно работающие камеры сгорания. Для улучшения этого оружия, ещё очень несовершенного из-за своей новизны, было создано КБ во главе с </a:t>
            </a:r>
            <a:r>
              <a:rPr lang="ru-RU" sz="2400" b="1" dirty="0" err="1">
                <a:solidFill>
                  <a:srgbClr val="FFFF00"/>
                </a:solidFill>
              </a:rPr>
              <a:t>В.П.Барминым</a:t>
            </a:r>
            <a:r>
              <a:rPr lang="ru-RU" sz="2400" b="1" dirty="0">
                <a:solidFill>
                  <a:srgbClr val="FFFF00"/>
                </a:solidFill>
              </a:rPr>
              <a:t> – крупным учёным в области механики и машиностроения. Во всех военных операциях, начиная  с лета 1944 г., реактивная артиллерия уже выступала как мощное средство подавления врага. И в этом – творческий подвиг создателей такого оружия.</a:t>
            </a:r>
          </a:p>
        </p:txBody>
      </p:sp>
      <p:pic>
        <p:nvPicPr>
          <p:cNvPr id="18437" name="Picture 2" descr="J:\физика и война\Бармин.jpeg"/>
          <p:cNvPicPr>
            <a:picLocks noChangeAspect="1" noChangeArrowheads="1"/>
          </p:cNvPicPr>
          <p:nvPr/>
        </p:nvPicPr>
        <p:blipFill>
          <a:blip r:embed="rId3"/>
          <a:srcRect/>
          <a:stretch>
            <a:fillRect/>
          </a:stretch>
        </p:blipFill>
        <p:spPr bwMode="auto">
          <a:xfrm>
            <a:off x="7537450" y="0"/>
            <a:ext cx="1606550" cy="1916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7"/>
          <p:cNvSpPr>
            <a:spLocks noGrp="1" noChangeArrowheads="1"/>
          </p:cNvSpPr>
          <p:nvPr>
            <p:ph type="body" idx="1"/>
          </p:nvPr>
        </p:nvSpPr>
        <p:spPr>
          <a:xfrm>
            <a:off x="0" y="476250"/>
            <a:ext cx="5362575" cy="6051550"/>
          </a:xfrm>
        </p:spPr>
        <p:txBody>
          <a:bodyPr/>
          <a:lstStyle/>
          <a:p>
            <a:pPr>
              <a:buFont typeface="Wingdings" pitchFamily="2" charset="2"/>
              <a:buNone/>
            </a:pPr>
            <a:r>
              <a:rPr lang="ru-RU" dirty="0"/>
              <a:t>   </a:t>
            </a:r>
            <a:r>
              <a:rPr lang="ru-RU" sz="3600" i="1" dirty="0">
                <a:solidFill>
                  <a:srgbClr val="FF0000"/>
                </a:solidFill>
              </a:rPr>
              <a:t>Курчатов Игорь Васильевич</a:t>
            </a:r>
            <a:r>
              <a:rPr lang="ru-RU" sz="3600" i="1" dirty="0"/>
              <a:t> </a:t>
            </a:r>
          </a:p>
          <a:p>
            <a:pPr>
              <a:buFont typeface="Wingdings" pitchFamily="2" charset="2"/>
              <a:buNone/>
            </a:pPr>
            <a:r>
              <a:rPr lang="ru-RU" sz="3600" i="1" dirty="0"/>
              <a:t>в 1941 году вместе с </a:t>
            </a:r>
          </a:p>
          <a:p>
            <a:pPr>
              <a:buFont typeface="Wingdings" pitchFamily="2" charset="2"/>
              <a:buNone/>
            </a:pPr>
            <a:r>
              <a:rPr lang="ru-RU" sz="3600" i="1" dirty="0">
                <a:solidFill>
                  <a:srgbClr val="FF0000"/>
                </a:solidFill>
              </a:rPr>
              <a:t>А.П. Александровым</a:t>
            </a:r>
          </a:p>
          <a:p>
            <a:pPr>
              <a:buFont typeface="Wingdings" pitchFamily="2" charset="2"/>
              <a:buNone/>
            </a:pPr>
            <a:r>
              <a:rPr lang="ru-RU" sz="3600" i="1" dirty="0"/>
              <a:t>и </a:t>
            </a:r>
            <a:r>
              <a:rPr lang="ru-RU" sz="3600" i="1" dirty="0">
                <a:solidFill>
                  <a:srgbClr val="FF0000"/>
                </a:solidFill>
              </a:rPr>
              <a:t>В.М. </a:t>
            </a:r>
            <a:r>
              <a:rPr lang="ru-RU" sz="3600" i="1" dirty="0" err="1">
                <a:solidFill>
                  <a:srgbClr val="FF0000"/>
                </a:solidFill>
              </a:rPr>
              <a:t>Тучкевичем</a:t>
            </a:r>
            <a:endParaRPr lang="ru-RU" sz="3600" i="1" dirty="0">
              <a:solidFill>
                <a:srgbClr val="FF0000"/>
              </a:solidFill>
            </a:endParaRPr>
          </a:p>
          <a:p>
            <a:pPr>
              <a:buFont typeface="Wingdings" pitchFamily="2" charset="2"/>
              <a:buNone/>
            </a:pPr>
            <a:r>
              <a:rPr lang="ru-RU" sz="3600" i="1" dirty="0"/>
              <a:t>работали над</a:t>
            </a:r>
          </a:p>
          <a:p>
            <a:pPr>
              <a:buFont typeface="Wingdings" pitchFamily="2" charset="2"/>
              <a:buNone/>
            </a:pPr>
            <a:r>
              <a:rPr lang="ru-RU" sz="3600" i="1" dirty="0"/>
              <a:t>проблемой</a:t>
            </a:r>
          </a:p>
          <a:p>
            <a:pPr>
              <a:buFont typeface="Wingdings" pitchFamily="2" charset="2"/>
              <a:buNone/>
            </a:pPr>
            <a:r>
              <a:rPr lang="ru-RU" sz="3600" i="1" dirty="0"/>
              <a:t>противоминной</a:t>
            </a:r>
          </a:p>
          <a:p>
            <a:pPr>
              <a:buFont typeface="Wingdings" pitchFamily="2" charset="2"/>
              <a:buNone/>
            </a:pPr>
            <a:r>
              <a:rPr lang="ru-RU" sz="3600" i="1" dirty="0"/>
              <a:t>защиты кораблей</a:t>
            </a:r>
            <a:r>
              <a:rPr lang="ru-RU" dirty="0"/>
              <a:t> </a:t>
            </a:r>
          </a:p>
        </p:txBody>
      </p:sp>
      <p:pic>
        <p:nvPicPr>
          <p:cNvPr id="14345" name="Рисунок 3" descr="http://upload.wikimedia.org/wikipedia/commons/thumb/a/a5/Kurchatov.jpg/200px-Kurchatov.jpg">
            <a:hlinkClick r:id="rId3" tooltip="Kurchatov.jpg"/>
          </p:cNvPr>
          <p:cNvPicPr>
            <a:picLocks noChangeAspect="1" noChangeArrowheads="1"/>
          </p:cNvPicPr>
          <p:nvPr/>
        </p:nvPicPr>
        <p:blipFill>
          <a:blip r:embed="rId4">
            <a:lum bright="10000" contrast="20000"/>
            <a:grayscl/>
          </a:blip>
          <a:srcRect/>
          <a:stretch>
            <a:fillRect/>
          </a:stretch>
        </p:blipFill>
        <p:spPr bwMode="auto">
          <a:xfrm>
            <a:off x="6011863" y="260350"/>
            <a:ext cx="1714500" cy="2143125"/>
          </a:xfrm>
          <a:prstGeom prst="rect">
            <a:avLst/>
          </a:prstGeom>
          <a:noFill/>
          <a:ln w="9525">
            <a:solidFill>
              <a:srgbClr val="FF0000"/>
            </a:solidFill>
            <a:miter lim="800000"/>
            <a:headEnd/>
            <a:tailEnd/>
          </a:ln>
        </p:spPr>
      </p:pic>
      <p:pic>
        <p:nvPicPr>
          <p:cNvPr id="14346" name="Содержимое 4" descr="http://dic.academic.ru/pictures/wiki/files/65/Aleksandrov_a_p.jpg"/>
          <p:cNvPicPr>
            <a:picLocks/>
          </p:cNvPicPr>
          <p:nvPr/>
        </p:nvPicPr>
        <p:blipFill>
          <a:blip r:embed="rId5">
            <a:lum bright="-10000" contrast="10000"/>
          </a:blip>
          <a:srcRect/>
          <a:stretch>
            <a:fillRect/>
          </a:stretch>
        </p:blipFill>
        <p:spPr bwMode="auto">
          <a:xfrm>
            <a:off x="6011863" y="4797425"/>
            <a:ext cx="1714500" cy="2060575"/>
          </a:xfrm>
          <a:prstGeom prst="rect">
            <a:avLst/>
          </a:prstGeom>
          <a:noFill/>
          <a:ln w="9525">
            <a:solidFill>
              <a:srgbClr val="FF0000"/>
            </a:solidFill>
            <a:miter lim="800000"/>
            <a:headEnd/>
            <a:tailEnd/>
          </a:ln>
        </p:spPr>
      </p:pic>
      <p:pic>
        <p:nvPicPr>
          <p:cNvPr id="14347" name="Рисунок 5" descr="C:\Documents and Settings\Admin\Рабочий стол\pt_121.bmp"/>
          <p:cNvPicPr>
            <a:picLocks noChangeAspect="1" noChangeArrowheads="1"/>
          </p:cNvPicPr>
          <p:nvPr/>
        </p:nvPicPr>
        <p:blipFill>
          <a:blip r:embed="rId6"/>
          <a:srcRect l="11111" r="5556"/>
          <a:stretch>
            <a:fillRect/>
          </a:stretch>
        </p:blipFill>
        <p:spPr bwMode="auto">
          <a:xfrm>
            <a:off x="7419975" y="2420938"/>
            <a:ext cx="1724025" cy="2360612"/>
          </a:xfrm>
          <a:prstGeom prst="rect">
            <a:avLst/>
          </a:prstGeom>
          <a:noFill/>
          <a:ln w="9525">
            <a:solidFill>
              <a:srgbClr val="FF0000"/>
            </a:solidFill>
            <a:miter lim="800000"/>
            <a:headEnd/>
            <a:tailEnd/>
          </a:ln>
        </p:spPr>
      </p:pic>
    </p:spTree>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endParaRPr lang="ru-RU" smtClean="0"/>
          </a:p>
        </p:txBody>
      </p:sp>
      <p:sp>
        <p:nvSpPr>
          <p:cNvPr id="7171" name="Содержимое 2"/>
          <p:cNvSpPr>
            <a:spLocks noGrp="1"/>
          </p:cNvSpPr>
          <p:nvPr>
            <p:ph idx="1"/>
          </p:nvPr>
        </p:nvSpPr>
        <p:spPr/>
        <p:txBody>
          <a:bodyPr/>
          <a:lstStyle/>
          <a:p>
            <a:endParaRPr lang="ru-RU" smtClean="0"/>
          </a:p>
        </p:txBody>
      </p:sp>
      <p:pic>
        <p:nvPicPr>
          <p:cNvPr id="7172" name="Picture 2" descr="Новости Активные инвалиды Белорецка"/>
          <p:cNvPicPr>
            <a:picLocks noChangeAspect="1" noChangeArrowheads="1"/>
          </p:cNvPicPr>
          <p:nvPr/>
        </p:nvPicPr>
        <p:blipFill>
          <a:blip r:embed="rId2"/>
          <a:srcRect/>
          <a:stretch>
            <a:fillRect/>
          </a:stretch>
        </p:blipFill>
        <p:spPr bwMode="auto">
          <a:xfrm>
            <a:off x="1357313" y="714375"/>
            <a:ext cx="5838825"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endParaRPr lang="ru-RU"/>
          </a:p>
        </p:txBody>
      </p:sp>
      <p:pic>
        <p:nvPicPr>
          <p:cNvPr id="92164" name="Picture 3" descr="C:\Documents and Settings\Павел\Рабочий стол\корабль.bmp"/>
          <p:cNvPicPr>
            <a:picLocks noGrp="1" noChangeAspect="1" noChangeArrowheads="1"/>
          </p:cNvPicPr>
          <p:nvPr>
            <p:ph type="body" idx="1"/>
          </p:nvPr>
        </p:nvPicPr>
        <p:blipFill>
          <a:blip r:embed="rId2"/>
          <a:srcRect/>
          <a:stretch>
            <a:fillRect/>
          </a:stretch>
        </p:blipFill>
        <p:spPr>
          <a:xfrm>
            <a:off x="0" y="476250"/>
            <a:ext cx="9144000" cy="5807075"/>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150938" y="549275"/>
            <a:ext cx="7793037" cy="1127125"/>
          </a:xfrm>
        </p:spPr>
        <p:txBody>
          <a:bodyPr/>
          <a:lstStyle/>
          <a:p>
            <a:pPr eaLnBrk="1" hangingPunct="1"/>
            <a:r>
              <a:rPr lang="ru-RU" smtClean="0">
                <a:solidFill>
                  <a:srgbClr val="800000"/>
                </a:solidFill>
              </a:rPr>
              <a:t>Таблицы непотопляемости</a:t>
            </a:r>
            <a:r>
              <a:rPr lang="ru-RU" smtClean="0"/>
              <a:t>    </a:t>
            </a:r>
            <a:endParaRPr lang="ru-RU" smtClean="0">
              <a:solidFill>
                <a:srgbClr val="47D75F"/>
              </a:solidFill>
            </a:endParaRPr>
          </a:p>
        </p:txBody>
      </p:sp>
      <p:sp>
        <p:nvSpPr>
          <p:cNvPr id="16387" name="Rectangle 3"/>
          <p:cNvSpPr>
            <a:spLocks noGrp="1" noChangeArrowheads="1"/>
          </p:cNvSpPr>
          <p:nvPr>
            <p:ph type="body" idx="1"/>
          </p:nvPr>
        </p:nvSpPr>
        <p:spPr>
          <a:xfrm>
            <a:off x="285720" y="1989138"/>
            <a:ext cx="4646643" cy="4464050"/>
          </a:xfrm>
        </p:spPr>
        <p:txBody>
          <a:bodyPr/>
          <a:lstStyle/>
          <a:p>
            <a:pPr eaLnBrk="1" hangingPunct="1">
              <a:lnSpc>
                <a:spcPct val="80000"/>
              </a:lnSpc>
              <a:buFont typeface="Wingdings" pitchFamily="2" charset="2"/>
              <a:buNone/>
            </a:pPr>
            <a:r>
              <a:rPr lang="ru-RU" sz="1800" dirty="0" smtClean="0"/>
              <a:t>    </a:t>
            </a:r>
            <a:r>
              <a:rPr lang="ru-RU" sz="2400" dirty="0" smtClean="0">
                <a:solidFill>
                  <a:srgbClr val="008000"/>
                </a:solidFill>
              </a:rPr>
              <a:t>Выдающийся математик – академик Алексей Николаевич Крылов создал таблицу непотопляемости, по которой можно было рассчитать, как повлияет на корабль затопление отсеков, какие отсеки нужно затопить, чтобы ликвидировать крен корабля и улучшить его устойчивость. Эти таблицы помогли спасти жизни многих людей.</a:t>
            </a:r>
            <a:endParaRPr lang="ru-RU" sz="2000" dirty="0" smtClean="0">
              <a:solidFill>
                <a:srgbClr val="008000"/>
              </a:solidFill>
            </a:endParaRPr>
          </a:p>
        </p:txBody>
      </p:sp>
      <p:pic>
        <p:nvPicPr>
          <p:cNvPr id="21509" name="Picture 5" descr="сканирование002"/>
          <p:cNvPicPr>
            <a:picLocks noChangeAspect="1" noChangeArrowheads="1"/>
          </p:cNvPicPr>
          <p:nvPr/>
        </p:nvPicPr>
        <p:blipFill>
          <a:blip r:embed="rId2"/>
          <a:srcRect/>
          <a:stretch>
            <a:fillRect/>
          </a:stretch>
        </p:blipFill>
        <p:spPr bwMode="auto">
          <a:xfrm>
            <a:off x="5568950" y="2276475"/>
            <a:ext cx="2867025" cy="3529013"/>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with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wedge">
                                      <p:cBhvr>
                                        <p:cTn id="7" dur="20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J:\физика и война\Як-3.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4339" name="Заголовок 1"/>
          <p:cNvSpPr>
            <a:spLocks noGrp="1"/>
          </p:cNvSpPr>
          <p:nvPr>
            <p:ph type="title"/>
          </p:nvPr>
        </p:nvSpPr>
        <p:spPr>
          <a:xfrm>
            <a:off x="457200" y="214313"/>
            <a:ext cx="8229600" cy="785812"/>
          </a:xfrm>
        </p:spPr>
        <p:txBody>
          <a:bodyPr/>
          <a:lstStyle/>
          <a:p>
            <a:pPr eaLnBrk="1" hangingPunct="1"/>
            <a:r>
              <a:rPr lang="ru-RU" sz="3600" b="1" i="1" u="sng" dirty="0" smtClean="0">
                <a:solidFill>
                  <a:srgbClr val="C00000"/>
                </a:solidFill>
                <a:latin typeface="Arial" charset="0"/>
                <a:cs typeface="Arial" charset="0"/>
              </a:rPr>
              <a:t>3 страница</a:t>
            </a:r>
            <a:br>
              <a:rPr lang="ru-RU" sz="3600" b="1" i="1" u="sng" dirty="0" smtClean="0">
                <a:solidFill>
                  <a:srgbClr val="C00000"/>
                </a:solidFill>
                <a:latin typeface="Arial" charset="0"/>
                <a:cs typeface="Arial" charset="0"/>
              </a:rPr>
            </a:br>
            <a:endParaRPr lang="ru-RU" sz="3600" b="1" i="1" u="sng" dirty="0" smtClean="0">
              <a:solidFill>
                <a:srgbClr val="C00000"/>
              </a:solidFill>
              <a:latin typeface="Arial" charset="0"/>
              <a:cs typeface="Arial" charset="0"/>
            </a:endParaRPr>
          </a:p>
        </p:txBody>
      </p:sp>
      <p:sp>
        <p:nvSpPr>
          <p:cNvPr id="14340" name="Содержимое 2"/>
          <p:cNvSpPr>
            <a:spLocks noGrp="1"/>
          </p:cNvSpPr>
          <p:nvPr>
            <p:ph idx="1"/>
          </p:nvPr>
        </p:nvSpPr>
        <p:spPr>
          <a:xfrm>
            <a:off x="214313" y="2000239"/>
            <a:ext cx="8715375" cy="4621223"/>
          </a:xfrm>
        </p:spPr>
        <p:txBody>
          <a:bodyPr/>
          <a:lstStyle/>
          <a:p>
            <a:pPr algn="ctr" eaLnBrk="1" hangingPunct="1">
              <a:lnSpc>
                <a:spcPct val="80000"/>
              </a:lnSpc>
              <a:buNone/>
            </a:pPr>
            <a:r>
              <a:rPr lang="ru-RU" sz="7200" dirty="0" smtClean="0">
                <a:solidFill>
                  <a:srgbClr val="FFFF00"/>
                </a:solidFill>
              </a:rPr>
              <a:t>Проблемы скорости самолетов</a:t>
            </a:r>
            <a:endParaRPr lang="ru-RU" sz="3600" dirty="0" smtClean="0">
              <a:solidFill>
                <a:srgbClr val="FFFF00"/>
              </a:solidFill>
            </a:endParaRPr>
          </a:p>
        </p:txBody>
      </p:sp>
      <p:pic>
        <p:nvPicPr>
          <p:cNvPr id="14341" name="Picture 3" descr="J:\физика и война\Лавочкин.jpeg"/>
          <p:cNvPicPr>
            <a:picLocks noChangeAspect="1" noChangeArrowheads="1"/>
          </p:cNvPicPr>
          <p:nvPr/>
        </p:nvPicPr>
        <p:blipFill>
          <a:blip r:embed="rId3"/>
          <a:srcRect/>
          <a:stretch>
            <a:fillRect/>
          </a:stretch>
        </p:blipFill>
        <p:spPr bwMode="auto">
          <a:xfrm>
            <a:off x="571500" y="4857750"/>
            <a:ext cx="1319213" cy="1701800"/>
          </a:xfrm>
          <a:prstGeom prst="rect">
            <a:avLst/>
          </a:prstGeom>
          <a:noFill/>
          <a:ln w="9525">
            <a:noFill/>
            <a:miter lim="800000"/>
            <a:headEnd/>
            <a:tailEnd/>
          </a:ln>
        </p:spPr>
      </p:pic>
      <p:pic>
        <p:nvPicPr>
          <p:cNvPr id="14342" name="Picture 4" descr="J:\физика и война\Яковлев.jpeg"/>
          <p:cNvPicPr>
            <a:picLocks noChangeAspect="1" noChangeArrowheads="1"/>
          </p:cNvPicPr>
          <p:nvPr/>
        </p:nvPicPr>
        <p:blipFill>
          <a:blip r:embed="rId4"/>
          <a:srcRect/>
          <a:stretch>
            <a:fillRect/>
          </a:stretch>
        </p:blipFill>
        <p:spPr bwMode="auto">
          <a:xfrm>
            <a:off x="2714625" y="4857750"/>
            <a:ext cx="1357313" cy="1714500"/>
          </a:xfrm>
          <a:prstGeom prst="rect">
            <a:avLst/>
          </a:prstGeom>
          <a:noFill/>
          <a:ln w="9525">
            <a:noFill/>
            <a:miter lim="800000"/>
            <a:headEnd/>
            <a:tailEnd/>
          </a:ln>
        </p:spPr>
      </p:pic>
      <p:pic>
        <p:nvPicPr>
          <p:cNvPr id="14343" name="Picture 5" descr="J:\физика и война\Ильюшин.jpeg"/>
          <p:cNvPicPr>
            <a:picLocks noChangeAspect="1" noChangeArrowheads="1"/>
          </p:cNvPicPr>
          <p:nvPr/>
        </p:nvPicPr>
        <p:blipFill>
          <a:blip r:embed="rId5"/>
          <a:srcRect/>
          <a:stretch>
            <a:fillRect/>
          </a:stretch>
        </p:blipFill>
        <p:spPr bwMode="auto">
          <a:xfrm>
            <a:off x="4929188" y="4857750"/>
            <a:ext cx="1320800" cy="1714500"/>
          </a:xfrm>
          <a:prstGeom prst="rect">
            <a:avLst/>
          </a:prstGeom>
          <a:noFill/>
          <a:ln w="9525">
            <a:noFill/>
            <a:miter lim="800000"/>
            <a:headEnd/>
            <a:tailEnd/>
          </a:ln>
        </p:spPr>
      </p:pic>
      <p:pic>
        <p:nvPicPr>
          <p:cNvPr id="14344" name="Picture 6" descr="J:\физика и война\Туполев.jpeg"/>
          <p:cNvPicPr>
            <a:picLocks noChangeAspect="1" noChangeArrowheads="1"/>
          </p:cNvPicPr>
          <p:nvPr/>
        </p:nvPicPr>
        <p:blipFill>
          <a:blip r:embed="rId6"/>
          <a:srcRect/>
          <a:stretch>
            <a:fillRect/>
          </a:stretch>
        </p:blipFill>
        <p:spPr bwMode="auto">
          <a:xfrm>
            <a:off x="7143750" y="4857750"/>
            <a:ext cx="1320800" cy="1701800"/>
          </a:xfrm>
          <a:prstGeom prst="rect">
            <a:avLst/>
          </a:prstGeom>
          <a:noFill/>
          <a:ln w="9525">
            <a:noFill/>
            <a:miter lim="800000"/>
            <a:headEnd/>
            <a:tailEnd/>
          </a:ln>
        </p:spPr>
      </p:pic>
      <p:sp>
        <p:nvSpPr>
          <p:cNvPr id="9" name="TextBox 8"/>
          <p:cNvSpPr txBox="1"/>
          <p:nvPr/>
        </p:nvSpPr>
        <p:spPr>
          <a:xfrm>
            <a:off x="642938" y="6286500"/>
            <a:ext cx="1136650"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С.А. Лавочкин</a:t>
            </a:r>
            <a:endParaRPr lang="ru-RU" sz="1050" dirty="0"/>
          </a:p>
        </p:txBody>
      </p:sp>
      <p:sp>
        <p:nvSpPr>
          <p:cNvPr id="10" name="TextBox 9"/>
          <p:cNvSpPr txBox="1"/>
          <p:nvPr/>
        </p:nvSpPr>
        <p:spPr>
          <a:xfrm>
            <a:off x="2857500" y="6286500"/>
            <a:ext cx="1063625"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А.С. Яковлев</a:t>
            </a:r>
            <a:endParaRPr lang="ru-RU" sz="1050" dirty="0"/>
          </a:p>
        </p:txBody>
      </p:sp>
      <p:sp>
        <p:nvSpPr>
          <p:cNvPr id="11" name="TextBox 10"/>
          <p:cNvSpPr txBox="1"/>
          <p:nvPr/>
        </p:nvSpPr>
        <p:spPr>
          <a:xfrm>
            <a:off x="5000625" y="6286500"/>
            <a:ext cx="1147763"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С.В. Ильюшин</a:t>
            </a:r>
            <a:endParaRPr lang="ru-RU" sz="1050" dirty="0"/>
          </a:p>
        </p:txBody>
      </p:sp>
      <p:sp>
        <p:nvSpPr>
          <p:cNvPr id="12" name="TextBox 11"/>
          <p:cNvSpPr txBox="1"/>
          <p:nvPr/>
        </p:nvSpPr>
        <p:spPr>
          <a:xfrm>
            <a:off x="7286625" y="6286500"/>
            <a:ext cx="1017588"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А.Н.Туполёв</a:t>
            </a:r>
            <a:endParaRPr lang="ru-RU" sz="105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J:\физика и война\Як-3.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4339" name="Заголовок 1"/>
          <p:cNvSpPr>
            <a:spLocks noGrp="1"/>
          </p:cNvSpPr>
          <p:nvPr>
            <p:ph type="title"/>
          </p:nvPr>
        </p:nvSpPr>
        <p:spPr>
          <a:xfrm>
            <a:off x="457200" y="214313"/>
            <a:ext cx="8229600" cy="785812"/>
          </a:xfrm>
        </p:spPr>
        <p:txBody>
          <a:bodyPr/>
          <a:lstStyle/>
          <a:p>
            <a:pPr eaLnBrk="1" hangingPunct="1"/>
            <a:r>
              <a:rPr lang="ru-RU" sz="3600" b="1" i="1" u="sng" smtClean="0">
                <a:solidFill>
                  <a:srgbClr val="C00000"/>
                </a:solidFill>
                <a:latin typeface="Arial" charset="0"/>
                <a:cs typeface="Arial" charset="0"/>
              </a:rPr>
              <a:t>Орлы воздушных армий.</a:t>
            </a:r>
            <a:br>
              <a:rPr lang="ru-RU" sz="3600" b="1" i="1" u="sng" smtClean="0">
                <a:solidFill>
                  <a:srgbClr val="C00000"/>
                </a:solidFill>
                <a:latin typeface="Arial" charset="0"/>
                <a:cs typeface="Arial" charset="0"/>
              </a:rPr>
            </a:br>
            <a:endParaRPr lang="ru-RU" sz="3600" b="1" i="1" u="sng" smtClean="0">
              <a:solidFill>
                <a:srgbClr val="C00000"/>
              </a:solidFill>
              <a:latin typeface="Arial" charset="0"/>
              <a:cs typeface="Arial" charset="0"/>
            </a:endParaRPr>
          </a:p>
        </p:txBody>
      </p:sp>
      <p:sp>
        <p:nvSpPr>
          <p:cNvPr id="14340" name="Содержимое 2"/>
          <p:cNvSpPr>
            <a:spLocks noGrp="1"/>
          </p:cNvSpPr>
          <p:nvPr>
            <p:ph idx="1"/>
          </p:nvPr>
        </p:nvSpPr>
        <p:spPr>
          <a:xfrm>
            <a:off x="214313" y="620713"/>
            <a:ext cx="8715375" cy="6000750"/>
          </a:xfrm>
        </p:spPr>
        <p:txBody>
          <a:bodyPr/>
          <a:lstStyle/>
          <a:p>
            <a:pPr eaLnBrk="1" hangingPunct="1">
              <a:lnSpc>
                <a:spcPct val="80000"/>
              </a:lnSpc>
              <a:buFont typeface="Arial" charset="0"/>
              <a:buNone/>
            </a:pPr>
            <a:r>
              <a:rPr lang="ru-RU" sz="1600" b="1" dirty="0" smtClean="0">
                <a:solidFill>
                  <a:srgbClr val="FFFF00"/>
                </a:solidFill>
                <a:latin typeface="Arial" charset="0"/>
                <a:cs typeface="Arial" charset="0"/>
              </a:rPr>
              <a:t>В разгар Великой Отечественной войны. В суровых условиях военного времени, был создан ряд новых машин. Назовём лишь несколько:</a:t>
            </a:r>
          </a:p>
          <a:p>
            <a:pPr eaLnBrk="1" hangingPunct="1">
              <a:lnSpc>
                <a:spcPct val="80000"/>
              </a:lnSpc>
              <a:buFont typeface="Wingdings" pitchFamily="2" charset="2"/>
              <a:buChar char="q"/>
            </a:pPr>
            <a:r>
              <a:rPr lang="ru-RU" sz="1600" b="1" dirty="0" smtClean="0">
                <a:solidFill>
                  <a:srgbClr val="FFFF00"/>
                </a:solidFill>
                <a:latin typeface="Arial" charset="0"/>
                <a:cs typeface="Arial" charset="0"/>
              </a:rPr>
              <a:t>истребитель высокого класса Ла-5 ( конструктор С.А. Лавочкин) обладал скороподъёмностью, маневренностью, огневой мощью и большим потолком полёта ( более 11 км); он был прост в управлении и лёгок, от предыдущей модели ЛаГГ-3  отличался более мощным двигателем пятиконечной формы с воздушным охлаждением, такой двигатель, как броня, защищал лётчика при лобовых атаках;</a:t>
            </a:r>
          </a:p>
          <a:p>
            <a:pPr eaLnBrk="1" hangingPunct="1">
              <a:lnSpc>
                <a:spcPct val="80000"/>
              </a:lnSpc>
              <a:buFont typeface="Wingdings" pitchFamily="2" charset="2"/>
              <a:buChar char="q"/>
            </a:pPr>
            <a:r>
              <a:rPr lang="ru-RU" sz="1600" b="1" dirty="0" smtClean="0">
                <a:solidFill>
                  <a:srgbClr val="FFFF00"/>
                </a:solidFill>
                <a:latin typeface="Arial" charset="0"/>
                <a:cs typeface="Arial" charset="0"/>
              </a:rPr>
              <a:t>Як-3 – самый лёгкий и маневренный истребитель Второй мировой войны ( 1943 г., конструктор А.С. Яковлев); взлётная масса 2650 кг, потолок 12 км, для подъёма на 5 км требовалось всего 4,1 мин;</a:t>
            </a:r>
          </a:p>
          <a:p>
            <a:pPr eaLnBrk="1" hangingPunct="1">
              <a:lnSpc>
                <a:spcPct val="80000"/>
              </a:lnSpc>
              <a:buFont typeface="Wingdings" pitchFamily="2" charset="2"/>
              <a:buChar char="q"/>
            </a:pPr>
            <a:r>
              <a:rPr lang="ru-RU" sz="1600" b="1" dirty="0" smtClean="0">
                <a:solidFill>
                  <a:srgbClr val="FFFF00"/>
                </a:solidFill>
                <a:latin typeface="Arial" charset="0"/>
                <a:cs typeface="Arial" charset="0"/>
              </a:rPr>
              <a:t>модифицированный штурмовик Ил-2 ( 1942 г., конструктор С.В. Ильюшин) с форсированным двигателем и крупнокалиберным пулемётом; скорость до 430 км/ч; хвостовая часть была защищена стрелковой установкой; фашисты прозвали его « чёрной смертью»;</a:t>
            </a:r>
          </a:p>
          <a:p>
            <a:pPr eaLnBrk="1" hangingPunct="1">
              <a:lnSpc>
                <a:spcPct val="80000"/>
              </a:lnSpc>
              <a:buFont typeface="Wingdings" pitchFamily="2" charset="2"/>
              <a:buChar char="q"/>
            </a:pPr>
            <a:r>
              <a:rPr lang="ru-RU" sz="1600" b="1" dirty="0" smtClean="0">
                <a:solidFill>
                  <a:srgbClr val="FFFF00"/>
                </a:solidFill>
                <a:latin typeface="Arial" charset="0"/>
                <a:cs typeface="Arial" charset="0"/>
              </a:rPr>
              <a:t> пикирующий бомбардировщик Ту-2 ( КБ А.Н.Туполёв) с двумя двигателями мощностью по 1361,6 кВт, потолок 9,5 км, дальность полёта 2100 км; скорость до 570 км/ч, бомбовая нагрузка 100 кг! Специальное оборудование позволяло прицельно сбрасывать бомбы при разных режимах полёта – по горизонтали и при пикировании.</a:t>
            </a:r>
          </a:p>
          <a:p>
            <a:pPr eaLnBrk="1" hangingPunct="1">
              <a:lnSpc>
                <a:spcPct val="80000"/>
              </a:lnSpc>
              <a:buFont typeface="Arial" charset="0"/>
              <a:buNone/>
            </a:pPr>
            <a:endParaRPr lang="ru-RU" sz="800" dirty="0" smtClean="0">
              <a:solidFill>
                <a:srgbClr val="FF0000"/>
              </a:solidFill>
            </a:endParaRPr>
          </a:p>
        </p:txBody>
      </p:sp>
      <p:pic>
        <p:nvPicPr>
          <p:cNvPr id="14341" name="Picture 3" descr="J:\физика и война\Лавочкин.jpeg"/>
          <p:cNvPicPr>
            <a:picLocks noChangeAspect="1" noChangeArrowheads="1"/>
          </p:cNvPicPr>
          <p:nvPr/>
        </p:nvPicPr>
        <p:blipFill>
          <a:blip r:embed="rId3"/>
          <a:srcRect/>
          <a:stretch>
            <a:fillRect/>
          </a:stretch>
        </p:blipFill>
        <p:spPr bwMode="auto">
          <a:xfrm>
            <a:off x="571500" y="4857750"/>
            <a:ext cx="1319213" cy="1701800"/>
          </a:xfrm>
          <a:prstGeom prst="rect">
            <a:avLst/>
          </a:prstGeom>
          <a:noFill/>
          <a:ln w="9525">
            <a:noFill/>
            <a:miter lim="800000"/>
            <a:headEnd/>
            <a:tailEnd/>
          </a:ln>
        </p:spPr>
      </p:pic>
      <p:pic>
        <p:nvPicPr>
          <p:cNvPr id="14342" name="Picture 4" descr="J:\физика и война\Яковлев.jpeg"/>
          <p:cNvPicPr>
            <a:picLocks noChangeAspect="1" noChangeArrowheads="1"/>
          </p:cNvPicPr>
          <p:nvPr/>
        </p:nvPicPr>
        <p:blipFill>
          <a:blip r:embed="rId4"/>
          <a:srcRect/>
          <a:stretch>
            <a:fillRect/>
          </a:stretch>
        </p:blipFill>
        <p:spPr bwMode="auto">
          <a:xfrm>
            <a:off x="2714625" y="4857750"/>
            <a:ext cx="1357313" cy="1714500"/>
          </a:xfrm>
          <a:prstGeom prst="rect">
            <a:avLst/>
          </a:prstGeom>
          <a:noFill/>
          <a:ln w="9525">
            <a:noFill/>
            <a:miter lim="800000"/>
            <a:headEnd/>
            <a:tailEnd/>
          </a:ln>
        </p:spPr>
      </p:pic>
      <p:pic>
        <p:nvPicPr>
          <p:cNvPr id="14343" name="Picture 5" descr="J:\физика и война\Ильюшин.jpeg"/>
          <p:cNvPicPr>
            <a:picLocks noChangeAspect="1" noChangeArrowheads="1"/>
          </p:cNvPicPr>
          <p:nvPr/>
        </p:nvPicPr>
        <p:blipFill>
          <a:blip r:embed="rId5"/>
          <a:srcRect/>
          <a:stretch>
            <a:fillRect/>
          </a:stretch>
        </p:blipFill>
        <p:spPr bwMode="auto">
          <a:xfrm>
            <a:off x="4929188" y="4857750"/>
            <a:ext cx="1320800" cy="1714500"/>
          </a:xfrm>
          <a:prstGeom prst="rect">
            <a:avLst/>
          </a:prstGeom>
          <a:noFill/>
          <a:ln w="9525">
            <a:noFill/>
            <a:miter lim="800000"/>
            <a:headEnd/>
            <a:tailEnd/>
          </a:ln>
        </p:spPr>
      </p:pic>
      <p:pic>
        <p:nvPicPr>
          <p:cNvPr id="14344" name="Picture 6" descr="J:\физика и война\Туполев.jpeg"/>
          <p:cNvPicPr>
            <a:picLocks noChangeAspect="1" noChangeArrowheads="1"/>
          </p:cNvPicPr>
          <p:nvPr/>
        </p:nvPicPr>
        <p:blipFill>
          <a:blip r:embed="rId6"/>
          <a:srcRect/>
          <a:stretch>
            <a:fillRect/>
          </a:stretch>
        </p:blipFill>
        <p:spPr bwMode="auto">
          <a:xfrm>
            <a:off x="7143750" y="4857750"/>
            <a:ext cx="1320800" cy="1701800"/>
          </a:xfrm>
          <a:prstGeom prst="rect">
            <a:avLst/>
          </a:prstGeom>
          <a:noFill/>
          <a:ln w="9525">
            <a:noFill/>
            <a:miter lim="800000"/>
            <a:headEnd/>
            <a:tailEnd/>
          </a:ln>
        </p:spPr>
      </p:pic>
      <p:sp>
        <p:nvSpPr>
          <p:cNvPr id="9" name="TextBox 8"/>
          <p:cNvSpPr txBox="1"/>
          <p:nvPr/>
        </p:nvSpPr>
        <p:spPr>
          <a:xfrm>
            <a:off x="642938" y="6286500"/>
            <a:ext cx="1136650"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С.А. Лавочкин</a:t>
            </a:r>
            <a:endParaRPr lang="ru-RU" sz="1050" dirty="0"/>
          </a:p>
        </p:txBody>
      </p:sp>
      <p:sp>
        <p:nvSpPr>
          <p:cNvPr id="10" name="TextBox 9"/>
          <p:cNvSpPr txBox="1"/>
          <p:nvPr/>
        </p:nvSpPr>
        <p:spPr>
          <a:xfrm>
            <a:off x="2857500" y="6286500"/>
            <a:ext cx="1063625"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А.С. Яковлев</a:t>
            </a:r>
            <a:endParaRPr lang="ru-RU" sz="1050" dirty="0"/>
          </a:p>
        </p:txBody>
      </p:sp>
      <p:sp>
        <p:nvSpPr>
          <p:cNvPr id="11" name="TextBox 10"/>
          <p:cNvSpPr txBox="1"/>
          <p:nvPr/>
        </p:nvSpPr>
        <p:spPr>
          <a:xfrm>
            <a:off x="5000625" y="6286500"/>
            <a:ext cx="1147763"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С.В. Ильюшин</a:t>
            </a:r>
            <a:endParaRPr lang="ru-RU" sz="1050" dirty="0"/>
          </a:p>
        </p:txBody>
      </p:sp>
      <p:sp>
        <p:nvSpPr>
          <p:cNvPr id="12" name="TextBox 11"/>
          <p:cNvSpPr txBox="1"/>
          <p:nvPr/>
        </p:nvSpPr>
        <p:spPr>
          <a:xfrm>
            <a:off x="7286625" y="6286500"/>
            <a:ext cx="1017588" cy="254000"/>
          </a:xfrm>
          <a:prstGeom prst="rect">
            <a:avLst/>
          </a:prstGeom>
          <a:noFill/>
        </p:spPr>
        <p:txBody>
          <a:bodyPr wrap="none">
            <a:spAutoFit/>
          </a:bodyPr>
          <a:lstStyle/>
          <a:p>
            <a:pPr>
              <a:defRPr/>
            </a:pPr>
            <a:r>
              <a:rPr lang="ru-RU" sz="1050" b="1" dirty="0">
                <a:solidFill>
                  <a:srgbClr val="FF0000"/>
                </a:solidFill>
                <a:latin typeface="Arial" pitchFamily="34" charset="0"/>
                <a:cs typeface="Arial" pitchFamily="34" charset="0"/>
              </a:rPr>
              <a:t>А.Н.Туполёв</a:t>
            </a:r>
            <a:endParaRPr lang="ru-RU" sz="105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J:\физика и война\Ил 10.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6387" name="Заголовок 1"/>
          <p:cNvSpPr>
            <a:spLocks noGrp="1"/>
          </p:cNvSpPr>
          <p:nvPr>
            <p:ph type="title"/>
          </p:nvPr>
        </p:nvSpPr>
        <p:spPr>
          <a:xfrm>
            <a:off x="457200" y="0"/>
            <a:ext cx="8229600" cy="857250"/>
          </a:xfrm>
        </p:spPr>
        <p:txBody>
          <a:bodyPr/>
          <a:lstStyle/>
          <a:p>
            <a:pPr eaLnBrk="1" hangingPunct="1"/>
            <a:r>
              <a:rPr lang="ru-RU" b="1" i="1" u="sng" smtClean="0">
                <a:solidFill>
                  <a:srgbClr val="C00000"/>
                </a:solidFill>
              </a:rPr>
              <a:t>Флаттер</a:t>
            </a:r>
          </a:p>
        </p:txBody>
      </p:sp>
      <p:sp>
        <p:nvSpPr>
          <p:cNvPr id="3" name="Содержимое 2"/>
          <p:cNvSpPr>
            <a:spLocks noGrp="1"/>
          </p:cNvSpPr>
          <p:nvPr>
            <p:ph idx="1"/>
          </p:nvPr>
        </p:nvSpPr>
        <p:spPr>
          <a:xfrm>
            <a:off x="214313" y="1357312"/>
            <a:ext cx="8472487" cy="5214959"/>
          </a:xfrm>
        </p:spPr>
        <p:txBody>
          <a:bodyPr rtlCol="0">
            <a:normAutofit fontScale="32500" lnSpcReduction="20000"/>
          </a:bodyPr>
          <a:lstStyle/>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Флаттер — это слово наводило ужас на летчиков-</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испытателей в предвоенные годы. Но вот в борьбу </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с этим, тогда таинственным явлением, вызывающим</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разрушение самолетов в воздухе, вступили математики </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и механики. После того, как профессором М.В.Келдышем</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была разработана математическая теория флаттера, </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таинственность этого явления исчезла. Ученым были даны</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рекомендации, которые требовалось учитывать при</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конструировании самолетов. Их приняли во внимание, и за</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время войны не было случаев разрушения самолетов из-за </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флаттера. Флаттер — это сочетание изгибных и крутильных</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колебаний крыльев, хвостового оперения и других элементов </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самолета. Возбуждение колебаний происходи самопроизвольно,</a:t>
            </a:r>
          </a:p>
          <a:p>
            <a:pPr eaLnBrk="1" fontAlgn="auto" hangingPunct="1">
              <a:spcAft>
                <a:spcPts val="0"/>
              </a:spcAft>
              <a:buFont typeface="Arial" pitchFamily="34" charset="0"/>
              <a:buNone/>
              <a:defRPr/>
            </a:pPr>
            <a:r>
              <a:rPr lang="ru-RU" sz="6000" b="1" dirty="0" smtClean="0">
                <a:solidFill>
                  <a:srgbClr val="FFFF00"/>
                </a:solidFill>
                <a:latin typeface="Arial" pitchFamily="34" charset="0"/>
                <a:cs typeface="Arial" pitchFamily="34" charset="0"/>
              </a:rPr>
              <a:t> причем с большой амплитудой и ведет к разрушению машины.</a:t>
            </a:r>
          </a:p>
          <a:p>
            <a:pPr eaLnBrk="1" fontAlgn="auto" hangingPunct="1">
              <a:spcAft>
                <a:spcPts val="0"/>
              </a:spcAft>
              <a:buFont typeface="Arial" pitchFamily="34" charset="0"/>
              <a:buNone/>
              <a:defRPr/>
            </a:pPr>
            <a:endParaRPr lang="ru-RU" dirty="0" smtClean="0"/>
          </a:p>
        </p:txBody>
      </p:sp>
      <p:pic>
        <p:nvPicPr>
          <p:cNvPr id="16389" name="Picture 3" descr="J:\физика и война\Келдыш.jpeg"/>
          <p:cNvPicPr>
            <a:picLocks noChangeAspect="1" noChangeArrowheads="1"/>
          </p:cNvPicPr>
          <p:nvPr/>
        </p:nvPicPr>
        <p:blipFill>
          <a:blip r:embed="rId3"/>
          <a:srcRect/>
          <a:stretch>
            <a:fillRect/>
          </a:stretch>
        </p:blipFill>
        <p:spPr bwMode="auto">
          <a:xfrm>
            <a:off x="7164388" y="0"/>
            <a:ext cx="1979612"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0" y="333375"/>
            <a:ext cx="5795963" cy="6524625"/>
          </a:xfrm>
        </p:spPr>
        <p:txBody>
          <a:bodyPr/>
          <a:lstStyle/>
          <a:p>
            <a:pPr>
              <a:lnSpc>
                <a:spcPct val="80000"/>
              </a:lnSpc>
              <a:buFont typeface="Wingdings" pitchFamily="2" charset="2"/>
              <a:buNone/>
            </a:pPr>
            <a:r>
              <a:rPr lang="ru-RU" sz="3600" i="1"/>
              <a:t>Академик   </a:t>
            </a:r>
            <a:r>
              <a:rPr lang="ru-RU" sz="3600" i="1">
                <a:solidFill>
                  <a:srgbClr val="FF0000"/>
                </a:solidFill>
              </a:rPr>
              <a:t>Мстислав </a:t>
            </a:r>
          </a:p>
          <a:p>
            <a:pPr>
              <a:lnSpc>
                <a:spcPct val="80000"/>
              </a:lnSpc>
              <a:buFont typeface="Wingdings" pitchFamily="2" charset="2"/>
              <a:buNone/>
            </a:pPr>
            <a:r>
              <a:rPr lang="ru-RU" sz="3600" i="1">
                <a:solidFill>
                  <a:srgbClr val="FF0000"/>
                </a:solidFill>
              </a:rPr>
              <a:t>Всеволодович Келдыш</a:t>
            </a:r>
            <a:endParaRPr lang="ru-RU" sz="3600" i="1"/>
          </a:p>
          <a:p>
            <a:pPr>
              <a:lnSpc>
                <a:spcPct val="80000"/>
              </a:lnSpc>
              <a:buFont typeface="Wingdings" pitchFamily="2" charset="2"/>
              <a:buNone/>
            </a:pPr>
            <a:r>
              <a:rPr lang="ru-RU" sz="3600" i="1"/>
              <a:t>Решил задачу</a:t>
            </a:r>
          </a:p>
          <a:p>
            <a:pPr>
              <a:lnSpc>
                <a:spcPct val="80000"/>
              </a:lnSpc>
              <a:buFont typeface="Wingdings" pitchFamily="2" charset="2"/>
              <a:buNone/>
            </a:pPr>
            <a:r>
              <a:rPr lang="ru-RU" sz="3600" i="1"/>
              <a:t>флаттера-</a:t>
            </a:r>
          </a:p>
          <a:p>
            <a:pPr>
              <a:lnSpc>
                <a:spcPct val="80000"/>
              </a:lnSpc>
              <a:buFont typeface="Wingdings" pitchFamily="2" charset="2"/>
              <a:buNone/>
            </a:pPr>
            <a:r>
              <a:rPr lang="ru-RU" sz="3600" i="1"/>
              <a:t>самопроизвольного</a:t>
            </a:r>
          </a:p>
          <a:p>
            <a:pPr>
              <a:lnSpc>
                <a:spcPct val="80000"/>
              </a:lnSpc>
              <a:buFont typeface="Wingdings" pitchFamily="2" charset="2"/>
              <a:buNone/>
            </a:pPr>
            <a:r>
              <a:rPr lang="ru-RU" sz="3600" i="1"/>
              <a:t>разрушения крыла</a:t>
            </a:r>
          </a:p>
          <a:p>
            <a:pPr>
              <a:lnSpc>
                <a:spcPct val="80000"/>
              </a:lnSpc>
              <a:buFont typeface="Wingdings" pitchFamily="2" charset="2"/>
              <a:buNone/>
            </a:pPr>
            <a:r>
              <a:rPr lang="ru-RU" sz="3600" i="1"/>
              <a:t>самолета. Появилась</a:t>
            </a:r>
          </a:p>
          <a:p>
            <a:pPr>
              <a:lnSpc>
                <a:spcPct val="80000"/>
              </a:lnSpc>
              <a:buFont typeface="Wingdings" pitchFamily="2" charset="2"/>
              <a:buNone/>
            </a:pPr>
            <a:r>
              <a:rPr lang="ru-RU" sz="3600" i="1"/>
              <a:t>Возможность</a:t>
            </a:r>
          </a:p>
          <a:p>
            <a:pPr>
              <a:lnSpc>
                <a:spcPct val="80000"/>
              </a:lnSpc>
              <a:buFont typeface="Wingdings" pitchFamily="2" charset="2"/>
              <a:buNone/>
            </a:pPr>
            <a:r>
              <a:rPr lang="ru-RU" sz="3600" i="1"/>
              <a:t>значительно</a:t>
            </a:r>
          </a:p>
          <a:p>
            <a:pPr>
              <a:lnSpc>
                <a:spcPct val="80000"/>
              </a:lnSpc>
              <a:buFont typeface="Wingdings" pitchFamily="2" charset="2"/>
              <a:buNone/>
            </a:pPr>
            <a:r>
              <a:rPr lang="ru-RU" sz="3600" i="1"/>
              <a:t>увеличить скорость и</a:t>
            </a:r>
          </a:p>
          <a:p>
            <a:pPr>
              <a:lnSpc>
                <a:spcPct val="80000"/>
              </a:lnSpc>
              <a:buFont typeface="Wingdings" pitchFamily="2" charset="2"/>
              <a:buNone/>
            </a:pPr>
            <a:r>
              <a:rPr lang="ru-RU" sz="3600" i="1"/>
              <a:t>маневренность</a:t>
            </a:r>
          </a:p>
          <a:p>
            <a:pPr>
              <a:lnSpc>
                <a:spcPct val="80000"/>
              </a:lnSpc>
              <a:buFont typeface="Wingdings" pitchFamily="2" charset="2"/>
              <a:buNone/>
            </a:pPr>
            <a:r>
              <a:rPr lang="ru-RU" sz="3600" i="1"/>
              <a:t>самолетов</a:t>
            </a:r>
          </a:p>
        </p:txBody>
      </p:sp>
      <p:pic>
        <p:nvPicPr>
          <p:cNvPr id="44036" name="Рисунок 3" descr="http://www.sova.ru/zhukovsky/people/images/kel.jpg"/>
          <p:cNvPicPr>
            <a:picLocks noChangeAspect="1" noChangeArrowheads="1"/>
          </p:cNvPicPr>
          <p:nvPr/>
        </p:nvPicPr>
        <p:blipFill>
          <a:blip r:embed="rId2"/>
          <a:srcRect/>
          <a:stretch>
            <a:fillRect/>
          </a:stretch>
        </p:blipFill>
        <p:spPr bwMode="auto">
          <a:xfrm>
            <a:off x="5500688" y="908050"/>
            <a:ext cx="3643312" cy="4786313"/>
          </a:xfrm>
          <a:prstGeom prst="rect">
            <a:avLst/>
          </a:prstGeom>
          <a:noFill/>
          <a:ln w="3175">
            <a:solidFill>
              <a:srgbClr val="FF0000"/>
            </a:solidFill>
            <a:miter lim="800000"/>
            <a:headEnd/>
            <a:tailEnd/>
          </a:ln>
        </p:spPr>
      </p:pic>
    </p:spTree>
  </p:cSld>
  <p:clrMapOvr>
    <a:masterClrMapping/>
  </p:clrMapOvr>
  <p:transition>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J:\физика и война\мартеновская печь.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9459" name="Заголовок 1"/>
          <p:cNvSpPr>
            <a:spLocks noGrp="1"/>
          </p:cNvSpPr>
          <p:nvPr>
            <p:ph type="title"/>
          </p:nvPr>
        </p:nvSpPr>
        <p:spPr/>
        <p:txBody>
          <a:bodyPr/>
          <a:lstStyle/>
          <a:p>
            <a:pPr eaLnBrk="1" hangingPunct="1"/>
            <a:r>
              <a:rPr lang="ru-RU" sz="3600" b="1" i="1" u="sng" dirty="0" smtClean="0">
                <a:solidFill>
                  <a:schemeClr val="bg1"/>
                </a:solidFill>
                <a:latin typeface="Arial" charset="0"/>
                <a:cs typeface="Arial" charset="0"/>
              </a:rPr>
              <a:t>4 страница</a:t>
            </a:r>
          </a:p>
        </p:txBody>
      </p:sp>
      <p:sp>
        <p:nvSpPr>
          <p:cNvPr id="19460" name="Rectangle 1"/>
          <p:cNvSpPr>
            <a:spLocks noChangeArrowheads="1"/>
          </p:cNvSpPr>
          <p:nvPr/>
        </p:nvSpPr>
        <p:spPr bwMode="auto">
          <a:xfrm>
            <a:off x="285750" y="1500188"/>
            <a:ext cx="8643938" cy="3416320"/>
          </a:xfrm>
          <a:prstGeom prst="rect">
            <a:avLst/>
          </a:prstGeom>
          <a:noFill/>
          <a:ln w="9525">
            <a:noFill/>
            <a:miter lim="800000"/>
            <a:headEnd/>
            <a:tailEnd/>
          </a:ln>
        </p:spPr>
        <p:txBody>
          <a:bodyPr anchor="ctr">
            <a:spAutoFit/>
          </a:bodyPr>
          <a:lstStyle/>
          <a:p>
            <a:pPr algn="ctr" eaLnBrk="0" hangingPunct="0"/>
            <a:r>
              <a:rPr lang="ru-RU" sz="7200" b="1" dirty="0" smtClean="0">
                <a:solidFill>
                  <a:srgbClr val="FFFF00"/>
                </a:solidFill>
                <a:ea typeface="Times New Roman" pitchFamily="18" charset="0"/>
                <a:cs typeface="Arial" charset="0"/>
              </a:rPr>
              <a:t>Бойца невидимого фронта</a:t>
            </a:r>
            <a:endParaRPr lang="ru-RU" b="1" dirty="0">
              <a:solidFill>
                <a:srgbClr val="FFFF00"/>
              </a:solidFill>
              <a:ea typeface="Times New Roman" pitchFamily="18" charset="0"/>
              <a:cs typeface="Arial" charset="0"/>
            </a:endParaRPr>
          </a:p>
        </p:txBody>
      </p:sp>
      <p:pic>
        <p:nvPicPr>
          <p:cNvPr id="19461" name="Picture 3" descr="J:\физика и война\Т-34.jpeg"/>
          <p:cNvPicPr>
            <a:picLocks noChangeAspect="1" noChangeArrowheads="1"/>
          </p:cNvPicPr>
          <p:nvPr/>
        </p:nvPicPr>
        <p:blipFill>
          <a:blip r:embed="rId3"/>
          <a:srcRect/>
          <a:stretch>
            <a:fillRect/>
          </a:stretch>
        </p:blipFill>
        <p:spPr bwMode="auto">
          <a:xfrm>
            <a:off x="714375" y="5000625"/>
            <a:ext cx="2071688" cy="1328738"/>
          </a:xfrm>
          <a:prstGeom prst="rect">
            <a:avLst/>
          </a:prstGeom>
          <a:noFill/>
          <a:ln w="9525">
            <a:noFill/>
            <a:miter lim="800000"/>
            <a:headEnd/>
            <a:tailEnd/>
          </a:ln>
        </p:spPr>
      </p:pic>
      <p:pic>
        <p:nvPicPr>
          <p:cNvPr id="19462" name="Picture 4" descr="J:\физика и война\Ту-2.jpeg"/>
          <p:cNvPicPr>
            <a:picLocks noChangeAspect="1" noChangeArrowheads="1"/>
          </p:cNvPicPr>
          <p:nvPr/>
        </p:nvPicPr>
        <p:blipFill>
          <a:blip r:embed="rId4"/>
          <a:srcRect/>
          <a:stretch>
            <a:fillRect/>
          </a:stretch>
        </p:blipFill>
        <p:spPr bwMode="auto">
          <a:xfrm>
            <a:off x="3571875" y="5000625"/>
            <a:ext cx="2070100" cy="1352550"/>
          </a:xfrm>
          <a:prstGeom prst="rect">
            <a:avLst/>
          </a:prstGeom>
          <a:noFill/>
          <a:ln w="9525">
            <a:noFill/>
            <a:miter lim="800000"/>
            <a:headEnd/>
            <a:tailEnd/>
          </a:ln>
        </p:spPr>
      </p:pic>
      <p:pic>
        <p:nvPicPr>
          <p:cNvPr id="19463" name="Picture 5" descr="J:\физика и война\артилирийские гильзы.jpeg"/>
          <p:cNvPicPr>
            <a:picLocks noChangeAspect="1" noChangeArrowheads="1"/>
          </p:cNvPicPr>
          <p:nvPr/>
        </p:nvPicPr>
        <p:blipFill>
          <a:blip r:embed="rId5"/>
          <a:srcRect/>
          <a:stretch>
            <a:fillRect/>
          </a:stretch>
        </p:blipFill>
        <p:spPr bwMode="auto">
          <a:xfrm>
            <a:off x="6357938" y="5000625"/>
            <a:ext cx="2071687" cy="135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J:\физика и война\мартеновская печь.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9459" name="Заголовок 1"/>
          <p:cNvSpPr>
            <a:spLocks noGrp="1"/>
          </p:cNvSpPr>
          <p:nvPr>
            <p:ph type="title"/>
          </p:nvPr>
        </p:nvSpPr>
        <p:spPr/>
        <p:txBody>
          <a:bodyPr/>
          <a:lstStyle/>
          <a:p>
            <a:pPr eaLnBrk="1" hangingPunct="1"/>
            <a:r>
              <a:rPr lang="ru-RU" sz="3600" b="1" i="1" u="sng" smtClean="0">
                <a:solidFill>
                  <a:schemeClr val="bg1"/>
                </a:solidFill>
                <a:latin typeface="Arial" charset="0"/>
                <a:cs typeface="Arial" charset="0"/>
              </a:rPr>
              <a:t>Дни и ночи у мартеновских печей, не смыкала наша Родина очей.</a:t>
            </a:r>
          </a:p>
        </p:txBody>
      </p:sp>
      <p:sp>
        <p:nvSpPr>
          <p:cNvPr id="19460" name="Rectangle 1"/>
          <p:cNvSpPr>
            <a:spLocks noChangeArrowheads="1"/>
          </p:cNvSpPr>
          <p:nvPr/>
        </p:nvSpPr>
        <p:spPr bwMode="auto">
          <a:xfrm>
            <a:off x="285750" y="1500188"/>
            <a:ext cx="8643938" cy="2862262"/>
          </a:xfrm>
          <a:prstGeom prst="rect">
            <a:avLst/>
          </a:prstGeom>
          <a:noFill/>
          <a:ln w="9525">
            <a:noFill/>
            <a:miter lim="800000"/>
            <a:headEnd/>
            <a:tailEnd/>
          </a:ln>
        </p:spPr>
        <p:txBody>
          <a:bodyPr anchor="ctr">
            <a:spAutoFit/>
          </a:bodyPr>
          <a:lstStyle/>
          <a:p>
            <a:pPr eaLnBrk="0" hangingPunct="0"/>
            <a:r>
              <a:rPr lang="ru-RU" b="1" dirty="0">
                <a:solidFill>
                  <a:srgbClr val="FFFF00"/>
                </a:solidFill>
                <a:ea typeface="Times New Roman" pitchFamily="18" charset="0"/>
                <a:cs typeface="Arial" charset="0"/>
              </a:rPr>
              <a:t>В этой всем известной песне говорится о Дне Победы над фашизмом. Металлурги наряду с другими специалистами внесли свой большой вклад в Победу нашего народа в Великой Отечественной войне. Для изготовления брони танков и пушек применялась сталь (сплав железа, вольфрама  с углеродом до 2% и другими элементами), для производства корпусов самолетов использовался алюминий. Сплав меди и 50 % цинка — латунь — хорошо обрабатывается давлением и имеет высокую вязкость. Использовался для изготовления гильз, патронов и артиллерийских снарядов, так как обладает хорошим сопротивлением ударным нагрузкам, создаваемым пороховыми газами.</a:t>
            </a:r>
          </a:p>
        </p:txBody>
      </p:sp>
      <p:pic>
        <p:nvPicPr>
          <p:cNvPr id="19461" name="Picture 3" descr="J:\физика и война\Т-34.jpeg"/>
          <p:cNvPicPr>
            <a:picLocks noChangeAspect="1" noChangeArrowheads="1"/>
          </p:cNvPicPr>
          <p:nvPr/>
        </p:nvPicPr>
        <p:blipFill>
          <a:blip r:embed="rId3"/>
          <a:srcRect/>
          <a:stretch>
            <a:fillRect/>
          </a:stretch>
        </p:blipFill>
        <p:spPr bwMode="auto">
          <a:xfrm>
            <a:off x="714375" y="5000625"/>
            <a:ext cx="2071688" cy="1328738"/>
          </a:xfrm>
          <a:prstGeom prst="rect">
            <a:avLst/>
          </a:prstGeom>
          <a:noFill/>
          <a:ln w="9525">
            <a:noFill/>
            <a:miter lim="800000"/>
            <a:headEnd/>
            <a:tailEnd/>
          </a:ln>
        </p:spPr>
      </p:pic>
      <p:pic>
        <p:nvPicPr>
          <p:cNvPr id="19462" name="Picture 4" descr="J:\физика и война\Ту-2.jpeg"/>
          <p:cNvPicPr>
            <a:picLocks noChangeAspect="1" noChangeArrowheads="1"/>
          </p:cNvPicPr>
          <p:nvPr/>
        </p:nvPicPr>
        <p:blipFill>
          <a:blip r:embed="rId4"/>
          <a:srcRect/>
          <a:stretch>
            <a:fillRect/>
          </a:stretch>
        </p:blipFill>
        <p:spPr bwMode="auto">
          <a:xfrm>
            <a:off x="3571875" y="5000625"/>
            <a:ext cx="2070100" cy="1352550"/>
          </a:xfrm>
          <a:prstGeom prst="rect">
            <a:avLst/>
          </a:prstGeom>
          <a:noFill/>
          <a:ln w="9525">
            <a:noFill/>
            <a:miter lim="800000"/>
            <a:headEnd/>
            <a:tailEnd/>
          </a:ln>
        </p:spPr>
      </p:pic>
      <p:pic>
        <p:nvPicPr>
          <p:cNvPr id="19463" name="Picture 5" descr="J:\физика и война\артилирийские гильзы.jpeg"/>
          <p:cNvPicPr>
            <a:picLocks noChangeAspect="1" noChangeArrowheads="1"/>
          </p:cNvPicPr>
          <p:nvPr/>
        </p:nvPicPr>
        <p:blipFill>
          <a:blip r:embed="rId5"/>
          <a:srcRect/>
          <a:stretch>
            <a:fillRect/>
          </a:stretch>
        </p:blipFill>
        <p:spPr bwMode="auto">
          <a:xfrm>
            <a:off x="6357938" y="5000625"/>
            <a:ext cx="2071687" cy="135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big1148_212[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1507" name="Rectangle 5"/>
          <p:cNvSpPr>
            <a:spLocks noChangeArrowheads="1"/>
          </p:cNvSpPr>
          <p:nvPr/>
        </p:nvSpPr>
        <p:spPr bwMode="auto">
          <a:xfrm>
            <a:off x="179388" y="188913"/>
            <a:ext cx="6464314" cy="5016758"/>
          </a:xfrm>
          <a:prstGeom prst="rect">
            <a:avLst/>
          </a:prstGeom>
          <a:noFill/>
          <a:ln w="9525">
            <a:noFill/>
            <a:miter lim="800000"/>
            <a:headEnd/>
            <a:tailEnd/>
          </a:ln>
        </p:spPr>
        <p:txBody>
          <a:bodyPr wrap="square">
            <a:spAutoFit/>
          </a:bodyPr>
          <a:lstStyle/>
          <a:p>
            <a:pPr eaLnBrk="0" hangingPunct="0"/>
            <a:r>
              <a:rPr lang="ru-RU" sz="2000" b="1" i="1" dirty="0">
                <a:solidFill>
                  <a:schemeClr val="bg1"/>
                </a:solidFill>
              </a:rPr>
              <a:t>Именно для бойцов «невидимого фронта» создал свой «партизанский котелок» академик </a:t>
            </a:r>
            <a:r>
              <a:rPr lang="ru-RU" sz="2000" b="1" i="1" dirty="0">
                <a:solidFill>
                  <a:srgbClr val="FF3300"/>
                </a:solidFill>
              </a:rPr>
              <a:t>А.Ф. Иоффе</a:t>
            </a:r>
            <a:r>
              <a:rPr lang="ru-RU" sz="2000" b="1" i="1" dirty="0">
                <a:solidFill>
                  <a:schemeClr val="bg1"/>
                </a:solidFill>
              </a:rPr>
              <a:t>. В этом котелке из нескольких десятков термопар сурьмянистый цинк – константан был смонтирован простейший</a:t>
            </a:r>
            <a:r>
              <a:rPr lang="ru-RU" sz="2000" b="1" i="1" dirty="0"/>
              <a:t> </a:t>
            </a:r>
            <a:r>
              <a:rPr lang="ru-RU" sz="2000" b="1" i="1" dirty="0" err="1"/>
              <a:t>термогенератор</a:t>
            </a:r>
            <a:r>
              <a:rPr lang="ru-RU" sz="2000" b="1" i="1" dirty="0">
                <a:solidFill>
                  <a:srgbClr val="00CC00"/>
                </a:solidFill>
              </a:rPr>
              <a:t>.</a:t>
            </a:r>
            <a:r>
              <a:rPr lang="ru-RU" sz="2000" b="1" i="1" dirty="0">
                <a:solidFill>
                  <a:schemeClr val="bg1"/>
                </a:solidFill>
              </a:rPr>
              <a:t> Когда в котелок наливали воду и помещали над костром, спаи термопар, размещённые с внешней стороны, в его дне, нагрелись пламенем, а другие – внутренние – оставались холодными ( имели температуру воды). И хотя разность температур спаев составляла всего 250 – 300 °С, этого было достаточно для выработки электроэнергии, необходимой для питания радиопередатчиков. Такие « котелки» помогали обеспечить партизанам радиосвязь.</a:t>
            </a:r>
          </a:p>
        </p:txBody>
      </p:sp>
      <p:pic>
        <p:nvPicPr>
          <p:cNvPr id="21508" name="Picture 3" descr="J:\физика и война\Иоффе.jpeg"/>
          <p:cNvPicPr>
            <a:picLocks noChangeAspect="1" noChangeArrowheads="1"/>
          </p:cNvPicPr>
          <p:nvPr/>
        </p:nvPicPr>
        <p:blipFill>
          <a:blip r:embed="rId3"/>
          <a:srcRect/>
          <a:stretch>
            <a:fillRect/>
          </a:stretch>
        </p:blipFill>
        <p:spPr bwMode="auto">
          <a:xfrm>
            <a:off x="6516688" y="188913"/>
            <a:ext cx="2470150" cy="2735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3" descr="J:\физика и война\Автомат.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pic>
        <p:nvPicPr>
          <p:cNvPr id="22531" name="Picture 2" descr="J:\физика и война\Калашников.jpeg"/>
          <p:cNvPicPr>
            <a:picLocks noChangeAspect="1" noChangeArrowheads="1"/>
          </p:cNvPicPr>
          <p:nvPr/>
        </p:nvPicPr>
        <p:blipFill>
          <a:blip r:embed="rId3"/>
          <a:srcRect/>
          <a:stretch>
            <a:fillRect/>
          </a:stretch>
        </p:blipFill>
        <p:spPr bwMode="auto">
          <a:xfrm>
            <a:off x="1258888" y="4365625"/>
            <a:ext cx="1979612" cy="2305050"/>
          </a:xfrm>
          <a:prstGeom prst="rect">
            <a:avLst/>
          </a:prstGeom>
          <a:noFill/>
          <a:ln w="9525">
            <a:noFill/>
            <a:miter lim="800000"/>
            <a:headEnd/>
            <a:tailEnd/>
          </a:ln>
        </p:spPr>
      </p:pic>
      <p:sp>
        <p:nvSpPr>
          <p:cNvPr id="2" name="Заголовок 1"/>
          <p:cNvSpPr>
            <a:spLocks noGrp="1"/>
          </p:cNvSpPr>
          <p:nvPr>
            <p:ph type="title"/>
          </p:nvPr>
        </p:nvSpPr>
        <p:spPr>
          <a:xfrm>
            <a:off x="0" y="428625"/>
            <a:ext cx="9001125" cy="928688"/>
          </a:xfrm>
        </p:spPr>
        <p:txBody>
          <a:bodyPr rtlCol="0">
            <a:normAutofit fontScale="90000"/>
          </a:bodyPr>
          <a:lstStyle/>
          <a:p>
            <a:pPr eaLnBrk="1" fontAlgn="auto" hangingPunct="1">
              <a:spcAft>
                <a:spcPts val="0"/>
              </a:spcAft>
              <a:defRPr/>
            </a:pPr>
            <a:r>
              <a:rPr lang="ru-RU" b="1" i="1" dirty="0" smtClean="0">
                <a:solidFill>
                  <a:srgbClr val="C00000"/>
                </a:solidFill>
                <a:latin typeface="Arial" pitchFamily="34" charset="0"/>
                <a:cs typeface="Arial" pitchFamily="34" charset="0"/>
              </a:rPr>
              <a:t/>
            </a:r>
            <a:br>
              <a:rPr lang="ru-RU" b="1" i="1" dirty="0" smtClean="0">
                <a:solidFill>
                  <a:srgbClr val="C00000"/>
                </a:solidFill>
                <a:latin typeface="Arial" pitchFamily="34" charset="0"/>
                <a:cs typeface="Arial" pitchFamily="34" charset="0"/>
              </a:rPr>
            </a:br>
            <a:r>
              <a:rPr lang="ru-RU" b="1" i="1" u="sng" dirty="0" smtClean="0">
                <a:solidFill>
                  <a:srgbClr val="C00000"/>
                </a:solidFill>
                <a:latin typeface="Arial" pitchFamily="34" charset="0"/>
                <a:cs typeface="Arial" pitchFamily="34" charset="0"/>
              </a:rPr>
              <a:t>Рожденный в госпитальной палате. </a:t>
            </a:r>
            <a:r>
              <a:rPr lang="ru-RU" b="1" i="1" dirty="0" smtClean="0">
                <a:solidFill>
                  <a:srgbClr val="C00000"/>
                </a:solidFill>
                <a:latin typeface="Arial" pitchFamily="34" charset="0"/>
                <a:cs typeface="Arial" pitchFamily="34" charset="0"/>
              </a:rPr>
              <a:t/>
            </a:r>
            <a:br>
              <a:rPr lang="ru-RU" b="1" i="1" dirty="0" smtClean="0">
                <a:solidFill>
                  <a:srgbClr val="C00000"/>
                </a:solidFill>
                <a:latin typeface="Arial" pitchFamily="34" charset="0"/>
                <a:cs typeface="Arial" pitchFamily="34" charset="0"/>
              </a:rPr>
            </a:br>
            <a:endParaRPr lang="ru-RU" b="1" i="1" dirty="0" smtClean="0">
              <a:solidFill>
                <a:srgbClr val="C00000"/>
              </a:solidFill>
              <a:latin typeface="Arial" pitchFamily="34" charset="0"/>
              <a:cs typeface="Arial" pitchFamily="34" charset="0"/>
            </a:endParaRPr>
          </a:p>
        </p:txBody>
      </p:sp>
      <p:sp>
        <p:nvSpPr>
          <p:cNvPr id="22533" name="Rectangle 1"/>
          <p:cNvSpPr>
            <a:spLocks noChangeArrowheads="1"/>
          </p:cNvSpPr>
          <p:nvPr/>
        </p:nvSpPr>
        <p:spPr bwMode="auto">
          <a:xfrm>
            <a:off x="500063" y="1557338"/>
            <a:ext cx="8643937" cy="3170099"/>
          </a:xfrm>
          <a:prstGeom prst="rect">
            <a:avLst/>
          </a:prstGeom>
          <a:noFill/>
          <a:ln w="9525">
            <a:noFill/>
            <a:miter lim="800000"/>
            <a:headEnd/>
            <a:tailEnd/>
          </a:ln>
        </p:spPr>
        <p:txBody>
          <a:bodyPr wrap="square" anchor="ctr">
            <a:spAutoFit/>
          </a:bodyPr>
          <a:lstStyle/>
          <a:p>
            <a:pPr algn="ctr" eaLnBrk="0" hangingPunct="0"/>
            <a:r>
              <a:rPr lang="ru-RU" sz="2000" b="1" dirty="0">
                <a:solidFill>
                  <a:srgbClr val="FFFF00"/>
                </a:solidFill>
                <a:ea typeface="Times New Roman" pitchFamily="18" charset="0"/>
                <a:cs typeface="Arial" charset="0"/>
              </a:rPr>
              <a:t>Основное стрелковое оружие российской пехоты - автомат </a:t>
            </a:r>
          </a:p>
          <a:p>
            <a:pPr algn="ctr" eaLnBrk="0" hangingPunct="0"/>
            <a:r>
              <a:rPr lang="ru-RU" sz="2000" b="1" dirty="0">
                <a:solidFill>
                  <a:srgbClr val="FFFF00"/>
                </a:solidFill>
                <a:ea typeface="Times New Roman" pitchFamily="18" charset="0"/>
                <a:cs typeface="Arial" charset="0"/>
              </a:rPr>
              <a:t>Калашникова. Разработка начата в 1943 году сержантом </a:t>
            </a:r>
          </a:p>
          <a:p>
            <a:pPr algn="ctr" eaLnBrk="0" hangingPunct="0"/>
            <a:r>
              <a:rPr lang="ru-RU" sz="2000" b="1" dirty="0">
                <a:solidFill>
                  <a:srgbClr val="FFFF00"/>
                </a:solidFill>
                <a:ea typeface="Times New Roman" pitchFamily="18" charset="0"/>
                <a:cs typeface="Arial" charset="0"/>
              </a:rPr>
              <a:t>Калашниковым в госпитальной палате. Автомат создан </a:t>
            </a:r>
          </a:p>
          <a:p>
            <a:pPr algn="ctr" eaLnBrk="0" hangingPunct="0"/>
            <a:r>
              <a:rPr lang="ru-RU" sz="2000" b="1" dirty="0">
                <a:solidFill>
                  <a:srgbClr val="FFFF00"/>
                </a:solidFill>
                <a:ea typeface="Times New Roman" pitchFamily="18" charset="0"/>
                <a:cs typeface="Arial" charset="0"/>
              </a:rPr>
              <a:t>«солдатом для солдат», как говорят военные, в 1947 году. </a:t>
            </a:r>
          </a:p>
          <a:p>
            <a:pPr algn="ctr" eaLnBrk="0" hangingPunct="0"/>
            <a:r>
              <a:rPr lang="ru-RU" sz="2000" b="1" dirty="0">
                <a:solidFill>
                  <a:srgbClr val="FFFF00"/>
                </a:solidFill>
                <a:ea typeface="Times New Roman" pitchFamily="18" charset="0"/>
                <a:cs typeface="Arial" charset="0"/>
              </a:rPr>
              <a:t>Принят АК-47 на вооружение Советской Армии в 1949 году, </a:t>
            </a:r>
          </a:p>
          <a:p>
            <a:pPr algn="ctr" eaLnBrk="0" hangingPunct="0"/>
            <a:r>
              <a:rPr lang="ru-RU" sz="2000" b="1" dirty="0">
                <a:solidFill>
                  <a:srgbClr val="FFFF00"/>
                </a:solidFill>
                <a:ea typeface="Times New Roman" pitchFamily="18" charset="0"/>
                <a:cs typeface="Arial" charset="0"/>
              </a:rPr>
              <a:t>а старшему сержанту Калашникову присуждена была Сталинская премия. И сейчас АК не потерял своей актуальности: на него могут крепиться </a:t>
            </a:r>
            <a:r>
              <a:rPr lang="ru-RU" sz="2000" b="1" dirty="0" err="1">
                <a:solidFill>
                  <a:srgbClr val="FFFF00"/>
                </a:solidFill>
                <a:ea typeface="Times New Roman" pitchFamily="18" charset="0"/>
                <a:cs typeface="Arial" charset="0"/>
              </a:rPr>
              <a:t>подствольный</a:t>
            </a:r>
            <a:r>
              <a:rPr lang="ru-RU" sz="2000" b="1" dirty="0">
                <a:solidFill>
                  <a:srgbClr val="FFFF00"/>
                </a:solidFill>
                <a:ea typeface="Times New Roman" pitchFamily="18" charset="0"/>
                <a:cs typeface="Arial" charset="0"/>
              </a:rPr>
              <a:t> гранатомет ГП-25 или ГП-30, устанавливаться ночные или оптические прицелы и приборы для беззвучной или беспламенной стрельбы</a:t>
            </a:r>
            <a:r>
              <a:rPr lang="ru-RU" sz="2000" dirty="0">
                <a:solidFill>
                  <a:srgbClr val="FFFF00"/>
                </a:solidFill>
                <a:ea typeface="Times New Roman" pitchFamily="18" charset="0"/>
                <a:cs typeface="Arial" charset="0"/>
              </a:rPr>
              <a:t>.</a:t>
            </a:r>
          </a:p>
        </p:txBody>
      </p:sp>
      <p:pic>
        <p:nvPicPr>
          <p:cNvPr id="22534" name="Picture 9" descr="1212944292_4833453g2z[1]"/>
          <p:cNvPicPr>
            <a:picLocks noChangeAspect="1" noChangeArrowheads="1"/>
          </p:cNvPicPr>
          <p:nvPr/>
        </p:nvPicPr>
        <p:blipFill>
          <a:blip r:embed="rId4"/>
          <a:srcRect/>
          <a:stretch>
            <a:fillRect/>
          </a:stretch>
        </p:blipFill>
        <p:spPr bwMode="auto">
          <a:xfrm>
            <a:off x="5357813" y="4357688"/>
            <a:ext cx="1873250" cy="2347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endParaRPr lang="ru-RU" smtClean="0"/>
          </a:p>
        </p:txBody>
      </p:sp>
      <p:pic>
        <p:nvPicPr>
          <p:cNvPr id="6" name="1.wmv">
            <a:hlinkClick r:id="" action="ppaction://media"/>
          </p:cNvPr>
          <p:cNvPicPr>
            <a:picLocks noGrp="1" noRot="1" noChangeAspect="1"/>
          </p:cNvPicPr>
          <p:nvPr>
            <p:ph idx="1"/>
            <a:videoFile r:link="rId1"/>
          </p:nvPr>
        </p:nvPicPr>
        <p:blipFill>
          <a:blip r:embed="rId3"/>
          <a:stretch>
            <a:fillRect/>
          </a:stretch>
        </p:blipFill>
        <p:spPr>
          <a:xfrm>
            <a:off x="0" y="0"/>
            <a:ext cx="9144000" cy="68580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185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9" descr="g5[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3555" name="Заголовок 1"/>
          <p:cNvSpPr>
            <a:spLocks noGrp="1"/>
          </p:cNvSpPr>
          <p:nvPr>
            <p:ph type="title"/>
          </p:nvPr>
        </p:nvSpPr>
        <p:spPr>
          <a:xfrm>
            <a:off x="468313" y="0"/>
            <a:ext cx="8229600" cy="714375"/>
          </a:xfrm>
        </p:spPr>
        <p:txBody>
          <a:bodyPr/>
          <a:lstStyle/>
          <a:p>
            <a:pPr eaLnBrk="1" hangingPunct="1"/>
            <a:r>
              <a:rPr lang="ru-RU" sz="4000" b="1" i="1" u="sng" smtClean="0">
                <a:latin typeface="Arial" charset="0"/>
                <a:cs typeface="Arial" charset="0"/>
              </a:rPr>
              <a:t>В тылу, за линией фронта.</a:t>
            </a:r>
            <a:endParaRPr lang="ru-RU" sz="4000" i="1" u="sng" smtClean="0">
              <a:latin typeface="Arial" charset="0"/>
              <a:cs typeface="Arial" charset="0"/>
            </a:endParaRPr>
          </a:p>
        </p:txBody>
      </p:sp>
      <p:pic>
        <p:nvPicPr>
          <p:cNvPr id="23556" name="Picture 2" descr="J:\физика и война\Комаров.jpeg"/>
          <p:cNvPicPr>
            <a:picLocks noChangeAspect="1" noChangeArrowheads="1"/>
          </p:cNvPicPr>
          <p:nvPr/>
        </p:nvPicPr>
        <p:blipFill>
          <a:blip r:embed="rId3"/>
          <a:srcRect/>
          <a:stretch>
            <a:fillRect/>
          </a:stretch>
        </p:blipFill>
        <p:spPr bwMode="auto">
          <a:xfrm>
            <a:off x="6300788" y="2781300"/>
            <a:ext cx="2703512" cy="3513138"/>
          </a:xfrm>
          <a:prstGeom prst="rect">
            <a:avLst/>
          </a:prstGeom>
          <a:noFill/>
          <a:ln w="9525">
            <a:noFill/>
            <a:miter lim="800000"/>
            <a:headEnd/>
            <a:tailEnd/>
          </a:ln>
        </p:spPr>
      </p:pic>
      <p:sp>
        <p:nvSpPr>
          <p:cNvPr id="23557" name="Rectangle 10"/>
          <p:cNvSpPr>
            <a:spLocks noChangeArrowheads="1"/>
          </p:cNvSpPr>
          <p:nvPr/>
        </p:nvSpPr>
        <p:spPr bwMode="auto">
          <a:xfrm>
            <a:off x="0" y="1268413"/>
            <a:ext cx="7235825" cy="2246769"/>
          </a:xfrm>
          <a:prstGeom prst="rect">
            <a:avLst/>
          </a:prstGeom>
          <a:noFill/>
          <a:ln w="9525">
            <a:noFill/>
            <a:miter lim="800000"/>
            <a:headEnd/>
            <a:tailEnd/>
          </a:ln>
        </p:spPr>
        <p:txBody>
          <a:bodyPr>
            <a:spAutoFit/>
          </a:bodyPr>
          <a:lstStyle/>
          <a:p>
            <a:r>
              <a:rPr lang="ru-RU" sz="2000" b="1" dirty="0">
                <a:solidFill>
                  <a:schemeClr val="bg1"/>
                </a:solidFill>
              </a:rPr>
              <a:t>Советская наука в тылу, далеко от линии фронта,</a:t>
            </a:r>
          </a:p>
          <a:p>
            <a:r>
              <a:rPr lang="ru-RU" sz="2000" b="1" dirty="0">
                <a:solidFill>
                  <a:schemeClr val="bg1"/>
                </a:solidFill>
              </a:rPr>
              <a:t> преследовала великую цель, как её сформулировал</a:t>
            </a:r>
          </a:p>
          <a:p>
            <a:r>
              <a:rPr lang="ru-RU" sz="2000" b="1" dirty="0">
                <a:solidFill>
                  <a:schemeClr val="bg1"/>
                </a:solidFill>
              </a:rPr>
              <a:t> президент АН СССР </a:t>
            </a:r>
            <a:r>
              <a:rPr lang="ru-RU" sz="2000" b="1" dirty="0"/>
              <a:t>В.Л.Комаров</a:t>
            </a:r>
            <a:r>
              <a:rPr lang="ru-RU" sz="2000" b="1" dirty="0">
                <a:solidFill>
                  <a:schemeClr val="bg1"/>
                </a:solidFill>
              </a:rPr>
              <a:t> : « Бросить на врага </a:t>
            </a:r>
          </a:p>
          <a:p>
            <a:r>
              <a:rPr lang="ru-RU" sz="2000" b="1" dirty="0">
                <a:solidFill>
                  <a:schemeClr val="bg1"/>
                </a:solidFill>
              </a:rPr>
              <a:t>неисчислимые силы техники, беспредельные естественные</a:t>
            </a:r>
          </a:p>
          <a:p>
            <a:r>
              <a:rPr lang="ru-RU" sz="2000" b="1" dirty="0">
                <a:solidFill>
                  <a:schemeClr val="bg1"/>
                </a:solidFill>
              </a:rPr>
              <a:t> ресурсы страны, всю мощь исследовательского и</a:t>
            </a:r>
          </a:p>
          <a:p>
            <a:r>
              <a:rPr lang="ru-RU" sz="2000" b="1" dirty="0">
                <a:solidFill>
                  <a:schemeClr val="bg1"/>
                </a:solidFill>
              </a:rPr>
              <a:t> конструкторского творчества».</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5be0efbb05be[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4579" name="Rectangle 7"/>
          <p:cNvSpPr>
            <a:spLocks noChangeArrowheads="1"/>
          </p:cNvSpPr>
          <p:nvPr/>
        </p:nvSpPr>
        <p:spPr bwMode="auto">
          <a:xfrm>
            <a:off x="0" y="0"/>
            <a:ext cx="9144000" cy="6524863"/>
          </a:xfrm>
          <a:prstGeom prst="rect">
            <a:avLst/>
          </a:prstGeom>
          <a:noFill/>
          <a:ln w="9525">
            <a:noFill/>
            <a:miter lim="800000"/>
            <a:headEnd/>
            <a:tailEnd/>
          </a:ln>
        </p:spPr>
        <p:txBody>
          <a:bodyPr wrap="square">
            <a:spAutoFit/>
          </a:bodyPr>
          <a:lstStyle/>
          <a:p>
            <a:pPr algn="ctr"/>
            <a:r>
              <a:rPr lang="ru-RU" sz="2200" b="1" dirty="0">
                <a:solidFill>
                  <a:schemeClr val="bg1"/>
                </a:solidFill>
              </a:rPr>
              <a:t>Посмотрим на некоторые</a:t>
            </a:r>
          </a:p>
          <a:p>
            <a:pPr algn="ctr"/>
            <a:r>
              <a:rPr lang="ru-RU" sz="2200" b="1" dirty="0">
                <a:solidFill>
                  <a:schemeClr val="bg1"/>
                </a:solidFill>
              </a:rPr>
              <a:t> цифры и факты, подобные статистическим сводкам:</a:t>
            </a:r>
          </a:p>
          <a:p>
            <a:pPr algn="ctr"/>
            <a:r>
              <a:rPr lang="ru-RU" sz="2200" b="1" dirty="0">
                <a:solidFill>
                  <a:schemeClr val="bg1"/>
                </a:solidFill>
              </a:rPr>
              <a:t> к началу Великой Отечественной войны промышленная база фашисткой Германии вместе с базой её союзников и порабощённых стран превышала советскую в 1,5 – 2 раза, а в 1942 г. в связи с захватом богатейших районов СССР – в 3-4 раза;</a:t>
            </a:r>
          </a:p>
          <a:p>
            <a:pPr algn="ctr"/>
            <a:r>
              <a:rPr lang="ru-RU" sz="2200" b="1" dirty="0">
                <a:solidFill>
                  <a:schemeClr val="bg1"/>
                </a:solidFill>
              </a:rPr>
              <a:t> хотя Советский Союз располагал значительно более слабой военно-промышленной базой, чем противник, он превзошёл его в производстве военной техники: по орудиям – более чем в 2 раза, по танкам и самоходным артиллерийским установкам (САУ) – почти в 2 раза, по самолётам – в 1,7 раза, по автоматам и миномётам – в 5 раз;</a:t>
            </a:r>
          </a:p>
          <a:p>
            <a:pPr algn="ctr"/>
            <a:r>
              <a:rPr lang="ru-RU" sz="2200" b="1" dirty="0">
                <a:solidFill>
                  <a:schemeClr val="bg1"/>
                </a:solidFill>
              </a:rPr>
              <a:t> в январе 1945 г. мы имели в 2,8 раза больше танков и САУ, чем гитлеровцы, в 3,2 раза больше артиллерии и миномётов, в 7,4 раза больше авиации;</a:t>
            </a:r>
          </a:p>
          <a:p>
            <a:pPr algn="ctr"/>
            <a:r>
              <a:rPr lang="ru-RU" sz="2200" b="1" dirty="0">
                <a:solidFill>
                  <a:schemeClr val="bg1"/>
                </a:solidFill>
              </a:rPr>
              <a:t> в ходе войны было проведено не просто оснащение техникой нашей многомиллионной армии, но и её полное перевооружение; таких фактов история до этого не знала</a:t>
            </a:r>
            <a:r>
              <a:rPr lang="ru-RU" sz="2000" b="1" dirty="0">
                <a:solidFill>
                  <a:schemeClr val="bg1"/>
                </a:solidFill>
              </a:rPr>
              <a:t>.</a:t>
            </a:r>
          </a:p>
        </p:txBody>
      </p:sp>
      <p:sp>
        <p:nvSpPr>
          <p:cNvPr id="24580" name="Rectangle 8"/>
          <p:cNvSpPr>
            <a:spLocks noChangeArrowheads="1"/>
          </p:cNvSpPr>
          <p:nvPr/>
        </p:nvSpPr>
        <p:spPr bwMode="auto">
          <a:xfrm>
            <a:off x="2627313" y="404813"/>
            <a:ext cx="3417887" cy="366712"/>
          </a:xfrm>
          <a:prstGeom prst="rect">
            <a:avLst/>
          </a:prstGeom>
          <a:noFill/>
          <a:ln w="9525">
            <a:noFill/>
            <a:miter lim="800000"/>
            <a:headEnd/>
            <a:tailEnd/>
          </a:ln>
        </p:spPr>
        <p:txBody>
          <a:bodyPr>
            <a:spAutoFit/>
          </a:bodyPr>
          <a:lstStyle/>
          <a:p>
            <a:pPr algn="ctr"/>
            <a:endParaRPr lang="ru-RU" b="1" i="1" u="sng">
              <a:solidFill>
                <a:srgbClr val="FFFF00"/>
              </a:solidFill>
            </a:endParaRPr>
          </a:p>
        </p:txBody>
      </p:sp>
      <p:sp>
        <p:nvSpPr>
          <p:cNvPr id="24581" name="Text Box 9"/>
          <p:cNvSpPr txBox="1">
            <a:spLocks noChangeArrowheads="1"/>
          </p:cNvSpPr>
          <p:nvPr/>
        </p:nvSpPr>
        <p:spPr bwMode="auto">
          <a:xfrm>
            <a:off x="684213" y="188913"/>
            <a:ext cx="184150" cy="701675"/>
          </a:xfrm>
          <a:prstGeom prst="rect">
            <a:avLst/>
          </a:prstGeom>
          <a:noFill/>
          <a:ln w="9525">
            <a:noFill/>
            <a:miter lim="800000"/>
            <a:headEnd/>
            <a:tailEnd/>
          </a:ln>
        </p:spPr>
        <p:txBody>
          <a:bodyPr wrap="none">
            <a:spAutoFit/>
          </a:bodyPr>
          <a:lstStyle/>
          <a:p>
            <a:endParaRPr lang="ru-RU" sz="4000" b="1" u="sng"/>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J:\физика и война\ядерный взрыв.jpeg"/>
          <p:cNvPicPr>
            <a:picLocks noChangeAspect="1" noChangeArrowheads="1"/>
          </p:cNvPicPr>
          <p:nvPr/>
        </p:nvPicPr>
        <p:blipFill>
          <a:blip r:embed="rId2"/>
          <a:srcRect/>
          <a:stretch>
            <a:fillRect/>
          </a:stretch>
        </p:blipFill>
        <p:spPr bwMode="auto">
          <a:xfrm>
            <a:off x="0" y="0"/>
            <a:ext cx="9144000" cy="6842125"/>
          </a:xfrm>
          <a:prstGeom prst="rect">
            <a:avLst/>
          </a:prstGeom>
        </p:spPr>
        <p:style>
          <a:lnRef idx="2">
            <a:schemeClr val="dk1"/>
          </a:lnRef>
          <a:fillRef idx="1">
            <a:schemeClr val="lt1"/>
          </a:fillRef>
          <a:effectRef idx="0">
            <a:schemeClr val="dk1"/>
          </a:effectRef>
          <a:fontRef idx="minor">
            <a:schemeClr val="dk1"/>
          </a:fontRef>
        </p:style>
      </p:pic>
      <p:sp>
        <p:nvSpPr>
          <p:cNvPr id="25603" name="Заголовок 1"/>
          <p:cNvSpPr>
            <a:spLocks noGrp="1"/>
          </p:cNvSpPr>
          <p:nvPr>
            <p:ph type="title"/>
          </p:nvPr>
        </p:nvSpPr>
        <p:spPr>
          <a:xfrm>
            <a:off x="457200" y="0"/>
            <a:ext cx="8229600" cy="928688"/>
          </a:xfrm>
        </p:spPr>
        <p:txBody>
          <a:bodyPr/>
          <a:lstStyle/>
          <a:p>
            <a:r>
              <a:rPr lang="ru-RU" sz="4000" b="1" i="1" u="sng" smtClean="0">
                <a:solidFill>
                  <a:srgbClr val="FF0000"/>
                </a:solidFill>
                <a:latin typeface="Arial" charset="0"/>
                <a:cs typeface="Arial" charset="0"/>
              </a:rPr>
              <a:t>Ядерная энергетика.</a:t>
            </a:r>
          </a:p>
        </p:txBody>
      </p:sp>
      <p:sp>
        <p:nvSpPr>
          <p:cNvPr id="25604" name="Rectangle 1"/>
          <p:cNvSpPr>
            <a:spLocks noChangeArrowheads="1"/>
          </p:cNvSpPr>
          <p:nvPr/>
        </p:nvSpPr>
        <p:spPr bwMode="auto">
          <a:xfrm>
            <a:off x="1116013" y="1196975"/>
            <a:ext cx="7143750" cy="1739900"/>
          </a:xfrm>
          <a:prstGeom prst="rect">
            <a:avLst/>
          </a:prstGeom>
          <a:noFill/>
          <a:ln w="9525">
            <a:noFill/>
            <a:miter lim="800000"/>
            <a:headEnd/>
            <a:tailEnd/>
          </a:ln>
        </p:spPr>
        <p:txBody>
          <a:bodyPr anchor="ctr">
            <a:spAutoFit/>
          </a:bodyPr>
          <a:lstStyle/>
          <a:p>
            <a:pPr algn="ctr" eaLnBrk="0" hangingPunct="0"/>
            <a:r>
              <a:rPr lang="ru-RU" b="1" i="1" dirty="0">
                <a:solidFill>
                  <a:srgbClr val="FFC000"/>
                </a:solidFill>
                <a:ea typeface="Times New Roman" pitchFamily="18" charset="0"/>
                <a:cs typeface="Arial" charset="0"/>
              </a:rPr>
              <a:t>11 февраля 1943 г. Сталин подписал постановление Правительства СССР об организации работ по использованию атомной энергии в военных целях. Возглавил это дело В.М. Молотов. По рекомендации А.Ф. Иоффе общее научное руководство было поручено И.В. Курчатову. Ю.Б. Харитон возглавил исследования по созданию конструкции ядерного заряда. </a:t>
            </a:r>
          </a:p>
        </p:txBody>
      </p:sp>
      <p:pic>
        <p:nvPicPr>
          <p:cNvPr id="25605" name="Picture 2" descr="J:\физика и война\Курчатов.jpeg"/>
          <p:cNvPicPr>
            <a:picLocks noChangeAspect="1" noChangeArrowheads="1"/>
          </p:cNvPicPr>
          <p:nvPr/>
        </p:nvPicPr>
        <p:blipFill>
          <a:blip r:embed="rId3"/>
          <a:srcRect/>
          <a:stretch>
            <a:fillRect/>
          </a:stretch>
        </p:blipFill>
        <p:spPr bwMode="auto">
          <a:xfrm>
            <a:off x="6483350" y="3213100"/>
            <a:ext cx="2428875" cy="2794000"/>
          </a:xfrm>
          <a:prstGeom prst="rect">
            <a:avLst/>
          </a:prstGeom>
          <a:noFill/>
          <a:ln w="9525">
            <a:noFill/>
            <a:miter lim="800000"/>
            <a:headEnd/>
            <a:tailEnd/>
          </a:ln>
        </p:spPr>
      </p:pic>
      <p:pic>
        <p:nvPicPr>
          <p:cNvPr id="25606" name="Picture 3" descr="J:\физика и война\Харитонов.jpeg"/>
          <p:cNvPicPr>
            <a:picLocks noChangeAspect="1" noChangeArrowheads="1"/>
          </p:cNvPicPr>
          <p:nvPr/>
        </p:nvPicPr>
        <p:blipFill>
          <a:blip r:embed="rId4"/>
          <a:srcRect/>
          <a:stretch>
            <a:fillRect/>
          </a:stretch>
        </p:blipFill>
        <p:spPr bwMode="auto">
          <a:xfrm>
            <a:off x="250825" y="3213100"/>
            <a:ext cx="2657475" cy="2881313"/>
          </a:xfrm>
          <a:prstGeom prst="rect">
            <a:avLst/>
          </a:prstGeom>
          <a:noFill/>
          <a:ln w="9525">
            <a:noFill/>
            <a:miter lim="800000"/>
            <a:headEnd/>
            <a:tailEnd/>
          </a:ln>
        </p:spPr>
      </p:pic>
      <p:sp>
        <p:nvSpPr>
          <p:cNvPr id="25607" name="TextBox 6"/>
          <p:cNvSpPr txBox="1">
            <a:spLocks noChangeArrowheads="1"/>
          </p:cNvSpPr>
          <p:nvPr/>
        </p:nvSpPr>
        <p:spPr bwMode="auto">
          <a:xfrm>
            <a:off x="7235825" y="5661025"/>
            <a:ext cx="1454150" cy="304800"/>
          </a:xfrm>
          <a:prstGeom prst="rect">
            <a:avLst/>
          </a:prstGeom>
          <a:noFill/>
          <a:ln w="9525">
            <a:noFill/>
            <a:miter lim="800000"/>
            <a:headEnd/>
            <a:tailEnd/>
          </a:ln>
        </p:spPr>
        <p:txBody>
          <a:bodyPr wrap="none">
            <a:spAutoFit/>
          </a:bodyPr>
          <a:lstStyle/>
          <a:p>
            <a:r>
              <a:rPr lang="ru-RU" sz="1400" b="1">
                <a:solidFill>
                  <a:schemeClr val="bg1"/>
                </a:solidFill>
                <a:ea typeface="Times New Roman" pitchFamily="18" charset="0"/>
                <a:cs typeface="Arial" charset="0"/>
              </a:rPr>
              <a:t>И.В. Курчатову</a:t>
            </a:r>
            <a:endParaRPr lang="ru-RU" sz="1400">
              <a:solidFill>
                <a:schemeClr val="bg1"/>
              </a:solidFill>
              <a:ea typeface="Times New Roman" pitchFamily="18" charset="0"/>
              <a:cs typeface="Arial" charset="0"/>
            </a:endParaRPr>
          </a:p>
        </p:txBody>
      </p:sp>
      <p:sp>
        <p:nvSpPr>
          <p:cNvPr id="25608" name="TextBox 7"/>
          <p:cNvSpPr txBox="1">
            <a:spLocks noChangeArrowheads="1"/>
          </p:cNvSpPr>
          <p:nvPr/>
        </p:nvSpPr>
        <p:spPr bwMode="auto">
          <a:xfrm>
            <a:off x="1547813" y="5734050"/>
            <a:ext cx="1727200" cy="304800"/>
          </a:xfrm>
          <a:prstGeom prst="rect">
            <a:avLst/>
          </a:prstGeom>
          <a:noFill/>
          <a:ln w="9525">
            <a:noFill/>
            <a:miter lim="800000"/>
            <a:headEnd/>
            <a:tailEnd/>
          </a:ln>
        </p:spPr>
        <p:txBody>
          <a:bodyPr>
            <a:spAutoFit/>
          </a:bodyPr>
          <a:lstStyle/>
          <a:p>
            <a:r>
              <a:rPr lang="ru-RU" sz="1400" b="1">
                <a:solidFill>
                  <a:schemeClr val="bg1"/>
                </a:solidFill>
                <a:ea typeface="Times New Roman" pitchFamily="18" charset="0"/>
                <a:cs typeface="Arial" charset="0"/>
              </a:rPr>
              <a:t>Ю.Б. Харитон </a:t>
            </a:r>
            <a:endParaRPr lang="ru-RU" sz="1400">
              <a:solidFill>
                <a:schemeClr val="bg1"/>
              </a:solidFill>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Прямоугольник 1"/>
          <p:cNvSpPr>
            <a:spLocks noChangeArrowheads="1"/>
          </p:cNvSpPr>
          <p:nvPr/>
        </p:nvSpPr>
        <p:spPr bwMode="auto">
          <a:xfrm>
            <a:off x="0" y="0"/>
            <a:ext cx="5435600" cy="6651625"/>
          </a:xfrm>
          <a:prstGeom prst="rect">
            <a:avLst/>
          </a:prstGeom>
          <a:noFill/>
          <a:ln w="9525">
            <a:noFill/>
            <a:miter lim="800000"/>
            <a:headEnd/>
            <a:tailEnd/>
          </a:ln>
        </p:spPr>
        <p:txBody>
          <a:bodyPr>
            <a:spAutoFit/>
          </a:bodyPr>
          <a:lstStyle/>
          <a:p>
            <a:pPr algn="l" eaLnBrk="1" hangingPunct="1"/>
            <a:endParaRPr lang="ru-RU" sz="3600" b="1" dirty="0"/>
          </a:p>
          <a:p>
            <a:pPr eaLnBrk="1" hangingPunct="1"/>
            <a:r>
              <a:rPr lang="ru-RU" sz="2800" b="1" dirty="0">
                <a:latin typeface="Lucida Sans Unicode" pitchFamily="34" charset="0"/>
              </a:rPr>
              <a:t>Установка, созданная в лаборатории</a:t>
            </a:r>
            <a:r>
              <a:rPr lang="ru-RU" sz="3600" b="1" dirty="0">
                <a:latin typeface="Lucida Sans Unicode" pitchFamily="34" charset="0"/>
              </a:rPr>
              <a:t> </a:t>
            </a:r>
          </a:p>
          <a:p>
            <a:pPr algn="l" eaLnBrk="1" hangingPunct="1"/>
            <a:r>
              <a:rPr lang="ru-RU" sz="3600" b="1" dirty="0">
                <a:solidFill>
                  <a:srgbClr val="FF0000"/>
                </a:solidFill>
                <a:latin typeface="Lucida Sans Unicode" pitchFamily="34" charset="0"/>
              </a:rPr>
              <a:t>Юрия Борисовича </a:t>
            </a:r>
            <a:r>
              <a:rPr lang="ru-RU" sz="3600" b="1" dirty="0" err="1">
                <a:solidFill>
                  <a:srgbClr val="FF0000"/>
                </a:solidFill>
                <a:latin typeface="Lucida Sans Unicode" pitchFamily="34" charset="0"/>
              </a:rPr>
              <a:t>Кобзарева</a:t>
            </a:r>
            <a:r>
              <a:rPr lang="ru-RU" sz="3600" b="1" dirty="0">
                <a:latin typeface="Lucida Sans Unicode" pitchFamily="34" charset="0"/>
              </a:rPr>
              <a:t>,</a:t>
            </a:r>
            <a:r>
              <a:rPr lang="ru-RU" sz="3600" b="1" dirty="0">
                <a:solidFill>
                  <a:srgbClr val="FF0000"/>
                </a:solidFill>
                <a:latin typeface="Lucida Sans Unicode" pitchFamily="34" charset="0"/>
              </a:rPr>
              <a:t> </a:t>
            </a:r>
            <a:r>
              <a:rPr lang="ru-RU" sz="2800" b="1" dirty="0">
                <a:latin typeface="Lucida Sans Unicode" pitchFamily="34" charset="0"/>
              </a:rPr>
              <a:t>позволяла обнаруживать технику противника на значительных расстояниях.</a:t>
            </a:r>
            <a:r>
              <a:rPr lang="ru-RU" sz="3600" b="1" dirty="0">
                <a:latin typeface="Lucida Sans Unicode" pitchFamily="34" charset="0"/>
              </a:rPr>
              <a:t> </a:t>
            </a:r>
            <a:r>
              <a:rPr lang="ru-RU" sz="2800" b="1" dirty="0"/>
              <a:t>Радиолокационные установки охраняли и воздушное пространство на подступах к столице нашей Родины</a:t>
            </a:r>
            <a:r>
              <a:rPr lang="ru-RU" sz="3600" b="1" dirty="0">
                <a:latin typeface="Lucida Sans Unicode" pitchFamily="34" charset="0"/>
              </a:rPr>
              <a:t> </a:t>
            </a:r>
            <a:r>
              <a:rPr lang="ru-RU" dirty="0"/>
              <a:t/>
            </a:r>
            <a:br>
              <a:rPr lang="ru-RU" dirty="0"/>
            </a:br>
            <a:endParaRPr lang="ru-RU" dirty="0"/>
          </a:p>
        </p:txBody>
      </p:sp>
      <p:pic>
        <p:nvPicPr>
          <p:cNvPr id="98307" name="Picture 4" descr="3"/>
          <p:cNvPicPr>
            <a:picLocks noChangeAspect="1" noChangeArrowheads="1"/>
          </p:cNvPicPr>
          <p:nvPr/>
        </p:nvPicPr>
        <p:blipFill>
          <a:blip r:embed="rId2"/>
          <a:srcRect/>
          <a:stretch>
            <a:fillRect/>
          </a:stretch>
        </p:blipFill>
        <p:spPr bwMode="auto">
          <a:xfrm>
            <a:off x="5940425" y="1125538"/>
            <a:ext cx="2979738" cy="4519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endParaRPr lang="ru-RU"/>
          </a:p>
        </p:txBody>
      </p:sp>
      <p:pic>
        <p:nvPicPr>
          <p:cNvPr id="94212" name="Picture 3" descr="untitled"/>
          <p:cNvPicPr>
            <a:picLocks noGrp="1" noChangeAspect="1" noChangeArrowheads="1"/>
          </p:cNvPicPr>
          <p:nvPr>
            <p:ph type="body" idx="1"/>
          </p:nvPr>
        </p:nvPicPr>
        <p:blipFill>
          <a:blip r:embed="rId2"/>
          <a:srcRect b="2020"/>
          <a:stretch>
            <a:fillRect/>
          </a:stretch>
        </p:blipFill>
        <p:spPr>
          <a:xfrm>
            <a:off x="468313" y="404813"/>
            <a:ext cx="8208962" cy="6094412"/>
          </a:xfrm>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0" y="0"/>
            <a:ext cx="5076825" cy="6096000"/>
          </a:xfrm>
        </p:spPr>
        <p:txBody>
          <a:bodyPr/>
          <a:lstStyle/>
          <a:p>
            <a:pPr>
              <a:lnSpc>
                <a:spcPct val="90000"/>
              </a:lnSpc>
              <a:buFont typeface="Wingdings" pitchFamily="2" charset="2"/>
              <a:buNone/>
            </a:pPr>
            <a:r>
              <a:rPr lang="ru-RU" sz="2800" i="1" dirty="0"/>
              <a:t>    </a:t>
            </a:r>
            <a:r>
              <a:rPr lang="ru-RU" i="1" dirty="0"/>
              <a:t>В годы Великой Отечественной войны специально для партизанских отрядов под руководством академика </a:t>
            </a:r>
            <a:r>
              <a:rPr lang="ru-RU" i="1" dirty="0">
                <a:solidFill>
                  <a:srgbClr val="FF0000"/>
                </a:solidFill>
              </a:rPr>
              <a:t>Абрама Фёдоровича Иоффе</a:t>
            </a:r>
            <a:r>
              <a:rPr lang="ru-RU" i="1" dirty="0"/>
              <a:t> был разработан </a:t>
            </a:r>
            <a:r>
              <a:rPr lang="ru-RU" i="1" dirty="0" err="1"/>
              <a:t>термогенератор</a:t>
            </a:r>
            <a:r>
              <a:rPr lang="ru-RU" i="1" dirty="0"/>
              <a:t>. Он служил источником электропитания для радиоприемников и радиопередатчиков.</a:t>
            </a:r>
          </a:p>
          <a:p>
            <a:pPr>
              <a:lnSpc>
                <a:spcPct val="90000"/>
              </a:lnSpc>
            </a:pPr>
            <a:endParaRPr lang="ru-RU" sz="2800" i="1" dirty="0"/>
          </a:p>
        </p:txBody>
      </p:sp>
      <p:pic>
        <p:nvPicPr>
          <p:cNvPr id="47108" name="Рисунок 3" descr="http://upload.wikimedia.org/wikipedia/ru/f/fd/%D0%98%D0%BE%D1%84%D1%84%D0%B5_%D0%90%D0%B1%D1%80%D0%B0%D0%BC_%D0%A4%D1%91%D0%B4%D0%BE%D1%80%D0%BE%D0%B2%D0%B8%D1%87.jpg">
            <a:hlinkClick r:id="rId2" tooltip="&quot;Иоффе Абрам Фёдорович&quot;"/>
          </p:cNvPr>
          <p:cNvPicPr>
            <a:picLocks noChangeAspect="1" noChangeArrowheads="1"/>
          </p:cNvPicPr>
          <p:nvPr/>
        </p:nvPicPr>
        <p:blipFill>
          <a:blip r:embed="rId3">
            <a:grayscl/>
          </a:blip>
          <a:srcRect/>
          <a:stretch>
            <a:fillRect/>
          </a:stretch>
        </p:blipFill>
        <p:spPr bwMode="auto">
          <a:xfrm>
            <a:off x="5219700" y="836613"/>
            <a:ext cx="3640138" cy="4857750"/>
          </a:xfrm>
          <a:prstGeom prst="rect">
            <a:avLst/>
          </a:prstGeom>
          <a:noFill/>
          <a:ln w="3175">
            <a:solidFill>
              <a:srgbClr val="FF0000"/>
            </a:solidFill>
            <a:miter lim="800000"/>
            <a:headEnd/>
            <a:tailEnd/>
          </a:ln>
        </p:spPr>
      </p:pic>
    </p:spTree>
  </p:cSld>
  <p:clrMapOvr>
    <a:masterClrMapping/>
  </p:clrMapOvr>
  <p:transition>
    <p:cover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684213" y="333375"/>
            <a:ext cx="7772400" cy="1143000"/>
          </a:xfrm>
        </p:spPr>
        <p:txBody>
          <a:bodyPr/>
          <a:lstStyle/>
          <a:p>
            <a:r>
              <a:rPr lang="ru-RU" b="1" i="1">
                <a:solidFill>
                  <a:srgbClr val="FF0000"/>
                </a:solidFill>
                <a:effectLst>
                  <a:outerShdw blurRad="38100" dist="38100" dir="2700000" algn="tl">
                    <a:srgbClr val="000000"/>
                  </a:outerShdw>
                </a:effectLst>
              </a:rPr>
              <a:t>Верещагин Леонид Федорович</a:t>
            </a:r>
          </a:p>
        </p:txBody>
      </p:sp>
      <p:sp>
        <p:nvSpPr>
          <p:cNvPr id="111619" name="Rectangle 3"/>
          <p:cNvSpPr>
            <a:spLocks noGrp="1" noChangeArrowheads="1"/>
          </p:cNvSpPr>
          <p:nvPr>
            <p:ph type="body" idx="1"/>
          </p:nvPr>
        </p:nvSpPr>
        <p:spPr>
          <a:xfrm>
            <a:off x="4284663" y="1484313"/>
            <a:ext cx="4859337" cy="6553200"/>
          </a:xfrm>
        </p:spPr>
        <p:txBody>
          <a:bodyPr/>
          <a:lstStyle/>
          <a:p>
            <a:pPr>
              <a:lnSpc>
                <a:spcPct val="80000"/>
              </a:lnSpc>
              <a:buFont typeface="Wingdings" pitchFamily="2" charset="2"/>
              <a:buNone/>
            </a:pPr>
            <a:r>
              <a:rPr lang="ru-RU" sz="2400" b="0" dirty="0"/>
              <a:t>   </a:t>
            </a:r>
            <a:r>
              <a:rPr lang="ru-RU" sz="2400" dirty="0"/>
              <a:t>Труды академика позволили создать первую в мире установку по упрочению стволов минометов и других артиллерийских систем, в которых был использован принцип действия сверхвысоких давлений на кристаллическую структуру металла. Эта установка дала возможность увеличить срок службы орудий, их дальнобойность, а также применять для их изготовления менее качественные сорта стали</a:t>
            </a:r>
          </a:p>
        </p:txBody>
      </p:sp>
      <p:pic>
        <p:nvPicPr>
          <p:cNvPr id="111620" name="Picture 4" descr="Верещагин"/>
          <p:cNvPicPr>
            <a:picLocks noChangeAspect="1" noChangeArrowheads="1"/>
          </p:cNvPicPr>
          <p:nvPr/>
        </p:nvPicPr>
        <p:blipFill>
          <a:blip r:embed="rId2"/>
          <a:srcRect/>
          <a:stretch>
            <a:fillRect/>
          </a:stretch>
        </p:blipFill>
        <p:spPr bwMode="auto">
          <a:xfrm>
            <a:off x="611188" y="1628775"/>
            <a:ext cx="3565525" cy="489743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ru-RU"/>
              <a:t>Минометы</a:t>
            </a:r>
          </a:p>
        </p:txBody>
      </p:sp>
      <p:pic>
        <p:nvPicPr>
          <p:cNvPr id="112645" name="Picture 5" descr="м1"/>
          <p:cNvPicPr>
            <a:picLocks noChangeAspect="1" noChangeArrowheads="1"/>
          </p:cNvPicPr>
          <p:nvPr/>
        </p:nvPicPr>
        <p:blipFill>
          <a:blip r:embed="rId2"/>
          <a:srcRect/>
          <a:stretch>
            <a:fillRect/>
          </a:stretch>
        </p:blipFill>
        <p:spPr bwMode="auto">
          <a:xfrm>
            <a:off x="4140200" y="2420938"/>
            <a:ext cx="5003800" cy="3502025"/>
          </a:xfrm>
          <a:prstGeom prst="rect">
            <a:avLst/>
          </a:prstGeom>
          <a:noFill/>
        </p:spPr>
      </p:pic>
      <p:pic>
        <p:nvPicPr>
          <p:cNvPr id="112646" name="Picture 6" descr="2"/>
          <p:cNvPicPr>
            <a:picLocks noChangeAspect="1" noChangeArrowheads="1"/>
          </p:cNvPicPr>
          <p:nvPr/>
        </p:nvPicPr>
        <p:blipFill>
          <a:blip r:embed="rId3"/>
          <a:srcRect/>
          <a:stretch>
            <a:fillRect/>
          </a:stretch>
        </p:blipFill>
        <p:spPr bwMode="auto">
          <a:xfrm>
            <a:off x="611188" y="1628775"/>
            <a:ext cx="3417887" cy="4791075"/>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ru-RU" b="1" i="1">
                <a:solidFill>
                  <a:srgbClr val="FF0000"/>
                </a:solidFill>
                <a:effectLst>
                  <a:outerShdw blurRad="38100" dist="38100" dir="2700000" algn="tl">
                    <a:srgbClr val="000000"/>
                  </a:outerShdw>
                </a:effectLst>
              </a:rPr>
              <a:t>Капица Петр Леонидович</a:t>
            </a:r>
          </a:p>
        </p:txBody>
      </p:sp>
      <p:sp>
        <p:nvSpPr>
          <p:cNvPr id="109571" name="Rectangle 3"/>
          <p:cNvSpPr>
            <a:spLocks noGrp="1" noChangeArrowheads="1"/>
          </p:cNvSpPr>
          <p:nvPr>
            <p:ph type="body" idx="1"/>
          </p:nvPr>
        </p:nvSpPr>
        <p:spPr>
          <a:xfrm>
            <a:off x="0" y="1773238"/>
            <a:ext cx="6156325" cy="4895850"/>
          </a:xfrm>
        </p:spPr>
        <p:txBody>
          <a:bodyPr/>
          <a:lstStyle/>
          <a:p>
            <a:pPr>
              <a:lnSpc>
                <a:spcPct val="90000"/>
              </a:lnSpc>
            </a:pPr>
            <a:r>
              <a:rPr lang="ru-RU" sz="2800" dirty="0"/>
              <a:t>Чтобы обеспечить возросшую потребность различных отраслей военной промышленности в жидком кислороде, ученые сконструировали самую мощную в мире </a:t>
            </a:r>
            <a:r>
              <a:rPr lang="ru-RU" sz="2800" dirty="0" err="1"/>
              <a:t>сжижительную</a:t>
            </a:r>
            <a:r>
              <a:rPr lang="ru-RU" sz="2800" dirty="0"/>
              <a:t> установку. Она резко отличалась от имеющихся  аналогов тем, что сжижение происходило при давлении всего в 6 атмосфер</a:t>
            </a:r>
            <a:endParaRPr lang="ru-RU" sz="2400" dirty="0"/>
          </a:p>
        </p:txBody>
      </p:sp>
      <p:pic>
        <p:nvPicPr>
          <p:cNvPr id="109572" name="Рисунок 6" descr="C:\Documents and Settings\Admin\Рабочий стол\капица.bmp"/>
          <p:cNvPicPr>
            <a:picLocks noChangeAspect="1" noChangeArrowheads="1"/>
          </p:cNvPicPr>
          <p:nvPr/>
        </p:nvPicPr>
        <p:blipFill>
          <a:blip r:embed="rId2"/>
          <a:srcRect/>
          <a:stretch>
            <a:fillRect/>
          </a:stretch>
        </p:blipFill>
        <p:spPr bwMode="auto">
          <a:xfrm>
            <a:off x="6410325" y="1989138"/>
            <a:ext cx="2733675" cy="3455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ru-RU">
                <a:solidFill>
                  <a:srgbClr val="FF0000"/>
                </a:solidFill>
                <a:effectLst>
                  <a:outerShdw blurRad="38100" dist="38100" dir="2700000" algn="tl">
                    <a:srgbClr val="000000"/>
                  </a:outerShdw>
                </a:effectLst>
              </a:rPr>
              <a:t>Дорога жизни</a:t>
            </a:r>
          </a:p>
        </p:txBody>
      </p:sp>
      <p:sp>
        <p:nvSpPr>
          <p:cNvPr id="113667" name="Rectangle 3"/>
          <p:cNvSpPr>
            <a:spLocks noGrp="1" noChangeArrowheads="1"/>
          </p:cNvSpPr>
          <p:nvPr>
            <p:ph type="body" idx="1"/>
          </p:nvPr>
        </p:nvSpPr>
        <p:spPr>
          <a:xfrm>
            <a:off x="685800" y="1628775"/>
            <a:ext cx="8278813" cy="4824413"/>
          </a:xfrm>
        </p:spPr>
        <p:txBody>
          <a:bodyPr/>
          <a:lstStyle/>
          <a:p>
            <a:r>
              <a:rPr lang="ru-RU" sz="2800" dirty="0"/>
              <a:t>Группа ученых, изучила механические свойства ледового покрова (его прочность, хрупкость, грузоподъемность, условия пролома) и на основе этого разработала правила движения автоколонн по льду. Благодаря строгому выполнению этих правил, дорога действовала без аварий, не было случая разрушения льда из-за деформации или резонанса при движении транспорта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Орден победы"/>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8195" name="Rectangle 1"/>
          <p:cNvSpPr>
            <a:spLocks noChangeArrowheads="1"/>
          </p:cNvSpPr>
          <p:nvPr/>
        </p:nvSpPr>
        <p:spPr bwMode="auto">
          <a:xfrm>
            <a:off x="0" y="0"/>
            <a:ext cx="9144000" cy="7048083"/>
          </a:xfrm>
          <a:prstGeom prst="rect">
            <a:avLst/>
          </a:prstGeom>
          <a:noFill/>
          <a:ln w="9525">
            <a:noFill/>
            <a:miter lim="800000"/>
            <a:headEnd/>
            <a:tailEnd/>
          </a:ln>
        </p:spPr>
        <p:txBody>
          <a:bodyPr wrap="square" anchor="ctr">
            <a:spAutoFit/>
          </a:bodyPr>
          <a:lstStyle/>
          <a:p>
            <a:r>
              <a:rPr lang="ru-RU" sz="2400" dirty="0">
                <a:solidFill>
                  <a:srgbClr val="FFFF00"/>
                </a:solidFill>
                <a:latin typeface="Times New Roman" pitchFamily="18" charset="0"/>
                <a:cs typeface="Times New Roman" pitchFamily="18" charset="0"/>
              </a:rPr>
              <a:t>С первых дней войны математики и физики принимали участие в защите страны: призывались в армию, записывались в ряды народного ополчения, шли на фронт добровольцами, готовые на </a:t>
            </a:r>
            <a:r>
              <a:rPr lang="ru-RU" sz="2400" b="1" dirty="0">
                <a:solidFill>
                  <a:srgbClr val="FFFF00"/>
                </a:solidFill>
                <a:latin typeface="Times New Roman" pitchFamily="18" charset="0"/>
                <a:cs typeface="Times New Roman" pitchFamily="18" charset="0"/>
              </a:rPr>
              <a:t> </a:t>
            </a:r>
            <a:r>
              <a:rPr lang="ru-RU" sz="2400" dirty="0">
                <a:solidFill>
                  <a:srgbClr val="FFFF00"/>
                </a:solidFill>
                <a:latin typeface="Times New Roman" pitchFamily="18" charset="0"/>
                <a:cs typeface="Times New Roman" pitchFamily="18" charset="0"/>
              </a:rPr>
              <a:t>самопожертвование - отдать жизнь во имя свободы Отчизны. И действительно, многие из тех, кто ушел на фронт, не вернулись и не преступили к своей любимой работе. Среди погибших было много талантливых математиков,  подававших  большие надежды, способных внести большой вклад  в науку. Радостно и торжественно отмечает наша страна праздник Победы – один из самых ярких и памятных в ее героической летописи.</a:t>
            </a:r>
          </a:p>
          <a:p>
            <a:r>
              <a:rPr lang="ru-RU" sz="2400" dirty="0">
                <a:solidFill>
                  <a:srgbClr val="FFFF00"/>
                </a:solidFill>
                <a:latin typeface="Times New Roman" pitchFamily="18" charset="0"/>
                <a:cs typeface="Times New Roman" pitchFamily="18" charset="0"/>
              </a:rPr>
              <a:t>Празднуя очередную годовщину великой Победы, мы снова и снова вспоминаем, какие суровые испытания выпали на долю нашей страны с той минуты, когда фашистские полчища, без объявления войны хлынули через наши границы. 190 дивизий, тысячи самолетов, танков и орудий были брошены на нашу землю с одной изуверской целью – давить, сжигать, беспощадно уничтожать все что встретится на пути. Огнем и мечом, кровавым террором пытались гитлеровцы навсегда покончить со страной Советов</a:t>
            </a:r>
            <a:r>
              <a:rPr lang="ru-RU" sz="2400" dirty="0">
                <a:latin typeface="Times New Roman" pitchFamily="18" charset="0"/>
                <a:cs typeface="Times New Roman" pitchFamily="18" charset="0"/>
              </a:rPr>
              <a:t>.</a:t>
            </a:r>
          </a:p>
          <a:p>
            <a:pPr eaLnBrk="0" hangingPunct="0"/>
            <a:endParaRPr lang="ru-RU" sz="2000" b="1" i="1" dirty="0">
              <a:solidFill>
                <a:schemeClr val="bg1"/>
              </a:solidFill>
              <a:ea typeface="Times New Roman" pitchFamily="18" charset="0"/>
              <a:cs typeface="Arial" charset="0"/>
            </a:endParaRPr>
          </a:p>
        </p:txBody>
      </p:sp>
      <p:pic>
        <p:nvPicPr>
          <p:cNvPr id="4" name="Журавли.mp3">
            <a:hlinkClick r:id="" action="ppaction://media"/>
          </p:cNvPr>
          <p:cNvPicPr>
            <a:picLocks noRot="1" noChangeAspect="1"/>
          </p:cNvPicPr>
          <p:nvPr>
            <a:audioFile r:link="rId1"/>
          </p:nvPr>
        </p:nvPicPr>
        <p:blipFill>
          <a:blip r:embed="rId4"/>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audio>
              <p:cMediaNode>
                <p:cTn id="2"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8" name="Picture 8" descr="1"/>
          <p:cNvPicPr>
            <a:picLocks noChangeAspect="1" noChangeArrowheads="1"/>
          </p:cNvPicPr>
          <p:nvPr/>
        </p:nvPicPr>
        <p:blipFill>
          <a:blip r:embed="rId2"/>
          <a:srcRect/>
          <a:stretch>
            <a:fillRect/>
          </a:stretch>
        </p:blipFill>
        <p:spPr bwMode="auto">
          <a:xfrm>
            <a:off x="7429500" y="0"/>
            <a:ext cx="1714500" cy="2286000"/>
          </a:xfrm>
          <a:prstGeom prst="rect">
            <a:avLst/>
          </a:prstGeom>
          <a:noFill/>
        </p:spPr>
      </p:pic>
      <p:pic>
        <p:nvPicPr>
          <p:cNvPr id="117769" name="Picture 9" descr="3"/>
          <p:cNvPicPr>
            <a:picLocks noChangeAspect="1" noChangeArrowheads="1"/>
          </p:cNvPicPr>
          <p:nvPr/>
        </p:nvPicPr>
        <p:blipFill>
          <a:blip r:embed="rId3"/>
          <a:srcRect/>
          <a:stretch>
            <a:fillRect/>
          </a:stretch>
        </p:blipFill>
        <p:spPr bwMode="auto">
          <a:xfrm>
            <a:off x="250825" y="2205038"/>
            <a:ext cx="8548688" cy="4445000"/>
          </a:xfrm>
          <a:prstGeom prst="rect">
            <a:avLst/>
          </a:prstGeom>
          <a:noFill/>
        </p:spPr>
      </p:pic>
      <p:sp>
        <p:nvSpPr>
          <p:cNvPr id="117770" name="Rectangle 10"/>
          <p:cNvSpPr>
            <a:spLocks noChangeArrowheads="1"/>
          </p:cNvSpPr>
          <p:nvPr/>
        </p:nvSpPr>
        <p:spPr bwMode="auto">
          <a:xfrm>
            <a:off x="0" y="211138"/>
            <a:ext cx="9144000" cy="1938992"/>
          </a:xfrm>
          <a:prstGeom prst="rect">
            <a:avLst/>
          </a:prstGeom>
          <a:noFill/>
          <a:ln w="9525">
            <a:noFill/>
            <a:miter lim="800000"/>
            <a:headEnd/>
            <a:tailEnd/>
          </a:ln>
          <a:effectLst/>
        </p:spPr>
        <p:txBody>
          <a:bodyPr anchor="ctr">
            <a:spAutoFit/>
          </a:bodyPr>
          <a:lstStyle/>
          <a:p>
            <a:pPr algn="l" eaLnBrk="1" hangingPunct="1"/>
            <a:r>
              <a:rPr kumimoji="1" lang="en-US" sz="2400" b="1" i="1" dirty="0" err="1">
                <a:solidFill>
                  <a:schemeClr val="accent2"/>
                </a:solidFill>
              </a:rPr>
              <a:t>Народ</a:t>
            </a:r>
            <a:r>
              <a:rPr kumimoji="1" lang="en-US" sz="2400" b="1" i="1" dirty="0">
                <a:solidFill>
                  <a:schemeClr val="accent2"/>
                </a:solidFill>
              </a:rPr>
              <a:t> </a:t>
            </a:r>
            <a:r>
              <a:rPr kumimoji="1" lang="en-US" sz="2400" b="1" i="1" dirty="0" err="1">
                <a:solidFill>
                  <a:schemeClr val="accent2"/>
                </a:solidFill>
              </a:rPr>
              <a:t>очень</a:t>
            </a:r>
            <a:r>
              <a:rPr kumimoji="1" lang="en-US" sz="2400" b="1" i="1" dirty="0">
                <a:solidFill>
                  <a:schemeClr val="accent2"/>
                </a:solidFill>
              </a:rPr>
              <a:t> </a:t>
            </a:r>
            <a:r>
              <a:rPr kumimoji="1" lang="en-US" sz="2400" b="1" i="1" dirty="0" err="1">
                <a:solidFill>
                  <a:schemeClr val="accent2"/>
                </a:solidFill>
              </a:rPr>
              <a:t>точно</a:t>
            </a:r>
            <a:r>
              <a:rPr kumimoji="1" lang="en-US" sz="2400" b="1" i="1" dirty="0">
                <a:solidFill>
                  <a:schemeClr val="accent2"/>
                </a:solidFill>
              </a:rPr>
              <a:t> </a:t>
            </a:r>
            <a:r>
              <a:rPr kumimoji="1" lang="en-US" sz="2400" b="1" i="1" dirty="0" err="1">
                <a:solidFill>
                  <a:schemeClr val="accent2"/>
                </a:solidFill>
              </a:rPr>
              <a:t>назвал</a:t>
            </a:r>
            <a:r>
              <a:rPr kumimoji="1" lang="en-US" sz="2400" b="1" i="1" dirty="0">
                <a:solidFill>
                  <a:schemeClr val="accent2"/>
                </a:solidFill>
              </a:rPr>
              <a:t> </a:t>
            </a:r>
            <a:r>
              <a:rPr kumimoji="1" lang="en-US" sz="2400" b="1" i="1" dirty="0" err="1">
                <a:solidFill>
                  <a:schemeClr val="accent2"/>
                </a:solidFill>
              </a:rPr>
              <a:t>ее</a:t>
            </a:r>
            <a:r>
              <a:rPr kumimoji="1" lang="en-US" sz="2400" b="1" i="1" dirty="0">
                <a:solidFill>
                  <a:schemeClr val="accent2"/>
                </a:solidFill>
              </a:rPr>
              <a:t> </a:t>
            </a:r>
            <a:r>
              <a:rPr kumimoji="1" lang="en-US" sz="2400" b="1" i="1" dirty="0" err="1">
                <a:solidFill>
                  <a:schemeClr val="accent2"/>
                </a:solidFill>
              </a:rPr>
              <a:t>Дорогой</a:t>
            </a:r>
            <a:r>
              <a:rPr kumimoji="1" lang="en-US" sz="2400" b="1" i="1" dirty="0">
                <a:solidFill>
                  <a:schemeClr val="accent2"/>
                </a:solidFill>
              </a:rPr>
              <a:t> </a:t>
            </a:r>
            <a:r>
              <a:rPr kumimoji="1" lang="en-US" sz="2400" b="1" i="1" dirty="0" err="1">
                <a:solidFill>
                  <a:schemeClr val="accent2"/>
                </a:solidFill>
              </a:rPr>
              <a:t>жизни</a:t>
            </a:r>
            <a:r>
              <a:rPr kumimoji="1" lang="en-US" sz="2400" b="1" i="1" dirty="0">
                <a:solidFill>
                  <a:schemeClr val="accent2"/>
                </a:solidFill>
              </a:rPr>
              <a:t>.</a:t>
            </a:r>
            <a:r>
              <a:rPr kumimoji="1" lang="ru-RU" sz="2400" b="1" i="1" dirty="0">
                <a:solidFill>
                  <a:schemeClr val="accent2"/>
                </a:solidFill>
              </a:rPr>
              <a:t> </a:t>
            </a:r>
          </a:p>
          <a:p>
            <a:pPr algn="l" eaLnBrk="1" hangingPunct="1"/>
            <a:r>
              <a:rPr kumimoji="1" lang="en-US" sz="2400" b="1" i="1" dirty="0" err="1">
                <a:solidFill>
                  <a:schemeClr val="accent2"/>
                </a:solidFill>
              </a:rPr>
              <a:t>От</a:t>
            </a:r>
            <a:r>
              <a:rPr kumimoji="1" lang="en-US" sz="2400" b="1" i="1" dirty="0">
                <a:solidFill>
                  <a:schemeClr val="accent2"/>
                </a:solidFill>
              </a:rPr>
              <a:t> </a:t>
            </a:r>
            <a:r>
              <a:rPr kumimoji="1" lang="en-US" sz="2400" b="1" i="1" dirty="0" err="1">
                <a:solidFill>
                  <a:schemeClr val="accent2"/>
                </a:solidFill>
              </a:rPr>
              <a:t>нее</a:t>
            </a:r>
            <a:r>
              <a:rPr kumimoji="1" lang="en-US" sz="2400" b="1" i="1" dirty="0">
                <a:solidFill>
                  <a:schemeClr val="accent2"/>
                </a:solidFill>
              </a:rPr>
              <a:t> </a:t>
            </a:r>
            <a:r>
              <a:rPr kumimoji="1" lang="en-US" sz="2400" b="1" i="1" dirty="0" err="1">
                <a:solidFill>
                  <a:schemeClr val="accent2"/>
                </a:solidFill>
              </a:rPr>
              <a:t>зависело</a:t>
            </a:r>
            <a:r>
              <a:rPr kumimoji="1" lang="en-US" sz="2400" b="1" i="1" dirty="0">
                <a:solidFill>
                  <a:schemeClr val="accent2"/>
                </a:solidFill>
              </a:rPr>
              <a:t> </a:t>
            </a:r>
            <a:r>
              <a:rPr kumimoji="1" lang="en-US" sz="2400" b="1" i="1" dirty="0" err="1">
                <a:solidFill>
                  <a:schemeClr val="accent2"/>
                </a:solidFill>
              </a:rPr>
              <a:t>спасение</a:t>
            </a:r>
            <a:r>
              <a:rPr kumimoji="1" lang="en-US" sz="2400" b="1" i="1" dirty="0">
                <a:solidFill>
                  <a:schemeClr val="accent2"/>
                </a:solidFill>
              </a:rPr>
              <a:t> </a:t>
            </a:r>
            <a:r>
              <a:rPr kumimoji="1" lang="en-US" sz="2400" b="1" i="1" dirty="0" err="1">
                <a:solidFill>
                  <a:schemeClr val="accent2"/>
                </a:solidFill>
              </a:rPr>
              <a:t>жителей</a:t>
            </a:r>
            <a:r>
              <a:rPr kumimoji="1" lang="en-US" sz="2400" b="1" i="1" dirty="0">
                <a:solidFill>
                  <a:schemeClr val="accent2"/>
                </a:solidFill>
              </a:rPr>
              <a:t> </a:t>
            </a:r>
            <a:r>
              <a:rPr kumimoji="1" lang="en-US" sz="2400" b="1" i="1" dirty="0" err="1">
                <a:solidFill>
                  <a:schemeClr val="accent2"/>
                </a:solidFill>
              </a:rPr>
              <a:t>Ленинграда</a:t>
            </a:r>
            <a:r>
              <a:rPr kumimoji="1" lang="en-US" sz="2400" b="1" i="1" dirty="0">
                <a:solidFill>
                  <a:schemeClr val="accent2"/>
                </a:solidFill>
              </a:rPr>
              <a:t>, </a:t>
            </a:r>
            <a:endParaRPr kumimoji="1" lang="ru-RU" sz="2400" b="1" i="1" dirty="0">
              <a:solidFill>
                <a:schemeClr val="accent2"/>
              </a:solidFill>
            </a:endParaRPr>
          </a:p>
          <a:p>
            <a:pPr algn="l" eaLnBrk="1" hangingPunct="1"/>
            <a:r>
              <a:rPr kumimoji="1" lang="en-US" sz="2400" b="1" i="1" dirty="0" err="1">
                <a:solidFill>
                  <a:schemeClr val="accent2"/>
                </a:solidFill>
              </a:rPr>
              <a:t>обеспечение</a:t>
            </a:r>
            <a:r>
              <a:rPr kumimoji="1" lang="en-US" sz="2400" b="1" i="1" dirty="0">
                <a:solidFill>
                  <a:schemeClr val="accent2"/>
                </a:solidFill>
              </a:rPr>
              <a:t> </a:t>
            </a:r>
            <a:r>
              <a:rPr kumimoji="1" lang="en-US" sz="2400" b="1" i="1" dirty="0" err="1">
                <a:solidFill>
                  <a:schemeClr val="accent2"/>
                </a:solidFill>
              </a:rPr>
              <a:t>фронта</a:t>
            </a:r>
            <a:r>
              <a:rPr kumimoji="1" lang="ru-RU" sz="2400" b="1" i="1" dirty="0">
                <a:solidFill>
                  <a:schemeClr val="accent2"/>
                </a:solidFill>
              </a:rPr>
              <a:t> </a:t>
            </a:r>
            <a:r>
              <a:rPr kumimoji="1" lang="en-US" sz="2400" b="1" i="1" dirty="0" err="1">
                <a:solidFill>
                  <a:schemeClr val="accent2"/>
                </a:solidFill>
              </a:rPr>
              <a:t>всем</a:t>
            </a:r>
            <a:r>
              <a:rPr kumimoji="1" lang="en-US" sz="2400" b="1" i="1" dirty="0">
                <a:solidFill>
                  <a:schemeClr val="accent2"/>
                </a:solidFill>
              </a:rPr>
              <a:t> </a:t>
            </a:r>
            <a:r>
              <a:rPr kumimoji="1" lang="en-US" sz="2400" b="1" i="1" dirty="0" err="1">
                <a:solidFill>
                  <a:schemeClr val="accent2"/>
                </a:solidFill>
              </a:rPr>
              <a:t>необходимым</a:t>
            </a:r>
            <a:r>
              <a:rPr kumimoji="1" lang="en-US" sz="2400" b="1" i="1" dirty="0">
                <a:solidFill>
                  <a:schemeClr val="accent2"/>
                </a:solidFill>
              </a:rPr>
              <a:t>.</a:t>
            </a:r>
            <a:endParaRPr kumimoji="1" lang="ru-RU" sz="2400" b="1" i="1" dirty="0">
              <a:solidFill>
                <a:schemeClr val="accent2"/>
              </a:solidFill>
            </a:endParaRPr>
          </a:p>
          <a:p>
            <a:pPr algn="l" eaLnBrk="1" hangingPunct="1"/>
            <a:r>
              <a:rPr kumimoji="1" lang="en-US" sz="2400" b="1" i="1" dirty="0">
                <a:solidFill>
                  <a:schemeClr val="accent2"/>
                </a:solidFill>
              </a:rPr>
              <a:t> 22 </a:t>
            </a:r>
            <a:r>
              <a:rPr kumimoji="1" lang="en-US" sz="2400" b="1" i="1" dirty="0" err="1">
                <a:solidFill>
                  <a:schemeClr val="accent2"/>
                </a:solidFill>
              </a:rPr>
              <a:t>ноября</a:t>
            </a:r>
            <a:r>
              <a:rPr kumimoji="1" lang="en-US" sz="2400" b="1" i="1" dirty="0">
                <a:solidFill>
                  <a:schemeClr val="accent2"/>
                </a:solidFill>
              </a:rPr>
              <a:t> 1941 </a:t>
            </a:r>
            <a:r>
              <a:rPr kumimoji="1" lang="en-US" sz="2400" b="1" i="1" dirty="0" err="1">
                <a:solidFill>
                  <a:schemeClr val="accent2"/>
                </a:solidFill>
              </a:rPr>
              <a:t>года</a:t>
            </a:r>
            <a:r>
              <a:rPr kumimoji="1" lang="ru-RU" sz="2400" b="1" i="1" dirty="0">
                <a:solidFill>
                  <a:schemeClr val="accent2"/>
                </a:solidFill>
              </a:rPr>
              <a:t> </a:t>
            </a:r>
            <a:r>
              <a:rPr kumimoji="1" lang="en-US" sz="2400" b="1" i="1" dirty="0" err="1">
                <a:solidFill>
                  <a:schemeClr val="accent2"/>
                </a:solidFill>
              </a:rPr>
              <a:t>на</a:t>
            </a:r>
            <a:r>
              <a:rPr kumimoji="1" lang="en-US" sz="2400" b="1" i="1" dirty="0">
                <a:solidFill>
                  <a:schemeClr val="accent2"/>
                </a:solidFill>
              </a:rPr>
              <a:t> </a:t>
            </a:r>
            <a:r>
              <a:rPr kumimoji="1" lang="en-US" sz="2400" b="1" i="1" dirty="0" err="1">
                <a:solidFill>
                  <a:schemeClr val="accent2"/>
                </a:solidFill>
              </a:rPr>
              <a:t>еще</a:t>
            </a:r>
            <a:r>
              <a:rPr kumimoji="1" lang="en-US" sz="2400" b="1" i="1" dirty="0">
                <a:solidFill>
                  <a:schemeClr val="accent2"/>
                </a:solidFill>
              </a:rPr>
              <a:t> </a:t>
            </a:r>
            <a:r>
              <a:rPr kumimoji="1" lang="en-US" sz="2400" b="1" i="1" dirty="0" err="1">
                <a:solidFill>
                  <a:schemeClr val="accent2"/>
                </a:solidFill>
              </a:rPr>
              <a:t>не</a:t>
            </a:r>
            <a:r>
              <a:rPr kumimoji="1" lang="en-US" sz="2400" b="1" i="1" dirty="0">
                <a:solidFill>
                  <a:schemeClr val="accent2"/>
                </a:solidFill>
              </a:rPr>
              <a:t> </a:t>
            </a:r>
            <a:r>
              <a:rPr kumimoji="1" lang="en-US" sz="2400" b="1" i="1" dirty="0" err="1">
                <a:solidFill>
                  <a:schemeClr val="accent2"/>
                </a:solidFill>
              </a:rPr>
              <a:t>окрепший</a:t>
            </a:r>
            <a:r>
              <a:rPr kumimoji="1" lang="en-US" sz="2400" b="1" i="1" dirty="0">
                <a:solidFill>
                  <a:schemeClr val="accent2"/>
                </a:solidFill>
              </a:rPr>
              <a:t> </a:t>
            </a:r>
            <a:endParaRPr kumimoji="1" lang="ru-RU" sz="2400" b="1" i="1" dirty="0">
              <a:solidFill>
                <a:schemeClr val="accent2"/>
              </a:solidFill>
            </a:endParaRPr>
          </a:p>
          <a:p>
            <a:pPr algn="l" eaLnBrk="1" hangingPunct="1"/>
            <a:r>
              <a:rPr kumimoji="1" lang="en-US" sz="2400" b="1" i="1" dirty="0" err="1">
                <a:solidFill>
                  <a:schemeClr val="accent2"/>
                </a:solidFill>
              </a:rPr>
              <a:t>лед</a:t>
            </a:r>
            <a:r>
              <a:rPr kumimoji="1" lang="en-US" sz="2400" b="1" i="1" dirty="0">
                <a:solidFill>
                  <a:schemeClr val="accent2"/>
                </a:solidFill>
              </a:rPr>
              <a:t> </a:t>
            </a:r>
            <a:r>
              <a:rPr kumimoji="1" lang="en-US" sz="2400" b="1" i="1" dirty="0" err="1">
                <a:solidFill>
                  <a:schemeClr val="accent2"/>
                </a:solidFill>
              </a:rPr>
              <a:t>вышли</a:t>
            </a:r>
            <a:r>
              <a:rPr kumimoji="1" lang="en-US" sz="2400" b="1" i="1" dirty="0">
                <a:solidFill>
                  <a:schemeClr val="accent2"/>
                </a:solidFill>
              </a:rPr>
              <a:t> </a:t>
            </a:r>
            <a:r>
              <a:rPr kumimoji="1" lang="en-US" sz="2400" b="1" i="1" dirty="0" err="1">
                <a:solidFill>
                  <a:schemeClr val="accent2"/>
                </a:solidFill>
              </a:rPr>
              <a:t>первые</a:t>
            </a:r>
            <a:r>
              <a:rPr kumimoji="1" lang="en-US" sz="2400" b="1" i="1" dirty="0">
                <a:solidFill>
                  <a:schemeClr val="accent2"/>
                </a:solidFill>
              </a:rPr>
              <a:t> </a:t>
            </a:r>
            <a:r>
              <a:rPr kumimoji="1" lang="en-US" sz="2400" b="1" i="1" dirty="0" err="1">
                <a:solidFill>
                  <a:schemeClr val="accent2"/>
                </a:solidFill>
              </a:rPr>
              <a:t>грузовики</a:t>
            </a:r>
            <a:r>
              <a:rPr kumimoji="1" lang="en-US" b="1" i="1" dirty="0">
                <a:solidFill>
                  <a:schemeClr val="accent2"/>
                </a:solidFill>
              </a:rPr>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ru-RU" b="1" i="1" dirty="0">
                <a:solidFill>
                  <a:srgbClr val="FF0000"/>
                </a:solidFill>
                <a:effectLst>
                  <a:outerShdw blurRad="38100" dist="38100" dir="2700000" algn="tl">
                    <a:srgbClr val="000000"/>
                  </a:outerShdw>
                </a:effectLst>
              </a:rPr>
              <a:t>Китайгородский Исаак Ильич</a:t>
            </a:r>
            <a:r>
              <a:rPr lang="ru-RU" dirty="0"/>
              <a:t> </a:t>
            </a:r>
          </a:p>
        </p:txBody>
      </p:sp>
      <p:sp>
        <p:nvSpPr>
          <p:cNvPr id="114691" name="Rectangle 3"/>
          <p:cNvSpPr>
            <a:spLocks noGrp="1" noChangeArrowheads="1"/>
          </p:cNvSpPr>
          <p:nvPr>
            <p:ph type="body" idx="1"/>
          </p:nvPr>
        </p:nvSpPr>
        <p:spPr>
          <a:xfrm>
            <a:off x="323850" y="1628775"/>
            <a:ext cx="5254625" cy="1663700"/>
          </a:xfrm>
        </p:spPr>
        <p:txBody>
          <a:bodyPr/>
          <a:lstStyle/>
          <a:p>
            <a:r>
              <a:rPr lang="ru-RU" dirty="0"/>
              <a:t>Изобрел пуленепробиваемое стекло для самолетов</a:t>
            </a:r>
          </a:p>
        </p:txBody>
      </p:sp>
      <p:pic>
        <p:nvPicPr>
          <p:cNvPr id="114693" name="Picture 5" descr="стекло"/>
          <p:cNvPicPr>
            <a:picLocks noChangeAspect="1" noChangeArrowheads="1"/>
          </p:cNvPicPr>
          <p:nvPr/>
        </p:nvPicPr>
        <p:blipFill>
          <a:blip r:embed="rId2"/>
          <a:srcRect/>
          <a:stretch>
            <a:fillRect/>
          </a:stretch>
        </p:blipFill>
        <p:spPr bwMode="auto">
          <a:xfrm>
            <a:off x="395288" y="3573463"/>
            <a:ext cx="4392612" cy="2635250"/>
          </a:xfrm>
          <a:prstGeom prst="rect">
            <a:avLst/>
          </a:prstGeom>
          <a:noFill/>
        </p:spPr>
      </p:pic>
      <p:pic>
        <p:nvPicPr>
          <p:cNvPr id="114695" name="Picture 7" descr="Безымянный"/>
          <p:cNvPicPr>
            <a:picLocks noChangeAspect="1" noChangeArrowheads="1"/>
          </p:cNvPicPr>
          <p:nvPr/>
        </p:nvPicPr>
        <p:blipFill>
          <a:blip r:embed="rId3">
            <a:clrChange>
              <a:clrFrom>
                <a:srgbClr val="FFFFFF"/>
              </a:clrFrom>
              <a:clrTo>
                <a:srgbClr val="FFFFFF">
                  <a:alpha val="0"/>
                </a:srgbClr>
              </a:clrTo>
            </a:clrChange>
          </a:blip>
          <a:srcRect l="1558" r="40475" b="16142"/>
          <a:stretch>
            <a:fillRect/>
          </a:stretch>
        </p:blipFill>
        <p:spPr bwMode="auto">
          <a:xfrm>
            <a:off x="5148263" y="1557338"/>
            <a:ext cx="3995737" cy="481647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физика и война\репрессии.jpeg"/>
          <p:cNvPicPr>
            <a:picLocks noChangeAspect="1" noChangeArrowheads="1"/>
          </p:cNvPicPr>
          <p:nvPr/>
        </p:nvPicPr>
        <p:blipFill>
          <a:blip r:embed="rId2"/>
          <a:srcRect/>
          <a:stretch>
            <a:fillRect/>
          </a:stretch>
        </p:blipFill>
        <p:spPr bwMode="auto">
          <a:xfrm>
            <a:off x="0" y="-26988"/>
            <a:ext cx="9144000" cy="6858001"/>
          </a:xfrm>
          <a:prstGeom prst="rect">
            <a:avLst/>
          </a:prstGeom>
        </p:spPr>
        <p:style>
          <a:lnRef idx="2">
            <a:schemeClr val="dk1"/>
          </a:lnRef>
          <a:fillRef idx="1">
            <a:schemeClr val="lt1"/>
          </a:fillRef>
          <a:effectRef idx="0">
            <a:schemeClr val="dk1"/>
          </a:effectRef>
          <a:fontRef idx="minor">
            <a:schemeClr val="dk1"/>
          </a:fontRef>
        </p:style>
      </p:pic>
      <p:sp>
        <p:nvSpPr>
          <p:cNvPr id="26627" name="Заголовок 1"/>
          <p:cNvSpPr>
            <a:spLocks noGrp="1"/>
          </p:cNvSpPr>
          <p:nvPr>
            <p:ph type="title"/>
          </p:nvPr>
        </p:nvSpPr>
        <p:spPr>
          <a:xfrm>
            <a:off x="468313" y="0"/>
            <a:ext cx="8229600" cy="1143000"/>
          </a:xfrm>
        </p:spPr>
        <p:txBody>
          <a:bodyPr/>
          <a:lstStyle/>
          <a:p>
            <a:r>
              <a:rPr lang="ru-RU" sz="4000" b="1" i="1" u="sng" smtClean="0">
                <a:solidFill>
                  <a:schemeClr val="bg1"/>
                </a:solidFill>
                <a:latin typeface="Arial" charset="0"/>
                <a:cs typeface="Arial" charset="0"/>
              </a:rPr>
              <a:t>Особые Технические Бюро.</a:t>
            </a:r>
          </a:p>
        </p:txBody>
      </p:sp>
      <p:sp>
        <p:nvSpPr>
          <p:cNvPr id="26628" name="Rectangle 1"/>
          <p:cNvSpPr>
            <a:spLocks noChangeArrowheads="1"/>
          </p:cNvSpPr>
          <p:nvPr/>
        </p:nvSpPr>
        <p:spPr bwMode="auto">
          <a:xfrm>
            <a:off x="468313" y="1341438"/>
            <a:ext cx="8215312" cy="5293757"/>
          </a:xfrm>
          <a:prstGeom prst="rect">
            <a:avLst/>
          </a:prstGeom>
          <a:noFill/>
          <a:ln w="9525">
            <a:noFill/>
            <a:miter lim="800000"/>
            <a:headEnd/>
            <a:tailEnd/>
          </a:ln>
        </p:spPr>
        <p:txBody>
          <a:bodyPr anchor="ctr">
            <a:spAutoFit/>
          </a:bodyPr>
          <a:lstStyle/>
          <a:p>
            <a:pPr eaLnBrk="0" hangingPunct="0"/>
            <a:r>
              <a:rPr lang="ru-RU" sz="1050" b="1" dirty="0">
                <a:solidFill>
                  <a:schemeClr val="bg1"/>
                </a:solidFill>
                <a:ea typeface="Times New Roman" pitchFamily="18" charset="0"/>
                <a:cs typeface="Arial" charset="0"/>
              </a:rPr>
              <a:t> </a:t>
            </a:r>
            <a:r>
              <a:rPr lang="ru-RU" sz="2000" b="1" dirty="0">
                <a:solidFill>
                  <a:schemeClr val="bg1"/>
                </a:solidFill>
                <a:ea typeface="Times New Roman" pitchFamily="18" charset="0"/>
                <a:cs typeface="Arial" charset="0"/>
              </a:rPr>
              <a:t>Вклад ученых в достижение Победы над фашизмом был бы более значителен, если бы начиная с конца 20-х гг. глава страны И.В.Сталин шаг за шагом не «подрубал» возможность независимого мышления и творчества. В 1937—1938 гг. по стране прокатилась волна массовых репрессий, направленная и против интеллигенции, ученых, конструкторов, инженеров. В результате погибло много светлых умов, в том числе «отцы» знаменитого реактивного миномета «катюша» Георгий </a:t>
            </a:r>
            <a:r>
              <a:rPr lang="ru-RU" sz="2000" b="1" dirty="0" err="1">
                <a:solidFill>
                  <a:schemeClr val="bg1"/>
                </a:solidFill>
                <a:ea typeface="Times New Roman" pitchFamily="18" charset="0"/>
                <a:cs typeface="Arial" charset="0"/>
              </a:rPr>
              <a:t>Эрихович</a:t>
            </a:r>
            <a:r>
              <a:rPr lang="ru-RU" sz="2000" b="1" dirty="0">
                <a:solidFill>
                  <a:schemeClr val="bg1"/>
                </a:solidFill>
                <a:ea typeface="Times New Roman" pitchFamily="18" charset="0"/>
                <a:cs typeface="Arial" charset="0"/>
              </a:rPr>
              <a:t> </a:t>
            </a:r>
            <a:r>
              <a:rPr lang="ru-RU" sz="2000" b="1" dirty="0" err="1">
                <a:solidFill>
                  <a:schemeClr val="bg1"/>
                </a:solidFill>
                <a:ea typeface="Times New Roman" pitchFamily="18" charset="0"/>
                <a:cs typeface="Arial" charset="0"/>
              </a:rPr>
              <a:t>Лангемак</a:t>
            </a:r>
            <a:r>
              <a:rPr lang="ru-RU" sz="2000" b="1" dirty="0">
                <a:solidFill>
                  <a:schemeClr val="bg1"/>
                </a:solidFill>
                <a:ea typeface="Times New Roman" pitchFamily="18" charset="0"/>
                <a:cs typeface="Arial" charset="0"/>
              </a:rPr>
              <a:t> и Иван Терентьевич Клейменов. Десятки и сотни талантливых ученых-физиков работали в «</a:t>
            </a:r>
            <a:r>
              <a:rPr lang="ru-RU" sz="2000" b="1" dirty="0" err="1">
                <a:solidFill>
                  <a:schemeClr val="bg1"/>
                </a:solidFill>
                <a:ea typeface="Times New Roman" pitchFamily="18" charset="0"/>
                <a:cs typeface="Arial" charset="0"/>
              </a:rPr>
              <a:t>шарагах</a:t>
            </a:r>
            <a:r>
              <a:rPr lang="ru-RU" sz="2000" b="1" dirty="0">
                <a:solidFill>
                  <a:schemeClr val="bg1"/>
                </a:solidFill>
                <a:ea typeface="Times New Roman" pitchFamily="18" charset="0"/>
                <a:cs typeface="Arial" charset="0"/>
              </a:rPr>
              <a:t>» (тюрьмах для талантов), которые назывались вполне пристойно «Особое техническое бюро».  Через стены ОТБ прошли: Андрей Николаевич Туполев — конструктор самолетов марки Ту и Сергей Павлович Королев — конструктор первых отечественных ракетно-космических систем.</a:t>
            </a:r>
          </a:p>
          <a:p>
            <a:pPr eaLnBrk="0" hangingPunct="0"/>
            <a:endParaRPr lang="ru-RU" b="1" dirty="0">
              <a:solidFill>
                <a:schemeClr val="bg1"/>
              </a:solidFill>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3" name="Picture 3" descr="J:\физика и война\война 3.jpe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2" name="Заголовок 1"/>
          <p:cNvSpPr>
            <a:spLocks noGrp="1"/>
          </p:cNvSpPr>
          <p:nvPr>
            <p:ph type="title"/>
          </p:nvPr>
        </p:nvSpPr>
        <p:spPr>
          <a:xfrm>
            <a:off x="0" y="428625"/>
            <a:ext cx="9144000" cy="1214438"/>
          </a:xfrm>
        </p:spPr>
        <p:txBody>
          <a:bodyPr rtlCol="0">
            <a:normAutofit fontScale="90000"/>
          </a:bodyPr>
          <a:lstStyle/>
          <a:p>
            <a:pPr eaLnBrk="1" fontAlgn="auto" hangingPunct="1">
              <a:spcAft>
                <a:spcPts val="0"/>
              </a:spcAft>
              <a:defRPr/>
            </a:pPr>
            <a:r>
              <a:rPr lang="ru-RU" b="1" i="1" u="sng" dirty="0" smtClean="0">
                <a:solidFill>
                  <a:srgbClr val="C00000"/>
                </a:solidFill>
                <a:latin typeface="Arial" pitchFamily="34" charset="0"/>
                <a:cs typeface="Arial" pitchFamily="34" charset="0"/>
              </a:rPr>
              <a:t>Покуда сердца стучатся, - помните!</a:t>
            </a:r>
            <a:r>
              <a:rPr lang="ru-RU" b="1" i="1" dirty="0" smtClean="0">
                <a:solidFill>
                  <a:srgbClr val="C00000"/>
                </a:solidFill>
                <a:latin typeface="Arial" pitchFamily="34" charset="0"/>
                <a:cs typeface="Arial" pitchFamily="34" charset="0"/>
              </a:rPr>
              <a:t/>
            </a:r>
            <a:br>
              <a:rPr lang="ru-RU" b="1" i="1" dirty="0" smtClean="0">
                <a:solidFill>
                  <a:srgbClr val="C00000"/>
                </a:solidFill>
                <a:latin typeface="Arial" pitchFamily="34" charset="0"/>
                <a:cs typeface="Arial" pitchFamily="34" charset="0"/>
              </a:rPr>
            </a:br>
            <a:endParaRPr lang="ru-RU" b="1" i="1" dirty="0" smtClean="0">
              <a:solidFill>
                <a:srgbClr val="C00000"/>
              </a:solidFill>
              <a:latin typeface="Arial" pitchFamily="34" charset="0"/>
              <a:cs typeface="Arial" pitchFamily="34" charset="0"/>
            </a:endParaRPr>
          </a:p>
        </p:txBody>
      </p:sp>
      <p:sp>
        <p:nvSpPr>
          <p:cNvPr id="27652" name="Rectangle 1"/>
          <p:cNvSpPr>
            <a:spLocks noChangeArrowheads="1"/>
          </p:cNvSpPr>
          <p:nvPr/>
        </p:nvSpPr>
        <p:spPr bwMode="auto">
          <a:xfrm>
            <a:off x="214313" y="1428750"/>
            <a:ext cx="8572500" cy="5294313"/>
          </a:xfrm>
          <a:prstGeom prst="rect">
            <a:avLst/>
          </a:prstGeom>
          <a:noFill/>
          <a:ln w="9525">
            <a:noFill/>
            <a:miter lim="800000"/>
            <a:headEnd/>
            <a:tailEnd/>
          </a:ln>
        </p:spPr>
        <p:txBody>
          <a:bodyPr anchor="ctr">
            <a:spAutoFit/>
          </a:bodyPr>
          <a:lstStyle/>
          <a:p>
            <a:pPr algn="just" eaLnBrk="0" hangingPunct="0"/>
            <a:r>
              <a:rPr lang="ru-RU" sz="2000" b="1" dirty="0">
                <a:cs typeface="Times New Roman" pitchFamily="18" charset="0"/>
              </a:rPr>
              <a:t>Война , бушевавшая над нашей планетой шесть лет, в ходе которой были убиты свыше 55 млн. человек и ранены 9 </a:t>
            </a:r>
            <a:r>
              <a:rPr lang="ru-RU" sz="2000" b="1" dirty="0" err="1">
                <a:cs typeface="Times New Roman" pitchFamily="18" charset="0"/>
              </a:rPr>
              <a:t>млн</a:t>
            </a:r>
            <a:r>
              <a:rPr lang="ru-RU" sz="2000" b="1" dirty="0">
                <a:cs typeface="Times New Roman" pitchFamily="18" charset="0"/>
              </a:rPr>
              <a:t>, закончилась 9 мая 1945 г победой Советского Союза над гитлеровской Германией. Эта победы означала спасение человечества от ужасов фашизма. Она спасла народы от порабощения и уничтожения.</a:t>
            </a:r>
            <a:endParaRPr lang="ru-RU" sz="2000" b="1" dirty="0"/>
          </a:p>
          <a:p>
            <a:pPr algn="just" eaLnBrk="0" hangingPunct="0"/>
            <a:r>
              <a:rPr lang="ru-RU" sz="2000" b="1" dirty="0">
                <a:cs typeface="Times New Roman" pitchFamily="18" charset="0"/>
              </a:rPr>
              <a:t>Оставшиеся в живых должны помнить, а их внуки и потомки – знать, какой ценой она была завоёвана. Память о сотнях тысяч замученных в концентрационных фашистских лагерях, о миллионах погибших в сражениях, призывает всех нас беречь мир, как самую большую ценность, как залог жизни. </a:t>
            </a:r>
          </a:p>
          <a:p>
            <a:pPr algn="just" eaLnBrk="0" hangingPunct="0"/>
            <a:r>
              <a:rPr lang="ru-RU" sz="2000" b="1" dirty="0"/>
              <a:t>После войны немцы признали, что наши наука и техника были на высоте требований, которые предъявило время. И действительно, советские ученые, в частности физики, самым непосредственным образом исполнили свой патриотический долг помощи фронту.</a:t>
            </a:r>
            <a:r>
              <a:rPr lang="en-US" sz="2000" b="1" dirty="0"/>
              <a:t> </a:t>
            </a:r>
            <a:r>
              <a:rPr lang="ru-RU" sz="2000" b="1" dirty="0"/>
              <a:t>Слава, Вам! Слава!</a:t>
            </a:r>
          </a:p>
          <a:p>
            <a:pPr algn="just" eaLnBrk="0" hangingPunct="0"/>
            <a:endParaRPr lang="ru-RU" b="1" dirty="0">
              <a:solidFill>
                <a:srgbClr val="FFC000"/>
              </a:solidFill>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E:\картинки\28[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219" name="Rectangle 1"/>
          <p:cNvSpPr>
            <a:spLocks noChangeArrowheads="1"/>
          </p:cNvSpPr>
          <p:nvPr/>
        </p:nvSpPr>
        <p:spPr bwMode="auto">
          <a:xfrm>
            <a:off x="0" y="214313"/>
            <a:ext cx="8786813" cy="5262979"/>
          </a:xfrm>
          <a:prstGeom prst="rect">
            <a:avLst/>
          </a:prstGeom>
          <a:noFill/>
          <a:ln w="9525">
            <a:noFill/>
            <a:miter lim="800000"/>
            <a:headEnd/>
            <a:tailEnd/>
          </a:ln>
        </p:spPr>
        <p:txBody>
          <a:bodyPr anchor="ctr">
            <a:spAutoFit/>
          </a:bodyPr>
          <a:lstStyle/>
          <a:p>
            <a:pPr algn="ctr" eaLnBrk="0" hangingPunct="0"/>
            <a:r>
              <a:rPr lang="ru-RU" sz="2800" dirty="0">
                <a:solidFill>
                  <a:srgbClr val="FFFF99"/>
                </a:solidFill>
              </a:rPr>
              <a:t>Как только стало известно о нападении фашистской Германии на наше Отечество, всюду на заводах и в учреждениях прошли  митинги  и возникло общенародное движение по записи в ряды  народного ополчения. В ополчение записались практически все студенты, аспиранты, подавляющее большинство ассистентов, доценты и профессора, в том числе и  те, кто по возрасту и состоянию здоровья был освобожден от воинской службы. Позднее некоторые ополченцы были вычеркнуты из списков, так как они имели профессорские звания или степени доктора.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E:\картинки\28[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219" name="Rectangle 1"/>
          <p:cNvSpPr>
            <a:spLocks noChangeArrowheads="1"/>
          </p:cNvSpPr>
          <p:nvPr/>
        </p:nvSpPr>
        <p:spPr bwMode="auto">
          <a:xfrm>
            <a:off x="0" y="214313"/>
            <a:ext cx="8786813" cy="2062103"/>
          </a:xfrm>
          <a:prstGeom prst="rect">
            <a:avLst/>
          </a:prstGeom>
          <a:noFill/>
          <a:ln w="9525">
            <a:noFill/>
            <a:miter lim="800000"/>
            <a:headEnd/>
            <a:tailEnd/>
          </a:ln>
        </p:spPr>
        <p:txBody>
          <a:bodyPr anchor="ctr">
            <a:spAutoFit/>
          </a:bodyPr>
          <a:lstStyle/>
          <a:p>
            <a:pPr algn="ctr" eaLnBrk="0" hangingPunct="0"/>
            <a:r>
              <a:rPr lang="ru-RU" sz="2800" dirty="0" smtClean="0">
                <a:solidFill>
                  <a:srgbClr val="FFFF99"/>
                </a:solidFill>
              </a:rPr>
              <a:t>1 страница</a:t>
            </a:r>
          </a:p>
          <a:p>
            <a:pPr algn="ctr" eaLnBrk="0" hangingPunct="0"/>
            <a:endParaRPr lang="ru-RU" sz="2800" dirty="0">
              <a:solidFill>
                <a:srgbClr val="FFFF99"/>
              </a:solidFill>
            </a:endParaRPr>
          </a:p>
          <a:p>
            <a:pPr algn="ctr" eaLnBrk="0" hangingPunct="0"/>
            <a:r>
              <a:rPr lang="ru-RU" sz="7200" dirty="0" smtClean="0">
                <a:solidFill>
                  <a:srgbClr val="C00000"/>
                </a:solidFill>
              </a:rPr>
              <a:t>За дело народа</a:t>
            </a:r>
            <a:endParaRPr lang="ru-RU" sz="2800" dirty="0">
              <a:solidFill>
                <a:srgbClr val="C00000"/>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J:\физика и война\корабли ВОВ.jpg"/>
          <p:cNvPicPr>
            <a:picLocks noChangeAspect="1" noChangeArrowheads="1"/>
          </p:cNvPicPr>
          <p:nvPr/>
        </p:nvPicPr>
        <p:blipFill>
          <a:blip r:embed="rId2"/>
          <a:srcRect/>
          <a:stretch>
            <a:fillRect/>
          </a:stretch>
        </p:blipFill>
        <p:spPr bwMode="auto">
          <a:xfrm>
            <a:off x="0" y="0"/>
            <a:ext cx="9144000" cy="6858000"/>
          </a:xfrm>
          <a:prstGeom prst="rect">
            <a:avLst/>
          </a:prstGeom>
        </p:spPr>
        <p:style>
          <a:lnRef idx="2">
            <a:schemeClr val="dk1"/>
          </a:lnRef>
          <a:fillRef idx="1">
            <a:schemeClr val="lt1"/>
          </a:fillRef>
          <a:effectRef idx="0">
            <a:schemeClr val="dk1"/>
          </a:effectRef>
          <a:fontRef idx="minor">
            <a:schemeClr val="dk1"/>
          </a:fontRef>
        </p:style>
      </p:pic>
      <p:sp>
        <p:nvSpPr>
          <p:cNvPr id="10243" name="Заголовок 1"/>
          <p:cNvSpPr>
            <a:spLocks noGrp="1"/>
          </p:cNvSpPr>
          <p:nvPr>
            <p:ph type="title"/>
          </p:nvPr>
        </p:nvSpPr>
        <p:spPr>
          <a:xfrm>
            <a:off x="457200" y="0"/>
            <a:ext cx="8229600" cy="642938"/>
          </a:xfrm>
        </p:spPr>
        <p:txBody>
          <a:bodyPr/>
          <a:lstStyle/>
          <a:p>
            <a:pPr eaLnBrk="1" hangingPunct="1"/>
            <a:r>
              <a:rPr lang="ru-RU" sz="3600" b="1" i="1" u="sng" dirty="0" smtClean="0">
                <a:solidFill>
                  <a:srgbClr val="C00000"/>
                </a:solidFill>
                <a:latin typeface="Arial" charset="0"/>
                <a:cs typeface="Arial" charset="0"/>
              </a:rPr>
              <a:t>Размагничивание судов </a:t>
            </a:r>
          </a:p>
        </p:txBody>
      </p:sp>
      <p:pic>
        <p:nvPicPr>
          <p:cNvPr id="10244" name="Picture 3" descr="J:\физика и война\Александров.jpeg"/>
          <p:cNvPicPr>
            <a:picLocks noGrp="1" noChangeAspect="1" noChangeArrowheads="1"/>
          </p:cNvPicPr>
          <p:nvPr>
            <p:ph idx="1"/>
          </p:nvPr>
        </p:nvPicPr>
        <p:blipFill>
          <a:blip r:embed="rId3"/>
          <a:srcRect/>
          <a:stretch>
            <a:fillRect/>
          </a:stretch>
        </p:blipFill>
        <p:spPr>
          <a:xfrm>
            <a:off x="7524750" y="908050"/>
            <a:ext cx="1500188" cy="2071688"/>
          </a:xfrm>
          <a:noFill/>
        </p:spPr>
      </p:pic>
      <p:sp>
        <p:nvSpPr>
          <p:cNvPr id="10245" name="Прямоугольник 5"/>
          <p:cNvSpPr>
            <a:spLocks noChangeArrowheads="1"/>
          </p:cNvSpPr>
          <p:nvPr/>
        </p:nvSpPr>
        <p:spPr bwMode="auto">
          <a:xfrm>
            <a:off x="142875" y="214313"/>
            <a:ext cx="8786813" cy="4246562"/>
          </a:xfrm>
          <a:prstGeom prst="rect">
            <a:avLst/>
          </a:prstGeom>
          <a:noFill/>
          <a:ln w="9525">
            <a:noFill/>
            <a:miter lim="800000"/>
            <a:headEnd/>
            <a:tailEnd/>
          </a:ln>
        </p:spPr>
        <p:txBody>
          <a:bodyPr>
            <a:spAutoFit/>
          </a:bodyPr>
          <a:lstStyle/>
          <a:p>
            <a:endParaRPr lang="ru-RU" dirty="0">
              <a:solidFill>
                <a:srgbClr val="FFFF00"/>
              </a:solidFill>
            </a:endParaRPr>
          </a:p>
          <a:p>
            <a:r>
              <a:rPr lang="ru-RU" b="1" dirty="0">
                <a:solidFill>
                  <a:srgbClr val="FFC000"/>
                </a:solidFill>
              </a:rPr>
              <a:t>Еще до войны в Ленинградском физико-техническом</a:t>
            </a:r>
          </a:p>
          <a:p>
            <a:r>
              <a:rPr lang="ru-RU" b="1" dirty="0">
                <a:solidFill>
                  <a:srgbClr val="FFC000"/>
                </a:solidFill>
              </a:rPr>
              <a:t> институте под руководством профессора </a:t>
            </a:r>
            <a:r>
              <a:rPr lang="ru-RU" b="1" dirty="0">
                <a:solidFill>
                  <a:srgbClr val="FF0000"/>
                </a:solidFill>
              </a:rPr>
              <a:t>А.П. Александрова</a:t>
            </a:r>
          </a:p>
          <a:p>
            <a:r>
              <a:rPr lang="ru-RU" b="1" dirty="0">
                <a:solidFill>
                  <a:srgbClr val="FFC000"/>
                </a:solidFill>
              </a:rPr>
              <a:t> группой ученых были начаты работы по уменьшению </a:t>
            </a:r>
          </a:p>
          <a:p>
            <a:r>
              <a:rPr lang="ru-RU" b="1" dirty="0">
                <a:solidFill>
                  <a:srgbClr val="FFC000"/>
                </a:solidFill>
              </a:rPr>
              <a:t>возможности поражения кораблей магнитными минами. </a:t>
            </a:r>
          </a:p>
          <a:p>
            <a:r>
              <a:rPr lang="ru-RU" b="1" dirty="0">
                <a:solidFill>
                  <a:srgbClr val="FFC000"/>
                </a:solidFill>
              </a:rPr>
              <a:t>В их ходе был создан обмоточный метод размагничивания </a:t>
            </a:r>
          </a:p>
          <a:p>
            <a:r>
              <a:rPr lang="ru-RU" b="1" dirty="0">
                <a:solidFill>
                  <a:srgbClr val="FFC000"/>
                </a:solidFill>
              </a:rPr>
              <a:t>судов. Известно, что земной шар создает вокруг себя</a:t>
            </a:r>
          </a:p>
          <a:p>
            <a:r>
              <a:rPr lang="ru-RU" b="1" dirty="0">
                <a:solidFill>
                  <a:srgbClr val="FFC000"/>
                </a:solidFill>
              </a:rPr>
              <a:t> магнитное поле. Оно небольшое по величине, всего около</a:t>
            </a:r>
          </a:p>
          <a:p>
            <a:r>
              <a:rPr lang="ru-RU" b="1" dirty="0">
                <a:solidFill>
                  <a:srgbClr val="FFC000"/>
                </a:solidFill>
              </a:rPr>
              <a:t> десятитысячной доли Тесла. Однако его достаточно, чтобы</a:t>
            </a:r>
          </a:p>
          <a:p>
            <a:r>
              <a:rPr lang="ru-RU" b="1" dirty="0">
                <a:solidFill>
                  <a:srgbClr val="FFC000"/>
                </a:solidFill>
              </a:rPr>
              <a:t> ориентировать стрелку компаса по своим силовым линиям. </a:t>
            </a:r>
            <a:endParaRPr lang="ru-RU" sz="800" b="1" dirty="0">
              <a:solidFill>
                <a:schemeClr val="bg1"/>
              </a:solidFill>
            </a:endParaRPr>
          </a:p>
          <a:p>
            <a:r>
              <a:rPr lang="ru-RU" b="1" dirty="0">
                <a:solidFill>
                  <a:srgbClr val="FFC000"/>
                </a:solidFill>
              </a:rPr>
              <a:t> Если в этом поле находится массивный предмет, например,   </a:t>
            </a:r>
            <a:endParaRPr lang="ru-RU" sz="1000" b="1" dirty="0">
              <a:solidFill>
                <a:srgbClr val="FFC000"/>
              </a:solidFill>
            </a:endParaRPr>
          </a:p>
          <a:p>
            <a:r>
              <a:rPr lang="ru-RU" b="1" dirty="0">
                <a:solidFill>
                  <a:srgbClr val="FFC000"/>
                </a:solidFill>
              </a:rPr>
              <a:t>корабль, и железа (вернее стали) в нем много, несколько тысяч тонн, то магнитное поле концентрируется и может увеличиться в несколько десятков раз. </a:t>
            </a:r>
          </a:p>
          <a:p>
            <a:endParaRPr lang="ru-RU" b="1" dirty="0">
              <a:solidFill>
                <a:srgbClr val="FFFF00"/>
              </a:solidFill>
            </a:endParaRPr>
          </a:p>
        </p:txBody>
      </p:sp>
      <p:sp>
        <p:nvSpPr>
          <p:cNvPr id="10246" name="Прямоугольник 6"/>
          <p:cNvSpPr>
            <a:spLocks noChangeArrowheads="1"/>
          </p:cNvSpPr>
          <p:nvPr/>
        </p:nvSpPr>
        <p:spPr bwMode="auto">
          <a:xfrm>
            <a:off x="142875" y="4071938"/>
            <a:ext cx="8786813" cy="2586037"/>
          </a:xfrm>
          <a:prstGeom prst="rect">
            <a:avLst/>
          </a:prstGeom>
          <a:noFill/>
          <a:ln w="9525">
            <a:noFill/>
            <a:miter lim="800000"/>
            <a:headEnd/>
            <a:tailEnd/>
          </a:ln>
        </p:spPr>
        <p:txBody>
          <a:bodyPr>
            <a:spAutoFit/>
          </a:bodyPr>
          <a:lstStyle/>
          <a:p>
            <a:r>
              <a:rPr lang="ru-RU" b="1">
                <a:solidFill>
                  <a:srgbClr val="FFC000"/>
                </a:solidFill>
              </a:rPr>
              <a:t>К августу 1941 года ученые защитили от магнитных мин основную часть боевых кораблей на всех действующих флотах и флотилиях. Этот подвиг ученых увековечен памятником им в Севастополе. На кораблях специальным образом располагали большие катушки из проводов, по которым пропускался электрический ток. Он порождал магнитное поле, компенсирующее поле корабля, т.е. поле прямо противоположного направления. Все боевые корабли подвергались в портах «антимагнитной обработке» и выходили в море размагниченными. Тем самым были спасены многие тысячи жизней наших военных моряков.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E:\картинки\10[1].jpg"/>
          <p:cNvPicPr>
            <a:picLocks noChangeAspect="1" noChangeArrowheads="1"/>
          </p:cNvPicPr>
          <p:nvPr/>
        </p:nvPicPr>
        <p:blipFill>
          <a:blip r:embed="rId2"/>
          <a:srcRect/>
          <a:stretch>
            <a:fillRect/>
          </a:stretch>
        </p:blipFill>
        <p:spPr bwMode="auto">
          <a:xfrm>
            <a:off x="0" y="0"/>
            <a:ext cx="9158288" cy="6858000"/>
          </a:xfrm>
          <a:prstGeom prst="rect">
            <a:avLst/>
          </a:prstGeom>
          <a:noFill/>
          <a:ln w="9525">
            <a:noFill/>
            <a:miter lim="800000"/>
            <a:headEnd/>
            <a:tailEnd/>
          </a:ln>
        </p:spPr>
      </p:pic>
      <p:sp>
        <p:nvSpPr>
          <p:cNvPr id="11267" name="Rectangle 5"/>
          <p:cNvSpPr>
            <a:spLocks noChangeArrowheads="1"/>
          </p:cNvSpPr>
          <p:nvPr/>
        </p:nvSpPr>
        <p:spPr bwMode="auto">
          <a:xfrm>
            <a:off x="0" y="1844675"/>
            <a:ext cx="8858280" cy="3970318"/>
          </a:xfrm>
          <a:prstGeom prst="rect">
            <a:avLst/>
          </a:prstGeom>
          <a:noFill/>
          <a:ln w="9525">
            <a:noFill/>
            <a:miter lim="800000"/>
            <a:headEnd/>
            <a:tailEnd/>
          </a:ln>
        </p:spPr>
        <p:txBody>
          <a:bodyPr wrap="square" anchor="ctr">
            <a:spAutoFit/>
          </a:bodyPr>
          <a:lstStyle/>
          <a:p>
            <a:pPr algn="ctr"/>
            <a:r>
              <a:rPr lang="ru-RU" sz="2800" b="1" dirty="0">
                <a:solidFill>
                  <a:srgbClr val="FFFF00"/>
                </a:solidFill>
              </a:rPr>
              <a:t>Одно из открытий химиков сыграло громадную роль в спасении многих тысяч раненых. Широко известны работы А.Е. Фаворского и </a:t>
            </a:r>
            <a:r>
              <a:rPr lang="ru-RU" sz="2800" b="1" dirty="0">
                <a:solidFill>
                  <a:schemeClr val="bg1"/>
                </a:solidFill>
              </a:rPr>
              <a:t>М.Ф. </a:t>
            </a:r>
            <a:r>
              <a:rPr lang="ru-RU" sz="2800" b="1" dirty="0" err="1">
                <a:solidFill>
                  <a:schemeClr val="bg1"/>
                </a:solidFill>
              </a:rPr>
              <a:t>Шостаковского</a:t>
            </a:r>
            <a:r>
              <a:rPr lang="ru-RU" sz="2800" b="1" dirty="0">
                <a:solidFill>
                  <a:srgbClr val="FFFF00"/>
                </a:solidFill>
              </a:rPr>
              <a:t> по синтезу </a:t>
            </a:r>
            <a:r>
              <a:rPr lang="ru-RU" sz="2800" b="1" dirty="0" err="1">
                <a:solidFill>
                  <a:srgbClr val="FFFF00"/>
                </a:solidFill>
              </a:rPr>
              <a:t>винил-бутилового</a:t>
            </a:r>
            <a:r>
              <a:rPr lang="ru-RU" sz="2800" b="1" dirty="0">
                <a:solidFill>
                  <a:srgbClr val="FFFF00"/>
                </a:solidFill>
              </a:rPr>
              <a:t> эфира — густой вязкой жидкости. </a:t>
            </a:r>
          </a:p>
          <a:p>
            <a:pPr algn="ctr"/>
            <a:r>
              <a:rPr lang="ru-RU" sz="2800" b="1" dirty="0">
                <a:solidFill>
                  <a:srgbClr val="FFFF00"/>
                </a:solidFill>
              </a:rPr>
              <a:t>Данная жидкость — хорошее средство для заживления ран; она использовалась в госпиталях под названием бальзам </a:t>
            </a:r>
            <a:r>
              <a:rPr lang="ru-RU" sz="2800" b="1" dirty="0" err="1">
                <a:solidFill>
                  <a:srgbClr val="FFFF00"/>
                </a:solidFill>
              </a:rPr>
              <a:t>Шостаковского</a:t>
            </a:r>
            <a:r>
              <a:rPr lang="ru-RU" sz="2800" b="1" dirty="0">
                <a:solidFill>
                  <a:srgbClr val="FFFF00"/>
                </a:solidFill>
              </a:rPr>
              <a:t>. </a:t>
            </a:r>
          </a:p>
        </p:txBody>
      </p:sp>
      <p:pic>
        <p:nvPicPr>
          <p:cNvPr id="11268" name="Picture 6" descr="бальзам Шостаковского"/>
          <p:cNvPicPr>
            <a:picLocks noChangeAspect="1" noChangeArrowheads="1"/>
          </p:cNvPicPr>
          <p:nvPr/>
        </p:nvPicPr>
        <p:blipFill>
          <a:blip r:embed="rId3"/>
          <a:srcRect/>
          <a:stretch>
            <a:fillRect/>
          </a:stretch>
        </p:blipFill>
        <p:spPr bwMode="auto">
          <a:xfrm>
            <a:off x="6948488" y="404813"/>
            <a:ext cx="1944687" cy="2592387"/>
          </a:xfrm>
          <a:prstGeom prst="rect">
            <a:avLst/>
          </a:prstGeom>
          <a:noFill/>
          <a:ln w="9525">
            <a:noFill/>
            <a:miter lim="800000"/>
            <a:headEnd/>
            <a:tailEnd/>
          </a:ln>
        </p:spPr>
      </p:pic>
      <p:sp>
        <p:nvSpPr>
          <p:cNvPr id="11269" name="Text Box 7"/>
          <p:cNvSpPr txBox="1">
            <a:spLocks noChangeArrowheads="1"/>
          </p:cNvSpPr>
          <p:nvPr/>
        </p:nvSpPr>
        <p:spPr bwMode="auto">
          <a:xfrm>
            <a:off x="2843213" y="765175"/>
            <a:ext cx="2741612" cy="701675"/>
          </a:xfrm>
          <a:prstGeom prst="rect">
            <a:avLst/>
          </a:prstGeom>
          <a:noFill/>
          <a:ln w="9525">
            <a:noFill/>
            <a:miter lim="800000"/>
            <a:headEnd/>
            <a:tailEnd/>
          </a:ln>
        </p:spPr>
        <p:txBody>
          <a:bodyPr wrap="none">
            <a:spAutoFit/>
          </a:bodyPr>
          <a:lstStyle/>
          <a:p>
            <a:r>
              <a:rPr lang="ru-RU" sz="4000" b="1" i="1" u="sng"/>
              <a:t>Медицина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8" descr="41-leto-1[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2291" name="Rectangle 5"/>
          <p:cNvSpPr>
            <a:spLocks noChangeArrowheads="1"/>
          </p:cNvSpPr>
          <p:nvPr/>
        </p:nvSpPr>
        <p:spPr bwMode="auto">
          <a:xfrm>
            <a:off x="0" y="1196975"/>
            <a:ext cx="8501063" cy="369332"/>
          </a:xfrm>
          <a:prstGeom prst="rect">
            <a:avLst/>
          </a:prstGeom>
          <a:noFill/>
          <a:ln w="9525">
            <a:noFill/>
            <a:miter lim="800000"/>
            <a:headEnd/>
            <a:tailEnd/>
          </a:ln>
        </p:spPr>
        <p:txBody>
          <a:bodyPr anchor="ctr">
            <a:spAutoFit/>
          </a:bodyPr>
          <a:lstStyle/>
          <a:p>
            <a:pPr eaLnBrk="0" hangingPunct="0"/>
            <a:r>
              <a:rPr lang="ru-RU" b="1" dirty="0" smtClean="0">
                <a:solidFill>
                  <a:srgbClr val="FF3300"/>
                </a:solidFill>
                <a:ea typeface="Times New Roman" pitchFamily="18" charset="0"/>
                <a:cs typeface="Arial" charset="0"/>
              </a:rPr>
              <a:t>В</a:t>
            </a:r>
            <a:endParaRPr lang="ru-RU" b="1" dirty="0">
              <a:solidFill>
                <a:srgbClr val="FF3300"/>
              </a:solidFill>
              <a:ea typeface="Times New Roman" pitchFamily="18" charset="0"/>
              <a:cs typeface="Arial" charset="0"/>
            </a:endParaRPr>
          </a:p>
        </p:txBody>
      </p:sp>
      <p:pic>
        <p:nvPicPr>
          <p:cNvPr id="12292" name="Picture 7" descr="J:\физика и война\мина.jpeg"/>
          <p:cNvPicPr>
            <a:picLocks noChangeAspect="1" noChangeArrowheads="1"/>
          </p:cNvPicPr>
          <p:nvPr/>
        </p:nvPicPr>
        <p:blipFill>
          <a:blip r:embed="rId3"/>
          <a:srcRect/>
          <a:stretch>
            <a:fillRect/>
          </a:stretch>
        </p:blipFill>
        <p:spPr bwMode="auto">
          <a:xfrm>
            <a:off x="6659563" y="836613"/>
            <a:ext cx="2017712" cy="1517650"/>
          </a:xfrm>
          <a:prstGeom prst="rect">
            <a:avLst/>
          </a:prstGeom>
          <a:noFill/>
          <a:ln w="9525">
            <a:noFill/>
            <a:miter lim="800000"/>
            <a:headEnd/>
            <a:tailEnd/>
          </a:ln>
        </p:spPr>
      </p:pic>
      <p:sp>
        <p:nvSpPr>
          <p:cNvPr id="12293" name="Заголовок 1"/>
          <p:cNvSpPr>
            <a:spLocks noGrp="1"/>
          </p:cNvSpPr>
          <p:nvPr>
            <p:ph type="title"/>
          </p:nvPr>
        </p:nvSpPr>
        <p:spPr>
          <a:xfrm>
            <a:off x="214313" y="142875"/>
            <a:ext cx="8715375" cy="1000125"/>
          </a:xfrm>
        </p:spPr>
        <p:txBody>
          <a:bodyPr/>
          <a:lstStyle/>
          <a:p>
            <a:pPr eaLnBrk="1" hangingPunct="1"/>
            <a:r>
              <a:rPr lang="ru-RU" sz="3600" b="1" i="1" u="sng" dirty="0" smtClean="0">
                <a:solidFill>
                  <a:srgbClr val="C00000"/>
                </a:solidFill>
                <a:latin typeface="Arial" charset="0"/>
                <a:cs typeface="Arial" charset="0"/>
              </a:rPr>
              <a:t>2 страница</a:t>
            </a:r>
          </a:p>
        </p:txBody>
      </p:sp>
      <p:sp>
        <p:nvSpPr>
          <p:cNvPr id="6" name="Заголовок 1"/>
          <p:cNvSpPr txBox="1">
            <a:spLocks/>
          </p:cNvSpPr>
          <p:nvPr/>
        </p:nvSpPr>
        <p:spPr bwMode="auto">
          <a:xfrm>
            <a:off x="0" y="2357430"/>
            <a:ext cx="8715375" cy="1000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6000" b="1" i="1" u="sng" strike="noStrike" kern="1200" cap="none" spc="0" normalizeH="0" baseline="0" noProof="0" dirty="0" smtClean="0">
                <a:ln>
                  <a:noFill/>
                </a:ln>
                <a:solidFill>
                  <a:srgbClr val="FFFF99"/>
                </a:solidFill>
                <a:effectLst/>
                <a:uLnTx/>
                <a:uFillTx/>
                <a:latin typeface="Arial" charset="0"/>
                <a:ea typeface="+mj-ea"/>
                <a:cs typeface="Arial" charset="0"/>
              </a:rPr>
              <a:t>Меткость стрельбы</a:t>
            </a:r>
            <a:endParaRPr kumimoji="0" lang="ru-RU" sz="3600" b="1" i="1" u="sng" strike="noStrike" kern="1200" cap="none" spc="0" normalizeH="0" baseline="0" noProof="0" dirty="0" smtClean="0">
              <a:ln>
                <a:noFill/>
              </a:ln>
              <a:solidFill>
                <a:srgbClr val="FFFF99"/>
              </a:solidFill>
              <a:effectLst/>
              <a:uLnTx/>
              <a:uFillTx/>
              <a:latin typeface="Arial" charset="0"/>
              <a:ea typeface="+mj-ea"/>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Идея">
  <a:themeElements>
    <a:clrScheme name="Идея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Идея">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Идея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Идея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Идея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Идея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Идея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Идея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Идея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Идея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Край">
  <a:themeElements>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Край">
      <a:majorFont>
        <a:latin typeface="Garamond"/>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ай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Край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Край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Край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Край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936</TotalTime>
  <Words>2760</Words>
  <Application>Microsoft Office PowerPoint</Application>
  <PresentationFormat>Экран (4:3)</PresentationFormat>
  <Paragraphs>184</Paragraphs>
  <Slides>43</Slides>
  <Notes>1</Notes>
  <HiddenSlides>0</HiddenSlides>
  <MMClips>4</MMClips>
  <ScaleCrop>false</ScaleCrop>
  <HeadingPairs>
    <vt:vector size="4" baseType="variant">
      <vt:variant>
        <vt:lpstr>Тема</vt:lpstr>
      </vt:variant>
      <vt:variant>
        <vt:i4>3</vt:i4>
      </vt:variant>
      <vt:variant>
        <vt:lpstr>Заголовки слайдов</vt:lpstr>
      </vt:variant>
      <vt:variant>
        <vt:i4>43</vt:i4>
      </vt:variant>
    </vt:vector>
  </HeadingPairs>
  <TitlesOfParts>
    <vt:vector size="46" baseType="lpstr">
      <vt:lpstr>Тема Office</vt:lpstr>
      <vt:lpstr>Идея</vt:lpstr>
      <vt:lpstr>Край</vt:lpstr>
      <vt:lpstr>Математики и физики в годы Великой отечественной войны</vt:lpstr>
      <vt:lpstr>Слайд 2</vt:lpstr>
      <vt:lpstr>Слайд 3</vt:lpstr>
      <vt:lpstr>Слайд 4</vt:lpstr>
      <vt:lpstr>Слайд 5</vt:lpstr>
      <vt:lpstr>Слайд 6</vt:lpstr>
      <vt:lpstr>Размагничивание судов </vt:lpstr>
      <vt:lpstr>Слайд 8</vt:lpstr>
      <vt:lpstr>2 страница</vt:lpstr>
      <vt:lpstr>Магнитный механизм для подрыва танков</vt:lpstr>
      <vt:lpstr>Разработки теории взрыва,  получения порохов и взрывчатых веществ.  </vt:lpstr>
      <vt:lpstr>    Проверка боеприпасов</vt:lpstr>
      <vt:lpstr>Теория стрельбы</vt:lpstr>
      <vt:lpstr>Слайд 14</vt:lpstr>
      <vt:lpstr>Слайд 15</vt:lpstr>
      <vt:lpstr>Слайд 16</vt:lpstr>
      <vt:lpstr> Мы от меча шагнули до ракеты , чтобы спасти планету от огня.</vt:lpstr>
      <vt:lpstr>Слайд 18</vt:lpstr>
      <vt:lpstr>Слайд 19</vt:lpstr>
      <vt:lpstr>Слайд 20</vt:lpstr>
      <vt:lpstr>Таблицы непотопляемости    </vt:lpstr>
      <vt:lpstr>3 страница </vt:lpstr>
      <vt:lpstr>Орлы воздушных армий. </vt:lpstr>
      <vt:lpstr>Флаттер</vt:lpstr>
      <vt:lpstr>Слайд 25</vt:lpstr>
      <vt:lpstr>4 страница</vt:lpstr>
      <vt:lpstr>Дни и ночи у мартеновских печей, не смыкала наша Родина очей.</vt:lpstr>
      <vt:lpstr>Слайд 28</vt:lpstr>
      <vt:lpstr> Рожденный в госпитальной палате.  </vt:lpstr>
      <vt:lpstr>В тылу, за линией фронта.</vt:lpstr>
      <vt:lpstr>Слайд 31</vt:lpstr>
      <vt:lpstr>Ядерная энергетика.</vt:lpstr>
      <vt:lpstr>Слайд 33</vt:lpstr>
      <vt:lpstr>Слайд 34</vt:lpstr>
      <vt:lpstr>Слайд 35</vt:lpstr>
      <vt:lpstr>Верещагин Леонид Федорович</vt:lpstr>
      <vt:lpstr>Минометы</vt:lpstr>
      <vt:lpstr>Капица Петр Леонидович</vt:lpstr>
      <vt:lpstr>Дорога жизни</vt:lpstr>
      <vt:lpstr>Слайд 40</vt:lpstr>
      <vt:lpstr>Китайгородский Исаак Ильич </vt:lpstr>
      <vt:lpstr>Особые Технические Бюро.</vt:lpstr>
      <vt:lpstr>Покуда сердца стучатся, - помните! </vt:lpstr>
    </vt:vector>
  </TitlesOfParts>
  <Company>SamForum.ws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SamLab.ws</dc:creator>
  <cp:lastModifiedBy>Admin</cp:lastModifiedBy>
  <cp:revision>89</cp:revision>
  <dcterms:created xsi:type="dcterms:W3CDTF">2009-03-15T00:16:57Z</dcterms:created>
  <dcterms:modified xsi:type="dcterms:W3CDTF">2015-05-19T09:23:18Z</dcterms:modified>
</cp:coreProperties>
</file>