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70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84" d="100"/>
          <a:sy n="84" d="100"/>
        </p:scale>
        <p:origin x="-966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 descr="о сколько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142875"/>
            <a:ext cx="37814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i="1">
                <a:latin typeface="Consolas" pitchFamily="49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 i="1">
                <a:solidFill>
                  <a:schemeClr val="tx1">
                    <a:tint val="75000"/>
                  </a:schemeClr>
                </a:solidFill>
                <a:latin typeface="Consolas" pitchFamily="49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12406-C6CC-4B28-BD5C-48FC765BC140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B62A06-A877-4D66-A556-B067CEB11E3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340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4AFEE-3041-4B53-B554-E49DC3164186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FAEF1-9E32-4D7F-A047-CEB8D6B325F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670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7D5DE-2FA0-4379-94BC-794674EE9F76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3A2B3-6502-48EB-8900-31F679DD7B0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5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29500" y="6357938"/>
            <a:ext cx="1252538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sma-SE" sz="8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http://ku4mina.ucoz.ru/</a:t>
            </a:r>
            <a:endParaRPr lang="ru-RU" sz="800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654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214422"/>
            <a:ext cx="7901014" cy="49117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33216-FE36-4581-AF3D-0A8C99757055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864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8303C-6E91-4B6B-8556-5F5C65E53A32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3D4163-4FB4-46C0-9AB8-BBA766FFD39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27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14291"/>
            <a:ext cx="7772400" cy="571503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785795"/>
            <a:ext cx="7772400" cy="435771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E4E5F-7FB9-4C04-9047-BFF3888EAF6E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F4AD69-C594-4A58-AC1E-5F023A84A52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310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73C62-C3BF-4B06-8A46-62F6B15F1E74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37BDAA-2F50-4417-B7D1-04A4EA8F98C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732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F410F-D41E-435D-B5F2-0A3D4D0847C5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BD75A-D058-4F06-89AD-B731A5737CD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299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07F86-41DD-4087-A5C2-27D85907442D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3C89F-16B0-4E2D-BAC2-FE8E15E5A2A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574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44452-E34B-4B02-9D3A-756FAEC07531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DD9A1-5AD4-4B66-829F-D24F3C3C38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779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4461B-86B6-4C19-8C09-B6EA7EF2909D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DC106-10D1-462A-BF64-4E3F6EE73E4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024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пероe.gi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857750"/>
            <a:ext cx="1600200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BB5190-D9A6-424E-A582-ED9FA1C51A65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500938" y="6356350"/>
            <a:ext cx="118586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4C060A0D-A623-4928-91E9-6FE375F99CE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429500" y="6357938"/>
            <a:ext cx="1252538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sma-SE" sz="8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http://ku4mina.ucoz.ru/</a:t>
            </a:r>
            <a:endParaRPr lang="ru-RU" sz="800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8062664" cy="3960439"/>
          </a:xfrm>
        </p:spPr>
        <p:txBody>
          <a:bodyPr/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</a:t>
            </a:r>
            <a: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И НАУКИ РОССИЙСКОЙ ФЕДЕРАЦИИ</a:t>
            </a:r>
            <a:b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БЮДЖЕТНОЕ ОБРАЗОВАТЕЛЬНОЕ</a:t>
            </a:r>
            <a:b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ВЫСШЕГО ОБРАЗОВАНИЯ</a:t>
            </a:r>
            <a:b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«НОВОСИБИРСКИЙ ГОСУДАРСТВЕННЫЙ ПЕДАГОГИЧЕСКИЙ</a:t>
            </a:r>
            <a:b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УНИВЕРСИТЕТ»</a:t>
            </a:r>
            <a:b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 ДЕТСТВА</a:t>
            </a:r>
            <a:b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ЛОГОПЕДИИ И ДЕТСКОЙ РЕЧИ</a:t>
            </a: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sz="1800" b="1" i="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по обучению глухих детей чтению (общие сведения, значение и задачи)</a:t>
            </a: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  <a: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дисциплине «Методика обучения детей с нарушенным слухом»</a:t>
            </a:r>
            <a:endParaRPr lang="ru-RU" sz="1200" i="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437112"/>
            <a:ext cx="6408712" cy="2420888"/>
          </a:xfrm>
        </p:spPr>
        <p:txBody>
          <a:bodyPr rtlCol="0">
            <a:normAutofit/>
          </a:bodyPr>
          <a:lstStyle/>
          <a:p>
            <a:pPr algn="l"/>
            <a:r>
              <a:rPr lang="ru-RU" sz="1100" i="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студент 2014-</a:t>
            </a:r>
            <a:r>
              <a:rPr lang="ru-RU" sz="1100" i="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СУРД</a:t>
            </a:r>
            <a:r>
              <a:rPr lang="ru-RU" sz="1100" i="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-301 группы</a:t>
            </a:r>
          </a:p>
          <a:p>
            <a:pPr algn="l"/>
            <a:r>
              <a:rPr lang="ru-RU" sz="1100" i="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Александровна </a:t>
            </a:r>
            <a:r>
              <a:rPr lang="ru-RU" sz="1100" i="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Шестакова.</a:t>
            </a:r>
            <a:endParaRPr lang="ru-RU" sz="1100" i="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100" i="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100" i="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</a:t>
            </a:r>
            <a:r>
              <a:rPr lang="ru-RU" sz="1100" i="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подготовки: 44.03.03 Специальное</a:t>
            </a:r>
          </a:p>
          <a:p>
            <a:pPr algn="l"/>
            <a:r>
              <a:rPr lang="ru-RU" sz="1100" i="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(дефектологическое) образование</a:t>
            </a:r>
          </a:p>
          <a:p>
            <a:pPr algn="l"/>
            <a:r>
              <a:rPr lang="ru-RU" sz="1100" i="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Профиль: Сурдопедагогика</a:t>
            </a:r>
          </a:p>
          <a:p>
            <a:pPr algn="l"/>
            <a:r>
              <a:rPr lang="ru-RU" sz="1100" i="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обучения: заочная</a:t>
            </a:r>
          </a:p>
          <a:p>
            <a:pPr algn="l"/>
            <a:r>
              <a:rPr lang="ru-RU" sz="1300" i="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300" i="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200" i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</a:t>
            </a:r>
            <a: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1200" i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преподаватель</a:t>
            </a:r>
            <a:endParaRPr lang="ru-RU" sz="1200" i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200" i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кафедры логопедии и детской речи</a:t>
            </a:r>
            <a:endParaRPr lang="ru-RU" sz="1200" i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200" i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Людмила Васильевна </a:t>
            </a:r>
            <a:r>
              <a:rPr lang="ru-RU" sz="1200" i="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Большанина</a:t>
            </a:r>
            <a:endParaRPr lang="ru-RU" sz="1200" i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300" i="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i="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ru-RU" sz="1300" i="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i="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 2018 </a:t>
            </a:r>
            <a:endParaRPr lang="ru-RU" sz="1300" i="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066130"/>
          </a:xfrm>
        </p:spPr>
        <p:txBody>
          <a:bodyPr/>
          <a:lstStyle/>
          <a:p>
            <a:pPr algn="just"/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5-6 классов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отличаются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возросшими познавательными интересами, новыми видами деятельности, более широкими речевыми и мыслительными возможностями.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12776"/>
            <a:ext cx="7901014" cy="5289451"/>
          </a:xfrm>
        </p:spPr>
        <p:txBody>
          <a:bodyPr/>
          <a:lstStyle/>
          <a:p>
            <a:pPr marL="0" indent="0" algn="just">
              <a:buNone/>
            </a:pP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этих классах закрепляется и совершенствуется :</a:t>
            </a:r>
          </a:p>
          <a:p>
            <a:pPr algn="just">
              <a:buFontTx/>
              <a:buChar char="-"/>
            </a:pP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 правильного чтения при постоянном внимании к коррекции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звукопроизношения;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элементами выразительного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чтения;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чтения текста про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себя;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сознательного самостоятельного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чтения;</a:t>
            </a:r>
            <a:endParaRPr lang="ru-RU" sz="1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изучению самостоятельных учебных предметов, и в первую очередь литературы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1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сознательного чтения идет по линии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закрепления,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приобретенных в предыдущих классах, и реализации новых программных требований в работе с текстом. Возрастает самостоятельность в осмыслении содержания читаемого материала.</a:t>
            </a:r>
          </a:p>
          <a:p>
            <a:pPr marL="0" indent="0" algn="just">
              <a:buNone/>
            </a:pPr>
            <a:endParaRPr lang="ru-RU" sz="1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41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786" y="260648"/>
            <a:ext cx="7901014" cy="5865515"/>
          </a:xfrm>
        </p:spPr>
        <p:txBody>
          <a:bodyPr/>
          <a:lstStyle/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классе от учащихся требуется </a:t>
            </a:r>
            <a:r>
              <a:rPr lang="ru-RU" sz="1800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умение:</a:t>
            </a:r>
          </a:p>
          <a:p>
            <a:pPr algn="just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читать и передавать основное содержание рассказа, </a:t>
            </a:r>
            <a:endParaRPr lang="ru-RU" sz="1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составлять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в разной форме, </a:t>
            </a:r>
            <a:endParaRPr lang="ru-RU" sz="1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выделять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главных героев, описывать их внешность и оценивать поступки, </a:t>
            </a:r>
            <a:endParaRPr lang="ru-RU" sz="1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пересказывать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 в разной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форме.</a:t>
            </a:r>
            <a:endParaRPr lang="ru-RU" sz="1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классе продолжается работа над следующими навыками: </a:t>
            </a:r>
            <a:endParaRPr lang="ru-RU" sz="1800" u="sng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отвечать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обобщающие вопросы, </a:t>
            </a:r>
            <a:endParaRPr lang="ru-RU" sz="1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выделять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существенное, </a:t>
            </a:r>
            <a:endParaRPr lang="ru-RU" sz="1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передавать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содержание без предварительного разбора текста; </a:t>
            </a:r>
            <a:endParaRPr lang="ru-RU" sz="1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marL="0" indent="0" algn="just">
              <a:buNone/>
            </a:pPr>
            <a:r>
              <a:rPr lang="ru-RU" sz="18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1800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ормируются </a:t>
            </a:r>
            <a:r>
              <a:rPr lang="ru-RU" sz="18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новые умения: </a:t>
            </a:r>
            <a:endParaRPr lang="ru-RU" sz="1800" u="sng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тему и различать жанр читаемого, </a:t>
            </a:r>
            <a:endParaRPr lang="ru-RU" sz="1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формулировать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основную мысль произведения, </a:t>
            </a:r>
            <a:endParaRPr lang="ru-RU" sz="1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составлять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элементарные характеристики действующих лиц.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67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580038"/>
            <a:ext cx="763284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Осмысление произведений связанно с овладением речевыми умениями: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Отвечать на вопросы;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и выразительно читать;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Спрашивать о непонятном;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Высказывать свои суждения о содержании и героях;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Пересказывать текст;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Понимать, усваивать и использовать в речи новую лексику и фразеологию.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4 классе школьники учатся: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Спрашивать о значении слов и словосочетаний;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их смысл в контексте;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 слова и выражения, которые используются для описания.</a:t>
            </a:r>
          </a:p>
          <a:p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5 классе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побуждаются к подбору слов, близких по значению к словам из текста.</a:t>
            </a:r>
          </a:p>
          <a:p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6 классе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выбирают слова с переносным значением, учатся их объяснять.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счет уроков чтения обогащается активный и пассивный словарь учащихся.</a:t>
            </a:r>
          </a:p>
          <a:p>
            <a:pPr marL="285750" indent="-285750">
              <a:buFontTx/>
              <a:buChar char="-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14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052735"/>
            <a:ext cx="7772400" cy="4608513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Титульный лист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</a:p>
          <a:p>
            <a:pPr marL="457200" indent="-457200">
              <a:buAutoNum type="arabicPeriod"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работы по обучению глухих детей чтению (общие сведения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    Приемы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выяснения понимания 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прочитанного текста</a:t>
            </a:r>
          </a:p>
          <a:p>
            <a:pPr marL="457200" indent="-457200">
              <a:buAutoNum type="arabicPeriod" startAt="7"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по обучению глухих детей чтению: значение и задачи уроков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чтения</a:t>
            </a:r>
          </a:p>
          <a:p>
            <a:pPr marL="457200" indent="-457200">
              <a:buAutoNum type="arabicPeriod" startAt="7"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Коррекционная направленность уроков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чтения</a:t>
            </a:r>
          </a:p>
          <a:p>
            <a:pPr marL="457200" indent="-457200">
              <a:buAutoNum type="arabicPeriod" startAt="7"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 формирования навыков чтения на уроках у школьников с нарушением слуха</a:t>
            </a:r>
            <a:endParaRPr lang="ru-RU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65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900987" cy="6540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работы по обучению глухих детей чтению (общие сведения)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755576" y="980728"/>
            <a:ext cx="7900987" cy="4911725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Обходным средством обучения чтению глухих младших школьников является использование дактильной формы словесной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 с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применением табличек с записанными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словами. </a:t>
            </a:r>
            <a:r>
              <a:rPr lang="ru-RU" sz="18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дает два последовательных этапа развития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Первоначально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не анализируют слово, а воспринимают его целостно. Для этого этапа характерна аналитическая деятельность при восприятии дактильного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Одновременно начинается и воспроизведение слов в дактильной форме, что формирует у детей навыки анализа и синтеза слова. В этот период начинается работа над правильностью чтения.</a:t>
            </a:r>
          </a:p>
          <a:p>
            <a:pPr marL="0" indent="0">
              <a:buNone/>
            </a:pPr>
            <a:r>
              <a:rPr lang="ru-RU" sz="1800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мере овладения материалом акцент </a:t>
            </a:r>
            <a:r>
              <a:rPr lang="ru-RU" sz="1800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делается:</a:t>
            </a:r>
          </a:p>
          <a:p>
            <a:pPr>
              <a:buFontTx/>
              <a:buChar char="-"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четкое, правильное воспроизведение отдельных дактилем и объединение их в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слова;</a:t>
            </a:r>
          </a:p>
          <a:p>
            <a:pPr>
              <a:buFontTx/>
              <a:buChar char="-"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синхронное дактильное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устное проговаривание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 каждым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учеником;</a:t>
            </a:r>
          </a:p>
          <a:p>
            <a:pPr>
              <a:buFontTx/>
              <a:buChar char="-"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сопряженное чтение слов (в </a:t>
            </a:r>
            <a:r>
              <a:rPr lang="ru-RU" sz="18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дактильно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-устной форме) учителем вместе с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детьми;</a:t>
            </a:r>
          </a:p>
          <a:p>
            <a:pPr>
              <a:buFontTx/>
              <a:buChar char="-"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устное проговаривание;</a:t>
            </a:r>
          </a:p>
          <a:p>
            <a:pPr>
              <a:buFontTx/>
              <a:buChar char="-"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слитность произношения.</a:t>
            </a:r>
            <a:endParaRPr lang="ru-RU" sz="18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786" y="260648"/>
            <a:ext cx="7901014" cy="6048672"/>
          </a:xfrm>
        </p:spPr>
        <p:txBody>
          <a:bodyPr/>
          <a:lstStyle/>
          <a:p>
            <a:pPr marL="0" indent="0">
              <a:buNone/>
            </a:pPr>
            <a:endParaRPr lang="ru-RU" sz="18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техникой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чтения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строится на осмысленном речевом материале (а не на отдельных слогах) и проводится в единстве с обучением сознательному чтению. Сначала дети читают с табличек отдельные слова, небольшие фразы. </a:t>
            </a:r>
            <a:endParaRPr lang="ru-RU" sz="18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Сознательному отношению к читаемому особенно </a:t>
            </a:r>
            <a:r>
              <a:rPr lang="ru-RU" sz="1800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целостный подход, который </a:t>
            </a:r>
            <a:r>
              <a:rPr lang="ru-RU" sz="1800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сохраняется при обучении чтению текстов.</a:t>
            </a:r>
            <a:endParaRPr lang="ru-RU" sz="1800" u="sng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уроки </a:t>
            </a:r>
            <a:r>
              <a:rPr lang="ru-RU" sz="18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ППО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где каждое новое слово сопоставляется с предметом, с определенным действием ребенка. Здесь школьнику особенно внимательно надо относиться к каждому прочитанному слову, так как от этого зависит его предметно-практическая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8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продолжается и на уроках обучения грамоте. Поскольку обучение чтению проходит на речевом материале, в основном уже знакомом школьникам (с уроков </a:t>
            </a:r>
            <a:r>
              <a:rPr lang="ru-RU" sz="18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ППО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устной и дактильной речи), то нет необходимости выяснять понимание каждого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8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етодика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чтению не рекомендует заниматься с детьми пословным разбором текста. Необходимо обучать их восприятию текста в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целом.</a:t>
            </a:r>
            <a:endParaRPr lang="ru-RU" sz="1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876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143000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выяснения понимания 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прочитанного текста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00808"/>
            <a:ext cx="3668216" cy="453650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28800"/>
            <a:ext cx="4388296" cy="4497363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одбор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картинок;</a:t>
            </a:r>
          </a:p>
          <a:p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нсценирование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спользование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предметно-практической деятельности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зарисовка;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Разбор прочитанного по вопросам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09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5576" y="260648"/>
            <a:ext cx="4464496" cy="5865515"/>
          </a:xfrm>
        </p:spPr>
        <p:txBody>
          <a:bodyPr/>
          <a:lstStyle/>
          <a:p>
            <a:pPr marL="0" indent="0"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Пониманию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прочитанного способствует </a:t>
            </a:r>
            <a:r>
              <a:rPr lang="ru-RU" sz="18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предварительное знакомство учащихся с основным речевым материалом будущих текстов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не только на уроках чтения, но и на других уроках и во внеклассное время, т.е. к моменту чтения текста они должны быть знакомы со значением слов, входящих в текст. 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сознательностью чтения не должна проходить в отрыве от выработки техники чтения. Побуждая школьников вчитываться в текст, прочитывать фразу снова и снова, учитель обращает внимание на качество чтения, показывает образец правильного чтения, заставляя их подражать себе.</a:t>
            </a:r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628800"/>
            <a:ext cx="3394720" cy="3028950"/>
          </a:xfrm>
        </p:spPr>
      </p:pic>
    </p:spTree>
    <p:extLst>
      <p:ext uri="{BB962C8B-B14F-4D97-AF65-F5344CB8AC3E}">
        <p14:creationId xmlns:p14="http://schemas.microsoft.com/office/powerpoint/2010/main" val="209767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работы по обучению глухих детей чтению: значение и задачи уроков чтения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главный критерий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системе школьного обучения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решении проблемы общего речевого развития и подготовки глухих детей к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жизни:</a:t>
            </a:r>
          </a:p>
          <a:p>
            <a:pPr marL="342900" indent="-342900">
              <a:buFontTx/>
              <a:buChar char="-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озволяет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восполнить недостаточность общения глухого с окружающим слышащим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обществом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Расширяет познавательный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кругозор, обогатить жизненный и нравственный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опыт;</a:t>
            </a:r>
          </a:p>
          <a:p>
            <a:pPr marL="342900" indent="-342900">
              <a:buFontTx/>
              <a:buChar char="-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точняет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имеющиеся представления и понятия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дополняет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обогащает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новыми фактами, сведениями,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образами;</a:t>
            </a:r>
          </a:p>
          <a:p>
            <a:pPr marL="342900" indent="-342900">
              <a:buFontTx/>
              <a:buChar char="-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лужит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базой для последующего восприятия и изучения ряда самостоятельных учебных дисциплин (географии, истории, литературы, естествознания).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82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Коррекционная направленность уроков чтения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08720"/>
            <a:ext cx="7901014" cy="5217443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обучения чтению строится в соответствии с принципами коммуникативной системы. На занятиях максимально стимулируется овладение детьми словесной речью, всеми ее сторонами - произносительной, лексической, грамматической, семантической в условиях использования и развития остаточного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слуха.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чтения проводится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речевому развитию в трех направлениях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языковой способности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счет создания условий для общения по прочитанному, его восприятию, пониманию, воспроизведению, что связано с продуцированием речевых высказываний. 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речевой деятельности прежде всего развивается чтение и наряду с этим говорение, слухо-зрительное восприятие, письмо и дактилирование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системным устройством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языка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благодаря тому, что они имеют перед глазами образцы фраз и текстов для построения своих высказываний. Кроме того, формируется умение практического оформления и использования различных синтаксических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структур.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600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лавной </a:t>
            </a:r>
            <a:r>
              <a:rPr lang="ru-RU" sz="1600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задачей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уроков чтения в младших и средних классах является развитие навыка чтения, сочетающего в себе такие качества, как правильность, сознательность, беглость и выразительность. </a:t>
            </a:r>
          </a:p>
          <a:p>
            <a:pPr>
              <a:buFontTx/>
              <a:buChar char="-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78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оследовательность  формирования навыков чтения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уроках у школьников с нарушением слуха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786" y="908720"/>
            <a:ext cx="7901014" cy="5832648"/>
          </a:xfrm>
        </p:spPr>
        <p:txBody>
          <a:bodyPr/>
          <a:lstStyle/>
          <a:p>
            <a:pPr marL="0" indent="0" algn="just">
              <a:buNone/>
            </a:pPr>
            <a:r>
              <a:rPr lang="ru-RU" sz="1600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1-4 классы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ведущий период в овладении детьми техникой чтения и формировании умения осмысливать словесные образы, видеть за ними реальные предметы, действия, события,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факты.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плавное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вслух целыми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словами;</a:t>
            </a:r>
          </a:p>
          <a:p>
            <a:pPr algn="just">
              <a:buFontTx/>
              <a:buChar char="-"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закрепляется умение свободно узнавать буквенный состав слов и перекодировать их в звуковую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уточнение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произношения всех звуков русского языка и их сочетаний в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словах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 дыханием при чтении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предложений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пауз на знаках препинания,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словесного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логического ударения, орфоэпических норм и некоторых элементов выразительного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чтения;</a:t>
            </a:r>
          </a:p>
          <a:p>
            <a:pPr algn="just">
              <a:buFontTx/>
              <a:buChar char="-"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чтения вслух в определенном темпе в условиях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бисенсорного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восприятия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 (1 класс -свыше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слов, во 2 - до 30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классе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-до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и выше слов,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4 классе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-60 слов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минуту);</a:t>
            </a:r>
          </a:p>
          <a:p>
            <a:pPr algn="just">
              <a:buFontTx/>
              <a:buChar char="-"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круг умений, направленных на осмысление читаемого материала, в их числе умение иллюстрировать содержание прочитанного с помощью готовых картинок или собственных рисунков, пересказывать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прочитанное;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учатся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отвечать на вопросы по содержанию текста в связи с рассматриванием соответствующих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иллюстраций,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объединять события в ответе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указывать причину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происходящего,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усваивают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краткие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полные ответы, овладевают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приемом выборочного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чтения, учатся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сами выяснять непонятное в рассказе с помощью вопросов к учителю или товарищам. </a:t>
            </a:r>
          </a:p>
        </p:txBody>
      </p:sp>
    </p:spTree>
    <p:extLst>
      <p:ext uri="{BB962C8B-B14F-4D97-AF65-F5344CB8AC3E}">
        <p14:creationId xmlns:p14="http://schemas.microsoft.com/office/powerpoint/2010/main" val="14029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73f988fe6df8ae7d8013c6fd66a1c042d9bb9d"/>
  <p:tag name="ISPRING_RESOURCE_PATHS_HASH_2" val="6e4c4aa30c73ac91be5c2d3bd9979b4eaf5676b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08102014_2157</Template>
  <TotalTime>291</TotalTime>
  <Words>1114</Words>
  <Application>Microsoft Office PowerPoint</Application>
  <PresentationFormat>Экран (4:3)</PresentationFormat>
  <Paragraphs>115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 МИНИСТЕРСТВО ОБРАЗОВАНИЯ И НАУКИ РОССИЙСКОЙ ФЕДЕРАЦИИ ФЕДЕРАЛЬНОЕ ГОСУДАРСТВЕННОЕ БЮДЖЕТНОЕ ОБРАЗОВАТЕЛЬНОЕ УЧРЕЖДЕНИЕ ВЫСШЕГО ОБРАЗОВАНИЯ «НОВОСИБИРСКИЙ ГОСУДАРСТВЕННЫЙ ПЕДАГОГИЧЕСКИЙ УНИВЕРСИТЕТ»   ИНСТИТУТ ДЕТСТВА   КАФЕДРА ЛОГОПЕДИИ И ДЕТСКОЙ РЕЧИ   Система работы по обучению глухих детей чтению (общие сведения, значение и задачи)   Презентация По дисциплине «Методика обучения детей с нарушенным слухом»</vt:lpstr>
      <vt:lpstr>Содержание</vt:lpstr>
      <vt:lpstr>Система работы по обучению глухих детей чтению (общие сведения) </vt:lpstr>
      <vt:lpstr> </vt:lpstr>
      <vt:lpstr>Приемы выяснения понимания  прочитанного текста</vt:lpstr>
      <vt:lpstr>Презентация PowerPoint</vt:lpstr>
      <vt:lpstr>Система работы по обучению глухих детей чтению: значение и задачи уроков чтения </vt:lpstr>
      <vt:lpstr>Коррекционная направленность уроков чтения</vt:lpstr>
      <vt:lpstr>Последовательность  формирования навыков чтения на уроках у школьников с нарушением слуха</vt:lpstr>
      <vt:lpstr> Ученики 5-6 классов отличаются возросшими познавательными интересами, новыми видами деятельности, более широкими речевыми и мыслительными возможностями.</vt:lpstr>
      <vt:lpstr>Презентация PowerPoint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Олег Грибан</dc:creator>
  <cp:lastModifiedBy>Acer</cp:lastModifiedBy>
  <cp:revision>23</cp:revision>
  <dcterms:created xsi:type="dcterms:W3CDTF">2014-12-07T17:39:27Z</dcterms:created>
  <dcterms:modified xsi:type="dcterms:W3CDTF">2018-03-20T11:28:34Z</dcterms:modified>
</cp:coreProperties>
</file>