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74" r:id="rId3"/>
    <p:sldId id="257" r:id="rId4"/>
    <p:sldId id="264" r:id="rId5"/>
    <p:sldId id="278" r:id="rId6"/>
    <p:sldId id="258" r:id="rId7"/>
    <p:sldId id="259" r:id="rId8"/>
    <p:sldId id="275" r:id="rId9"/>
    <p:sldId id="260" r:id="rId10"/>
    <p:sldId id="261" r:id="rId11"/>
    <p:sldId id="262" r:id="rId12"/>
    <p:sldId id="276" r:id="rId13"/>
    <p:sldId id="263" r:id="rId14"/>
    <p:sldId id="265" r:id="rId15"/>
    <p:sldId id="266" r:id="rId16"/>
    <p:sldId id="277" r:id="rId17"/>
    <p:sldId id="267" r:id="rId18"/>
    <p:sldId id="268" r:id="rId19"/>
    <p:sldId id="269" r:id="rId20"/>
    <p:sldId id="270" r:id="rId21"/>
    <p:sldId id="273" r:id="rId22"/>
    <p:sldId id="27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4148138"/>
            <a:ext cx="6227763" cy="10080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3860800"/>
            <a:ext cx="6048375" cy="11096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72122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20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7.xml"/><Relationship Id="rId5" Type="http://schemas.openxmlformats.org/officeDocument/2006/relationships/slide" Target="slide6.xml"/><Relationship Id="rId15" Type="http://schemas.openxmlformats.org/officeDocument/2006/relationships/slide" Target="slide22.xml"/><Relationship Id="rId10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slide" Target="slide13.xml"/><Relationship Id="rId1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77072"/>
            <a:ext cx="5868144" cy="1008112"/>
          </a:xfrm>
          <a:noFill/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Соединения водорода и галогенов в быту</a:t>
            </a:r>
            <a:endParaRPr lang="uk-UA" sz="3600" dirty="0">
              <a:solidFill>
                <a:srgbClr val="FFFF00"/>
              </a:solidFill>
              <a:latin typeface="Tahom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5085184"/>
            <a:ext cx="6336382" cy="108012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000" smtClean="0">
                <a:solidFill>
                  <a:srgbClr val="FF0000"/>
                </a:solidFill>
              </a:rPr>
              <a:t> </a:t>
            </a:r>
            <a:r>
              <a:rPr lang="uk-UA" sz="2000" dirty="0" err="1" smtClean="0">
                <a:solidFill>
                  <a:srgbClr val="FF0000"/>
                </a:solidFill>
              </a:rPr>
              <a:t>Исакова</a:t>
            </a:r>
            <a:r>
              <a:rPr lang="uk-UA" sz="2000" dirty="0" smtClean="0">
                <a:solidFill>
                  <a:srgbClr val="FF0000"/>
                </a:solidFill>
              </a:rPr>
              <a:t> Лариса </a:t>
            </a:r>
            <a:r>
              <a:rPr lang="uk-UA" sz="2000" dirty="0" err="1" smtClean="0">
                <a:solidFill>
                  <a:srgbClr val="FF0000"/>
                </a:solidFill>
              </a:rPr>
              <a:t>Радиловна</a:t>
            </a:r>
            <a:endParaRPr lang="uk-UA" sz="2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uk-UA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88641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Муниципальное бюджетное учреждение</a:t>
            </a:r>
          </a:p>
          <a:p>
            <a:r>
              <a:rPr lang="ru-RU" dirty="0" smtClean="0"/>
              <a:t> «Средняя общеобразовательная школа №28» г. Набережные Челны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621166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Набережные Челны </a:t>
            </a:r>
          </a:p>
          <a:p>
            <a:r>
              <a:rPr lang="ru-RU" dirty="0" smtClean="0"/>
              <a:t>           2015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12776"/>
            <a:ext cx="6553200" cy="50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4211960" cy="4318745"/>
          </a:xfrm>
        </p:spPr>
        <p:txBody>
          <a:bodyPr/>
          <a:lstStyle/>
          <a:p>
            <a:r>
              <a:rPr lang="ru-RU" sz="2000" dirty="0" smtClean="0"/>
              <a:t>В настоящее время пищевую поваренную соль </a:t>
            </a:r>
            <a:r>
              <a:rPr lang="ru-RU" sz="2000" dirty="0" err="1" smtClean="0"/>
              <a:t>йодируют</a:t>
            </a:r>
            <a:r>
              <a:rPr lang="ru-RU" sz="2000" dirty="0" smtClean="0"/>
              <a:t>. Установлено что самый распространенной причиной умственной отсталости, которую можно предупредить, является дефицит йода в организме. В последние годы соль </a:t>
            </a:r>
            <a:r>
              <a:rPr lang="ru-RU" sz="2000" dirty="0" err="1" smtClean="0"/>
              <a:t>йодируют</a:t>
            </a:r>
            <a:r>
              <a:rPr lang="ru-RU" sz="2000" dirty="0" smtClean="0"/>
              <a:t> преимущественно путем добавления в пищевую поваренную соль йодида калия. Срок годности такой соли не превышает 9 мес.</a:t>
            </a:r>
            <a:endParaRPr lang="ru-RU" sz="2000" dirty="0"/>
          </a:p>
        </p:txBody>
      </p:sp>
      <p:pic>
        <p:nvPicPr>
          <p:cNvPr id="204802" name="Picture 2" descr="а Как Как выбрать пищевую соль aKa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0"/>
            <a:ext cx="4788024" cy="3573016"/>
          </a:xfrm>
          <a:prstGeom prst="rect">
            <a:avLst/>
          </a:prstGeom>
          <a:noFill/>
        </p:spPr>
      </p:pic>
      <p:pic>
        <p:nvPicPr>
          <p:cNvPr id="204804" name="Picture 4" descr="Йодированная соль - варить запреще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432" y="3449621"/>
            <a:ext cx="5112568" cy="3408379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8244408" y="6453336"/>
            <a:ext cx="899592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553200" cy="936104"/>
          </a:xfrm>
        </p:spPr>
        <p:txBody>
          <a:bodyPr/>
          <a:lstStyle/>
          <a:p>
            <a:r>
              <a:rPr lang="ru-RU" b="1" dirty="0" smtClean="0"/>
              <a:t>Опыт 2. Обнаружение йода в составе поваренной соли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Оборудование и реактивы. Лабораторный штатив, химический стакан, фарфоровый круг, ложечка для </a:t>
            </a:r>
            <a:r>
              <a:rPr lang="ru-RU" sz="2400" dirty="0" err="1" smtClean="0"/>
              <a:t>насыпания</a:t>
            </a:r>
            <a:r>
              <a:rPr lang="ru-RU" sz="2400" dirty="0" smtClean="0"/>
              <a:t> твердых веществ, спиртовка, спички; йодированная поваренная соль, крахмальный клейстер. Растворите в воде, находящейся в химическом стакане, несколько ложечек йодированной соли. Добавьте к раствору крахмальный клейстер и нагрейте содержимое химического стакана</a:t>
            </a:r>
            <a:endParaRPr lang="ru-RU" sz="2400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8172400" y="6381328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22" name="Picture 6" descr="Образование и обучение - смотреть видео за 22.01.2013 онлайн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0"/>
            <a:ext cx="5143504" cy="3808804"/>
          </a:xfrm>
          <a:prstGeom prst="rect">
            <a:avLst/>
          </a:prstGeom>
          <a:noFill/>
        </p:spPr>
      </p:pic>
      <p:pic>
        <p:nvPicPr>
          <p:cNvPr id="34824" name="Picture 8" descr="Гипертонический рaствор соли &quot; Гипертон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35010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611465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53200" cy="1296144"/>
          </a:xfrm>
        </p:spPr>
        <p:txBody>
          <a:bodyPr/>
          <a:lstStyle/>
          <a:p>
            <a:r>
              <a:rPr lang="ru-RU" b="1" dirty="0" smtClean="0"/>
              <a:t>Использование соединений галогенов в фотографии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988840"/>
            <a:ext cx="4392488" cy="3816424"/>
          </a:xfrm>
        </p:spPr>
        <p:txBody>
          <a:bodyPr/>
          <a:lstStyle/>
          <a:p>
            <a:r>
              <a:rPr lang="ru-RU" sz="2000" dirty="0" smtClean="0"/>
              <a:t>Применение в фотографическом процессе солей серебра, нанесенных на бумагу, связано с именем ан- </a:t>
            </a:r>
            <a:r>
              <a:rPr lang="ru-RU" sz="2000" dirty="0" err="1" smtClean="0"/>
              <a:t>гличанина</a:t>
            </a:r>
            <a:r>
              <a:rPr lang="ru-RU" sz="2000" dirty="0" smtClean="0"/>
              <a:t> </a:t>
            </a:r>
            <a:r>
              <a:rPr lang="ru-RU" sz="2000" dirty="0" err="1" smtClean="0"/>
              <a:t>Ф.Талбота</a:t>
            </a:r>
            <a:r>
              <a:rPr lang="ru-RU" sz="2000" dirty="0" smtClean="0"/>
              <a:t>, который предложил пропитывать лист бумаги раствором AgNO3 , а затем погружать его в раствор </a:t>
            </a:r>
            <a:r>
              <a:rPr lang="ru-RU" sz="2000" dirty="0" err="1" smtClean="0"/>
              <a:t>NaCl</a:t>
            </a:r>
            <a:r>
              <a:rPr lang="ru-RU" sz="2000" dirty="0" smtClean="0"/>
              <a:t>. В результате на бумаге протекает обменная реакция: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AgNO3 + </a:t>
            </a:r>
            <a:r>
              <a:rPr lang="ru-RU" sz="2000" dirty="0" err="1" smtClean="0">
                <a:solidFill>
                  <a:srgbClr val="FF0000"/>
                </a:solidFill>
              </a:rPr>
              <a:t>NaCl</a:t>
            </a:r>
            <a:r>
              <a:rPr lang="ru-RU" sz="2000" dirty="0" smtClean="0">
                <a:solidFill>
                  <a:srgbClr val="FF0000"/>
                </a:solidFill>
              </a:rPr>
              <a:t> = </a:t>
            </a:r>
            <a:r>
              <a:rPr lang="ru-RU" sz="2000" dirty="0" err="1" smtClean="0">
                <a:solidFill>
                  <a:srgbClr val="FF0000"/>
                </a:solidFill>
              </a:rPr>
              <a:t>AgCl↓</a:t>
            </a:r>
            <a:r>
              <a:rPr lang="ru-RU" sz="2000" dirty="0" smtClean="0">
                <a:solidFill>
                  <a:srgbClr val="FF0000"/>
                </a:solidFill>
              </a:rPr>
              <a:t> + NaNO3 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2754" name="Picture 2" descr="&quot;Яблочная вечеринка&quot;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4283968" cy="3672408"/>
          </a:xfrm>
          <a:prstGeom prst="rect">
            <a:avLst/>
          </a:prstGeom>
          <a:noFill/>
        </p:spPr>
      </p:pic>
      <p:pic>
        <p:nvPicPr>
          <p:cNvPr id="202756" name="Picture 4" descr="Фотограф Станислав Аристов. . &quot; Смешные Анекдоты Истории Цитаты Афоризмы Стишки Картинки прикольные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186014"/>
            <a:ext cx="3502921" cy="26719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611465" y="602128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476673"/>
            <a:ext cx="6553200" cy="1008112"/>
          </a:xfrm>
        </p:spPr>
        <p:txBody>
          <a:bodyPr/>
          <a:lstStyle/>
          <a:p>
            <a:r>
              <a:rPr lang="ru-RU" b="1" dirty="0" smtClean="0"/>
              <a:t>Соединения галогенов в бытовой химии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1"/>
            <a:ext cx="4427984" cy="2520279"/>
          </a:xfrm>
        </p:spPr>
        <p:txBody>
          <a:bodyPr/>
          <a:lstStyle/>
          <a:p>
            <a:r>
              <a:rPr lang="ru-RU" sz="1800" dirty="0" smtClean="0"/>
              <a:t>Главным источником фтора для поддержания здоровья зубов считается зубная паста. На сегодняшний день фториды – самый популярный ингредиент паст для предотвращения кариеса. Большинство современных зубных паст содержат фторид или фтор- фосфат натрия.</a:t>
            </a:r>
            <a:endParaRPr lang="ru-RU" sz="1800" dirty="0"/>
          </a:p>
        </p:txBody>
      </p:sp>
      <p:pic>
        <p:nvPicPr>
          <p:cNvPr id="219138" name="Picture 2" descr="Зубная паста. . - Живи здоро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12776"/>
            <a:ext cx="4644008" cy="2880320"/>
          </a:xfrm>
          <a:prstGeom prst="rect">
            <a:avLst/>
          </a:prstGeom>
          <a:noFill/>
        </p:spPr>
      </p:pic>
      <p:pic>
        <p:nvPicPr>
          <p:cNvPr id="219140" name="Picture 4" descr="Как избавится от прыщей применение отзывы я красив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293096"/>
            <a:ext cx="4464496" cy="25649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380312" y="602128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450" y="476672"/>
            <a:ext cx="6553200" cy="1296145"/>
          </a:xfrm>
        </p:spPr>
        <p:txBody>
          <a:bodyPr/>
          <a:lstStyle/>
          <a:p>
            <a:r>
              <a:rPr lang="ru-RU" b="1" dirty="0" smtClean="0"/>
              <a:t>Опыт 3. Выведение пятен с хлопчатобумажной ткани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2204865"/>
            <a:ext cx="3528392" cy="4246736"/>
          </a:xfrm>
        </p:spPr>
        <p:txBody>
          <a:bodyPr/>
          <a:lstStyle/>
          <a:p>
            <a:r>
              <a:rPr lang="ru-RU" dirty="0" smtClean="0"/>
              <a:t>В быту соединения водорода и галогенов часто используют для выведения пятен.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988841"/>
            <a:ext cx="4752206" cy="4462760"/>
          </a:xfrm>
        </p:spPr>
        <p:txBody>
          <a:bodyPr/>
          <a:lstStyle/>
          <a:p>
            <a:r>
              <a:rPr lang="ru-RU" sz="2000" dirty="0" smtClean="0"/>
              <a:t>Оборудование и реактивы. Кусочек хлопчатобумажной ткани, вата; 6%-й раствор </a:t>
            </a:r>
            <a:r>
              <a:rPr lang="ru-RU" sz="2000" dirty="0" err="1" smtClean="0"/>
              <a:t>пероксида</a:t>
            </a:r>
            <a:r>
              <a:rPr lang="ru-RU" sz="2000" dirty="0" smtClean="0"/>
              <a:t> </a:t>
            </a:r>
            <a:r>
              <a:rPr lang="ru-RU" sz="2000" dirty="0" err="1" smtClean="0"/>
              <a:t>водо</a:t>
            </a:r>
            <a:r>
              <a:rPr lang="ru-RU" sz="2000" dirty="0" smtClean="0"/>
              <a:t>- рода, 3%-й раствор аммиака, 10%-е растворы йодида калия и тиосульфата натрия. а) Удаление пятен от сока. К 2–3 мл 3%-го рас- </a:t>
            </a:r>
            <a:r>
              <a:rPr lang="ru-RU" sz="2000" dirty="0" err="1" smtClean="0"/>
              <a:t>твора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пероксида</a:t>
            </a:r>
            <a:r>
              <a:rPr lang="ru-RU" sz="2000" dirty="0" smtClean="0"/>
              <a:t> водорода добавьте 2–3 капли нашатырного спирта (водный раствор аммиака). С по- мощью ваты смочите пятно от сока полученным раствором. Прополощите ткань водой</a:t>
            </a:r>
            <a:endParaRPr lang="ru-RU" sz="2000" dirty="0"/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8244408" y="6309320"/>
            <a:ext cx="8995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homeholidays.ru/uploads/images/00/00/46/2014/05/28/486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717032"/>
          </a:xfrm>
          <a:prstGeom prst="rect">
            <a:avLst/>
          </a:prstGeom>
          <a:noFill/>
        </p:spPr>
      </p:pic>
      <p:pic>
        <p:nvPicPr>
          <p:cNvPr id="35844" name="Picture 4" descr="http://homeholidays.ru/uploads/images/00/00/46/2014/05/28/88a39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9144000" cy="31409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611465" y="638132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53200" cy="936104"/>
          </a:xfrm>
        </p:spPr>
        <p:txBody>
          <a:bodyPr/>
          <a:lstStyle/>
          <a:p>
            <a:r>
              <a:rPr lang="ru-RU" b="1" dirty="0" smtClean="0"/>
              <a:t>Домашняя аптечка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4043734" cy="4824536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/>
          </a:p>
          <a:p>
            <a:pPr>
              <a:buNone/>
            </a:pPr>
            <a:r>
              <a:rPr lang="ru-RU" sz="2400" dirty="0" err="1" smtClean="0"/>
              <a:t>Пероксид</a:t>
            </a:r>
            <a:r>
              <a:rPr lang="ru-RU" sz="2400" dirty="0" smtClean="0"/>
              <a:t> водорода H2 O2 – один из постоянных обитателей домашней аптечки. Его как лекарственное средство используют чаще всего в виде 3%-го водного раствора.</a:t>
            </a:r>
            <a:endParaRPr lang="ru-RU" sz="2400" dirty="0"/>
          </a:p>
        </p:txBody>
      </p:sp>
      <p:pic>
        <p:nvPicPr>
          <p:cNvPr id="220162" name="Picture 2" descr="ПЕРЕКИСЬ ВОДОРОДА раствор - инструкция по применению - Форум по формам и образцам onlinefilmbesplatno.ru &quot; файлообменная ве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99480"/>
            <a:ext cx="4427984" cy="4858520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956376" y="6381328"/>
            <a:ext cx="1187624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0888"/>
            <a:ext cx="4283968" cy="4176464"/>
          </a:xfrm>
        </p:spPr>
        <p:txBody>
          <a:bodyPr/>
          <a:lstStyle/>
          <a:p>
            <a:r>
              <a:rPr lang="ru-RU" sz="2000" dirty="0" smtClean="0"/>
              <a:t>При контакте с живыми тканями </a:t>
            </a:r>
            <a:r>
              <a:rPr lang="ru-RU" sz="2000" dirty="0" err="1" smtClean="0"/>
              <a:t>пероксид</a:t>
            </a:r>
            <a:r>
              <a:rPr lang="ru-RU" sz="2000" dirty="0" smtClean="0"/>
              <a:t> водорода разлагается с выделением кислорода, отсюда и противомикробное действие. В тот момент, когда кислород выделяется из </a:t>
            </a:r>
            <a:r>
              <a:rPr lang="ru-RU" sz="2000" dirty="0" err="1" smtClean="0"/>
              <a:t>пероксида</a:t>
            </a:r>
            <a:r>
              <a:rPr lang="ru-RU" sz="2000" dirty="0" smtClean="0"/>
              <a:t>: 2H2 O2 = 2H2 O + O2 ↑, он недолго находится в атомарном состоянии, проявляя чрезвычайно высокую активность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11465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3923928" cy="539886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Йод красой своей гордился,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Твердым был, но испарился. Фиолетовый, как ночь,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Далеко умчался прочь.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23234" name="Picture 2" descr="Отечественный йод объявлен вне закона &quot; Новости GoGetNews.inf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448" y="0"/>
            <a:ext cx="4968552" cy="3960440"/>
          </a:xfrm>
          <a:prstGeom prst="rect">
            <a:avLst/>
          </a:prstGeom>
          <a:noFill/>
        </p:spPr>
      </p:pic>
      <p:pic>
        <p:nvPicPr>
          <p:cNvPr id="223236" name="Picture 4" descr="Как похудеть при помощи й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482752"/>
            <a:ext cx="4847861" cy="3375248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812360" y="6237312"/>
            <a:ext cx="111561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10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553200" cy="508000"/>
          </a:xfrm>
        </p:spPr>
        <p:txBody>
          <a:bodyPr/>
          <a:lstStyle/>
          <a:p>
            <a:r>
              <a:rPr lang="ru-RU" b="1" dirty="0" smtClean="0"/>
              <a:t>Содержание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060849"/>
            <a:ext cx="4597722" cy="439075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hlinkClick r:id="rId2" action="ppaction://hlinksldjump"/>
              </a:rPr>
              <a:t>Цели</a:t>
            </a:r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ru-RU" sz="1800" dirty="0" smtClean="0">
                <a:hlinkClick r:id="rId3" action="ppaction://hlinksldjump"/>
              </a:rPr>
              <a:t>Вступление</a:t>
            </a:r>
            <a:endParaRPr lang="ru-RU" sz="1800" dirty="0" smtClean="0"/>
          </a:p>
          <a:p>
            <a:r>
              <a:rPr lang="ru-RU" sz="1800" dirty="0" smtClean="0">
                <a:hlinkClick r:id="rId4" action="ppaction://hlinksldjump"/>
              </a:rPr>
              <a:t>Что это такое?</a:t>
            </a:r>
            <a:endParaRPr lang="ru-RU" sz="1800" dirty="0" smtClean="0">
              <a:hlinkClick r:id="rId5" action="ppaction://hlinksldjump"/>
            </a:endParaRPr>
          </a:p>
          <a:p>
            <a:r>
              <a:rPr lang="ru-RU" sz="1800" dirty="0" smtClean="0">
                <a:hlinkClick r:id="rId5" action="ppaction://hlinksldjump"/>
              </a:rPr>
              <a:t>Вода для питья и технических целей</a:t>
            </a:r>
            <a:endParaRPr lang="ru-RU" sz="1800" dirty="0" smtClean="0"/>
          </a:p>
          <a:p>
            <a:r>
              <a:rPr lang="ru-RU" sz="1800" dirty="0" smtClean="0">
                <a:hlinkClick r:id="rId6" action="ppaction://hlinksldjump"/>
              </a:rPr>
              <a:t>Опыт 1</a:t>
            </a:r>
            <a:endParaRPr lang="ru-RU" sz="1800" dirty="0" smtClean="0"/>
          </a:p>
          <a:p>
            <a:r>
              <a:rPr lang="ru-RU" sz="1800" dirty="0" smtClean="0">
                <a:hlinkClick r:id="rId7" action="ppaction://hlinksldjump"/>
              </a:rPr>
              <a:t>Соединения галогенов в пище человека (поваренная соль)</a:t>
            </a:r>
            <a:endParaRPr lang="ru-RU" sz="1800" dirty="0" smtClean="0"/>
          </a:p>
          <a:p>
            <a:r>
              <a:rPr lang="ru-RU" sz="1800" dirty="0" smtClean="0">
                <a:hlinkClick r:id="rId8" action="ppaction://hlinksldjump"/>
              </a:rPr>
              <a:t>Опыт 2</a:t>
            </a:r>
            <a:endParaRPr lang="ru-RU" sz="1800" dirty="0" smtClean="0"/>
          </a:p>
          <a:p>
            <a:r>
              <a:rPr lang="ru-RU" sz="1800" dirty="0" smtClean="0">
                <a:hlinkClick r:id="rId9" action="ppaction://hlinksldjump"/>
              </a:rPr>
              <a:t>Использование соединений галогенов в фотографии</a:t>
            </a:r>
            <a:endParaRPr lang="ru-RU" sz="1800" dirty="0" smtClean="0"/>
          </a:p>
          <a:p>
            <a:r>
              <a:rPr lang="ru-RU" sz="1800" dirty="0" smtClean="0">
                <a:hlinkClick r:id="rId7" action="ppaction://hlinksldjump"/>
              </a:rPr>
              <a:t>Соединения галогенов в бытовой химии</a:t>
            </a:r>
            <a:endParaRPr lang="ru-RU" sz="1800" dirty="0" smtClean="0"/>
          </a:p>
          <a:p>
            <a:r>
              <a:rPr lang="ru-RU" sz="1800" dirty="0" smtClean="0">
                <a:hlinkClick r:id="rId10" action="ppaction://hlinksldjump"/>
              </a:rPr>
              <a:t>Опыт 3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2060848"/>
            <a:ext cx="3746500" cy="4318744"/>
          </a:xfrm>
        </p:spPr>
        <p:txBody>
          <a:bodyPr/>
          <a:lstStyle/>
          <a:p>
            <a:r>
              <a:rPr lang="ru-RU" sz="1800" dirty="0" smtClean="0">
                <a:hlinkClick r:id="rId11" action="ppaction://hlinksldjump"/>
              </a:rPr>
              <a:t>Домашняя аптечка</a:t>
            </a:r>
            <a:endParaRPr lang="ru-RU" sz="1800" dirty="0" smtClean="0"/>
          </a:p>
          <a:p>
            <a:r>
              <a:rPr lang="ru-RU" sz="1800" dirty="0" smtClean="0">
                <a:hlinkClick r:id="rId12" action="ppaction://hlinksldjump"/>
              </a:rPr>
              <a:t>А) </a:t>
            </a:r>
            <a:r>
              <a:rPr lang="ru-RU" sz="1800" dirty="0" err="1" smtClean="0">
                <a:hlinkClick r:id="rId12" action="ppaction://hlinksldjump"/>
              </a:rPr>
              <a:t>Пероксид</a:t>
            </a:r>
            <a:r>
              <a:rPr lang="ru-RU" sz="1800" dirty="0" smtClean="0">
                <a:hlinkClick r:id="rId12" action="ppaction://hlinksldjump"/>
              </a:rPr>
              <a:t> водорода</a:t>
            </a:r>
            <a:endParaRPr lang="ru-RU" sz="1800" dirty="0" smtClean="0"/>
          </a:p>
          <a:p>
            <a:r>
              <a:rPr lang="ru-RU" sz="1800" dirty="0" smtClean="0">
                <a:hlinkClick r:id="rId13" action="ppaction://hlinksldjump"/>
              </a:rPr>
              <a:t>Б) Йод</a:t>
            </a:r>
            <a:endParaRPr lang="ru-RU" sz="1800" dirty="0" smtClean="0"/>
          </a:p>
          <a:p>
            <a:r>
              <a:rPr lang="ru-RU" sz="1800" dirty="0" smtClean="0">
                <a:hlinkClick r:id="rId14" action="ppaction://hlinksldjump"/>
              </a:rPr>
              <a:t>Хлор. Применение</a:t>
            </a:r>
            <a:endParaRPr lang="ru-RU" sz="1800" dirty="0" smtClean="0"/>
          </a:p>
          <a:p>
            <a:r>
              <a:rPr lang="ru-RU" sz="1800" dirty="0" smtClean="0">
                <a:hlinkClick r:id="rId15" action="ppaction://hlinksldjump"/>
              </a:rPr>
              <a:t>Итоги</a:t>
            </a:r>
            <a:r>
              <a:rPr lang="ru-RU" sz="1800" dirty="0" smtClean="0"/>
              <a:t> </a:t>
            </a:r>
          </a:p>
          <a:p>
            <a:r>
              <a:rPr lang="ru-RU" sz="1800" dirty="0" smtClean="0">
                <a:hlinkClick r:id="" action="ppaction://noaction"/>
              </a:rPr>
              <a:t>Источники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20888"/>
            <a:ext cx="4211960" cy="4437112"/>
          </a:xfrm>
        </p:spPr>
        <p:txBody>
          <a:bodyPr/>
          <a:lstStyle/>
          <a:p>
            <a:r>
              <a:rPr lang="ru-RU" sz="2400" dirty="0" smtClean="0"/>
              <a:t>В домашней аптечке также находится спиртовой (5%-й) раствор йода, который хорошо известен как антисептическое и кровоостанавливающее средство. Его широко применяют для дезинфекции небольших ран на коже. </a:t>
            </a:r>
            <a:endParaRPr lang="ru-RU" sz="2400" dirty="0"/>
          </a:p>
        </p:txBody>
      </p:sp>
      <p:pic>
        <p:nvPicPr>
          <p:cNvPr id="224260" name="Picture 4" descr="Iodine Uses In Everyday Li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0"/>
            <a:ext cx="4572000" cy="3068960"/>
          </a:xfrm>
          <a:prstGeom prst="rect">
            <a:avLst/>
          </a:prstGeom>
          <a:noFill/>
        </p:spPr>
      </p:pic>
      <p:pic>
        <p:nvPicPr>
          <p:cNvPr id="224262" name="Picture 6" descr="Отравление йодом помощь. . Отравление йодом не спасает от ради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972" y="3029228"/>
            <a:ext cx="5105028" cy="38287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611465" y="6165304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22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553200" cy="508000"/>
          </a:xfrm>
        </p:spPr>
        <p:txBody>
          <a:bodyPr/>
          <a:lstStyle/>
          <a:p>
            <a:r>
              <a:rPr lang="ru-RU" b="1" dirty="0" smtClean="0"/>
              <a:t>Хлор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3"/>
            <a:ext cx="3851920" cy="5254848"/>
          </a:xfrm>
        </p:spPr>
        <p:txBody>
          <a:bodyPr/>
          <a:lstStyle/>
          <a:p>
            <a:r>
              <a:rPr lang="ru-RU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Хлор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широко используется для получения соляной кислоты, в органическом синтезе при производстве пластмасс и синтетических волокон, каучуков, красителей, растворителей и др. Многие хлорсодержащие соединения используют для борьбы с вредителями в сельском хозяйстве. Хлор и его соединения применяются для отбеливания льняных и хлопчатобумажных тканей, бумаги, обеззараживания питьевой воды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638132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53200" cy="936104"/>
          </a:xfrm>
        </p:spPr>
        <p:txBody>
          <a:bodyPr/>
          <a:lstStyle/>
          <a:p>
            <a:r>
              <a:rPr lang="ru-RU" b="1" dirty="0" smtClean="0"/>
              <a:t>Подведение итогов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3"/>
            <a:ext cx="8280598" cy="489480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Таким образом, соединения водорода и галогенов имеют большое значение в жизни человека. Мы не можем обойтись без них при приготовлении пищи, осуществлении гигиенических процедур, стирке одежды, при лечении ран и др. В то же время следует использовать их разумно, соблюдая меру и учитывая возможность негативного влияния на состояние природы и здоровье человека.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11465" y="638132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476672"/>
            <a:ext cx="3528392" cy="649287"/>
          </a:xfrm>
        </p:spPr>
        <p:txBody>
          <a:bodyPr/>
          <a:lstStyle/>
          <a:p>
            <a:r>
              <a:rPr lang="uk-UA" sz="3200" b="1" dirty="0" err="1" smtClean="0">
                <a:latin typeface="Tahoma" charset="0"/>
              </a:rPr>
              <a:t>Цели</a:t>
            </a:r>
            <a:endParaRPr lang="uk-UA" sz="3200" b="1" dirty="0"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988841"/>
            <a:ext cx="7632700" cy="4392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Расширить представления о зн</a:t>
            </a:r>
            <a:r>
              <a:rPr lang="ru-RU" dirty="0"/>
              <a:t>а</a:t>
            </a:r>
            <a:r>
              <a:rPr lang="ru-RU" dirty="0" smtClean="0"/>
              <a:t>чении и применении воды, йода, соединений хлора.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Продолжить формирование умений исследовать свойства веществ на примере соединений водорода и галогенов; 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Продолжить развитие познавательного интереса школьников к изучению химии.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6093296"/>
            <a:ext cx="187220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53200" cy="508000"/>
          </a:xfrm>
        </p:spPr>
        <p:txBody>
          <a:bodyPr/>
          <a:lstStyle/>
          <a:p>
            <a:r>
              <a:rPr lang="ru-RU" b="1" dirty="0" smtClean="0"/>
              <a:t>Вступление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4608512" cy="4032448"/>
          </a:xfrm>
        </p:spPr>
        <p:txBody>
          <a:bodyPr/>
          <a:lstStyle/>
          <a:p>
            <a:r>
              <a:rPr lang="ru-RU" sz="2000" dirty="0" smtClean="0"/>
              <a:t>Человек использует в жизни множество разнообразных веществ, среди которых важное место занимают соединения водорода и галогенов: это вода, водные растворы, изделия бытовой химии, лекарства и другие вещества, которые необходимы для улучшения качества жизни людей. </a:t>
            </a:r>
            <a:endParaRPr lang="ru-RU" sz="2000" dirty="0"/>
          </a:p>
        </p:txBody>
      </p:sp>
      <p:pic>
        <p:nvPicPr>
          <p:cNvPr id="201730" name="Picture 2" descr="http://www.infopp.ru/image/91618_2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5770" y="3401615"/>
            <a:ext cx="3978230" cy="34563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91880" y="6309320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3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1000"/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53200" cy="508000"/>
          </a:xfrm>
        </p:spPr>
        <p:txBody>
          <a:bodyPr/>
          <a:lstStyle/>
          <a:p>
            <a:r>
              <a:rPr lang="ru-RU" b="1" dirty="0" smtClean="0"/>
              <a:t>Что это такое?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56792"/>
            <a:ext cx="4921250" cy="4894809"/>
          </a:xfrm>
        </p:spPr>
        <p:txBody>
          <a:bodyPr/>
          <a:lstStyle/>
          <a:p>
            <a:r>
              <a:rPr lang="ru-RU" sz="1800" b="1" dirty="0" err="1" smtClean="0">
                <a:solidFill>
                  <a:srgbClr val="FF0000"/>
                </a:solidFill>
              </a:rPr>
              <a:t>Водоро́д</a:t>
            </a:r>
            <a:r>
              <a:rPr lang="ru-RU" sz="1800" dirty="0" smtClean="0">
                <a:solidFill>
                  <a:srgbClr val="FF0000"/>
                </a:solidFill>
              </a:rPr>
              <a:t> </a:t>
            </a:r>
            <a:r>
              <a:rPr lang="ru-RU" sz="1800" dirty="0" smtClean="0"/>
              <a:t>— первый элемент периодической системы элементов; обозначается символом </a:t>
            </a:r>
            <a:r>
              <a:rPr lang="ru-RU" sz="1800" b="1" dirty="0" smtClean="0"/>
              <a:t>H</a:t>
            </a:r>
            <a:r>
              <a:rPr lang="ru-RU" sz="1800" dirty="0" smtClean="0"/>
              <a:t>. Название представляет собой кальку с латинского: лат. </a:t>
            </a:r>
            <a:r>
              <a:rPr lang="ru-RU" sz="1800" i="1" dirty="0" err="1" smtClean="0"/>
              <a:t>Hydrogenium</a:t>
            </a:r>
            <a:r>
              <a:rPr lang="ru-RU" sz="1800" dirty="0" smtClean="0"/>
              <a:t> (от </a:t>
            </a:r>
            <a:r>
              <a:rPr lang="ru-RU" sz="1800" dirty="0" err="1" smtClean="0">
                <a:hlinkClick r:id="rId2" tooltip="Древнегреческий язык"/>
              </a:rPr>
              <a:t>др.-греч</a:t>
            </a:r>
            <a:r>
              <a:rPr lang="ru-RU" sz="1800" dirty="0" smtClean="0">
                <a:hlinkClick r:id="rId2" tooltip="Древнегреческий язык"/>
              </a:rPr>
              <a:t>.</a:t>
            </a:r>
            <a:r>
              <a:rPr lang="ru-RU" sz="1800" dirty="0" smtClean="0"/>
              <a:t> </a:t>
            </a:r>
            <a:r>
              <a:rPr lang="ru-RU" sz="1800" dirty="0" err="1" smtClean="0"/>
              <a:t>ὕδωρ </a:t>
            </a:r>
            <a:r>
              <a:rPr lang="ru-RU" sz="1800" dirty="0" smtClean="0"/>
              <a:t>— «вода» и </a:t>
            </a:r>
            <a:r>
              <a:rPr lang="ru-RU" sz="1800" dirty="0" err="1" smtClean="0"/>
              <a:t>γεννάω</a:t>
            </a:r>
            <a:r>
              <a:rPr lang="ru-RU" sz="1800" dirty="0" smtClean="0"/>
              <a:t> — «рождаю») — «порождающий воду». Широко распространён в природе.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73650" y="908721"/>
            <a:ext cx="3746500" cy="3600399"/>
          </a:xfrm>
        </p:spPr>
        <p:txBody>
          <a:bodyPr/>
          <a:lstStyle/>
          <a:p>
            <a:r>
              <a:rPr lang="ru-RU" sz="1800" b="1" dirty="0" err="1" smtClean="0">
                <a:solidFill>
                  <a:srgbClr val="FF0000"/>
                </a:solidFill>
              </a:rPr>
              <a:t>Галоге́ны</a:t>
            </a:r>
            <a:r>
              <a:rPr lang="ru-RU" sz="1800" dirty="0" smtClean="0"/>
              <a:t> (от греч. </a:t>
            </a:r>
            <a:r>
              <a:rPr lang="ru-RU" sz="1800" dirty="0" err="1" smtClean="0"/>
              <a:t>ἁλός </a:t>
            </a:r>
            <a:r>
              <a:rPr lang="ru-RU" sz="1800" dirty="0" smtClean="0"/>
              <a:t>— «соль» и </a:t>
            </a:r>
            <a:r>
              <a:rPr lang="ru-RU" sz="1800" dirty="0" err="1" smtClean="0"/>
              <a:t>γένος</a:t>
            </a:r>
            <a:r>
              <a:rPr lang="ru-RU" sz="1800" dirty="0" smtClean="0"/>
              <a:t> — «рождение, происхождение»; иногда употребляется устаревшее название </a:t>
            </a:r>
            <a:r>
              <a:rPr lang="ru-RU" sz="1800" b="1" dirty="0" err="1" smtClean="0"/>
              <a:t>гало́иды</a:t>
            </a:r>
            <a:r>
              <a:rPr lang="ru-RU" sz="1800" dirty="0" smtClean="0"/>
              <a:t>) — химические элементы 17-й группы периодической таблицы химических элементов Д. И. Менделеева (по устаревшей классификации — элементы главной подгруппы VII группы)</a:t>
            </a:r>
            <a:endParaRPr lang="ru-RU" sz="1800" dirty="0"/>
          </a:p>
        </p:txBody>
      </p:sp>
      <p:sp>
        <p:nvSpPr>
          <p:cNvPr id="1026" name="AutoShape 2" descr="Водород в разрядной тру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Водород в разрядной тру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Водород в разрядной тру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Водород в разрядной тру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de.academic.ru/pictures/dewiki/72/Haloge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509120"/>
            <a:ext cx="3995936" cy="2348880"/>
          </a:xfrm>
          <a:prstGeom prst="rect">
            <a:avLst/>
          </a:prstGeom>
          <a:noFill/>
        </p:spPr>
      </p:pic>
      <p:pic>
        <p:nvPicPr>
          <p:cNvPr id="1036" name="Picture 12" descr="http://popnano.ru/images/VODOR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933056"/>
            <a:ext cx="3384376" cy="292494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611465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5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0649"/>
            <a:ext cx="6553200" cy="1440160"/>
          </a:xfrm>
        </p:spPr>
        <p:txBody>
          <a:bodyPr/>
          <a:lstStyle/>
          <a:p>
            <a:r>
              <a:rPr lang="ru-RU" b="1" dirty="0" smtClean="0"/>
              <a:t>Вода для питья и технических целей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4572000" cy="4680520"/>
          </a:xfrm>
        </p:spPr>
        <p:txBody>
          <a:bodyPr/>
          <a:lstStyle/>
          <a:p>
            <a:r>
              <a:rPr lang="ru-RU" sz="1800" dirty="0" smtClean="0"/>
              <a:t>Человеку необходима вода для питья, бытовых и технических целей. Питьевая вода должна отвечать определенным требованиям: быть совершенно прозрачной, бесцветной, иметь пресный (не соленый) вкус и не иметь запаха, быть безвредной по химическому составу; содержать минимальное количество микроорганизмов (при полном отсутствии вредоносных бактерий). В больших городах трудно найти источники воды, отвечающей всем этим требованиям, поэтому для снабжения населения доброкачественной водой приходится прибегать к ее очистке. </a:t>
            </a:r>
            <a:endParaRPr lang="ru-RU" sz="1800" dirty="0"/>
          </a:p>
        </p:txBody>
      </p:sp>
      <p:pic>
        <p:nvPicPr>
          <p:cNvPr id="207876" name="Picture 4" descr="Страницы сайта относящиеся к слову: красящие вещества - Сайт о волосах, косметике для волос, красках для волос, уходе за волос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39427"/>
            <a:ext cx="4355976" cy="49185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3" action="ppaction://hlinksldjump"/>
              </a:rPr>
              <a:t>Содержание</a:t>
            </a:r>
            <a:endParaRPr lang="ru-RU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10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332656"/>
            <a:ext cx="6553200" cy="1224137"/>
          </a:xfrm>
        </p:spPr>
        <p:txBody>
          <a:bodyPr/>
          <a:lstStyle/>
          <a:p>
            <a:r>
              <a:rPr lang="ru-RU" b="1" dirty="0" smtClean="0"/>
              <a:t>Опыт 1. Химическая очистка 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8064574" cy="4680519"/>
          </a:xfrm>
        </p:spPr>
        <p:txBody>
          <a:bodyPr/>
          <a:lstStyle/>
          <a:p>
            <a:r>
              <a:rPr lang="ru-RU" sz="2000" dirty="0" smtClean="0"/>
              <a:t>Оборудование и реактивы. Высокий цилиндр; водопроводная вода, раствор хлорида алюминия. К находящейся в высоком цилиндре водопроводной воде прилить 4–5 мл раствора хлорида алюминия и дать смеси некоторое время постоять. Образующиеся хлопья </a:t>
            </a:r>
            <a:r>
              <a:rPr lang="ru-RU" sz="2000" dirty="0" err="1" smtClean="0"/>
              <a:t>гидроксида</a:t>
            </a:r>
            <a:r>
              <a:rPr lang="ru-RU" sz="2000" dirty="0" smtClean="0"/>
              <a:t> алюминия постепенно оседают на дно, а жидкость в верхней части цилиндра становится бесцветной и прозрачной: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3Ca(HСО3 )2 + 2AlCl3 = 2Al(OH)3 </a:t>
            </a:r>
            <a:r>
              <a:rPr lang="ru-RU" sz="2000" dirty="0" err="1" smtClean="0">
                <a:solidFill>
                  <a:srgbClr val="FF0000"/>
                </a:solidFill>
              </a:rPr>
              <a:t>↓</a:t>
            </a:r>
            <a:r>
              <a:rPr lang="ru-RU" sz="2000" dirty="0" smtClean="0">
                <a:solidFill>
                  <a:srgbClr val="FF0000"/>
                </a:solidFill>
              </a:rPr>
              <a:t> + 3CaCl2 + 6СО 2 ↑</a:t>
            </a:r>
          </a:p>
          <a:p>
            <a:r>
              <a:rPr lang="ru-RU" sz="2000" dirty="0" smtClean="0"/>
              <a:t>Подобные процессы используют на станциях водоподготовки для очистки водопроводной воды и стоков</a:t>
            </a:r>
            <a:r>
              <a:rPr lang="ru-RU" dirty="0" smtClean="0"/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2" action="ppaction://hlinksldjump"/>
              </a:rPr>
              <a:t>Содержание</a:t>
            </a:r>
            <a:endParaRPr lang="ru-RU" dirty="0" smtClean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028384" y="6453336"/>
            <a:ext cx="899592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Биологическая защита для воды! . Файна Иде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764021" cy="3645024"/>
          </a:xfrm>
          <a:prstGeom prst="rect">
            <a:avLst/>
          </a:prstGeom>
          <a:noFill/>
        </p:spPr>
      </p:pic>
      <p:pic>
        <p:nvPicPr>
          <p:cNvPr id="1028" name="Picture 4" descr="Станции водоподготовки, водоочистки и очистки сточных вод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355976" cy="3573016"/>
          </a:xfrm>
          <a:prstGeom prst="rect">
            <a:avLst/>
          </a:prstGeom>
          <a:noFill/>
        </p:spPr>
      </p:pic>
      <p:pic>
        <p:nvPicPr>
          <p:cNvPr id="1030" name="Picture 6" descr="Качественная станция водоподготовки: современное оборудование и его особенн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600450"/>
            <a:ext cx="5220072" cy="3257550"/>
          </a:xfrm>
          <a:prstGeom prst="rect">
            <a:avLst/>
          </a:prstGeom>
          <a:noFill/>
        </p:spPr>
      </p:pic>
      <p:pic>
        <p:nvPicPr>
          <p:cNvPr id="1032" name="Picture 8" descr="Мосводоканал встречает 2012 г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3923928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0649"/>
            <a:ext cx="6553200" cy="1296144"/>
          </a:xfrm>
        </p:spPr>
        <p:txBody>
          <a:bodyPr/>
          <a:lstStyle/>
          <a:p>
            <a:r>
              <a:rPr lang="ru-RU" b="1" dirty="0" smtClean="0"/>
              <a:t>Соединения галогенов в пище человека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3563888" cy="4320479"/>
          </a:xfrm>
        </p:spPr>
        <p:txBody>
          <a:bodyPr/>
          <a:lstStyle/>
          <a:p>
            <a:r>
              <a:rPr lang="ru-RU" sz="1800" dirty="0" smtClean="0"/>
              <a:t>Поваренную соль (хлорид натрия) знают все, т.к. наряду с хлебом она является обыденным веществом. Наиболее чистые сорта поваренной соли, содержа- </a:t>
            </a:r>
            <a:r>
              <a:rPr lang="ru-RU" sz="1800" dirty="0" err="1" smtClean="0"/>
              <a:t>щие</a:t>
            </a:r>
            <a:r>
              <a:rPr lang="ru-RU" sz="1800" dirty="0" smtClean="0"/>
              <a:t> лишь небольшую примесь других солей, употребляются в пищу. Менее чистую соль (так называемый «</a:t>
            </a:r>
            <a:r>
              <a:rPr lang="ru-RU" sz="1800" dirty="0" err="1" smtClean="0"/>
              <a:t>лизальный</a:t>
            </a:r>
            <a:r>
              <a:rPr lang="ru-RU" sz="1800" dirty="0" smtClean="0"/>
              <a:t> камень») добавляют в корм скота. </a:t>
            </a:r>
            <a:r>
              <a:rPr lang="ru-RU" sz="1800" dirty="0" err="1" smtClean="0"/>
              <a:t>ищевым</a:t>
            </a:r>
            <a:r>
              <a:rPr lang="ru-RU" sz="1800" dirty="0" smtClean="0"/>
              <a:t> продуктом</a:t>
            </a:r>
            <a:endParaRPr lang="ru-RU" sz="1800" dirty="0"/>
          </a:p>
        </p:txBody>
      </p:sp>
      <p:pic>
        <p:nvPicPr>
          <p:cNvPr id="205826" name="Picture 2" descr="Солевые обертывания для похуд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006062"/>
            <a:ext cx="4427984" cy="4295146"/>
          </a:xfrm>
          <a:prstGeom prst="rect">
            <a:avLst/>
          </a:prstGeom>
          <a:noFill/>
        </p:spPr>
      </p:pic>
      <p:pic>
        <p:nvPicPr>
          <p:cNvPr id="205828" name="Picture 4" descr="Россельхознадзор опроверг информацию о дефиците соли РИА ФедералПре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149080"/>
            <a:ext cx="2736304" cy="27089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44208" y="6544068"/>
            <a:ext cx="153253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 smtClean="0"/>
          </a:p>
        </p:txBody>
      </p:sp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8172400" y="6525344"/>
            <a:ext cx="971600" cy="332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0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18">
  <a:themeElements>
    <a:clrScheme name="template 4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D6E7"/>
        </a:accent6>
        <a:hlink>
          <a:srgbClr val="00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</Template>
  <TotalTime>208</TotalTime>
  <Words>910</Words>
  <Application>Microsoft Office PowerPoint</Application>
  <PresentationFormat>Экран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18</vt:lpstr>
      <vt:lpstr>Соединения водорода и галогенов в быту</vt:lpstr>
      <vt:lpstr>Содержание </vt:lpstr>
      <vt:lpstr>Цели</vt:lpstr>
      <vt:lpstr>Вступление </vt:lpstr>
      <vt:lpstr>Что это такое?</vt:lpstr>
      <vt:lpstr>Вода для питья и технических целей</vt:lpstr>
      <vt:lpstr>Опыт 1. Химическая очистка воды</vt:lpstr>
      <vt:lpstr>Слайд 8</vt:lpstr>
      <vt:lpstr>Соединения галогенов в пище человека</vt:lpstr>
      <vt:lpstr>Слайд 10</vt:lpstr>
      <vt:lpstr>Опыт 2. Обнаружение йода в составе поваренной соли</vt:lpstr>
      <vt:lpstr>Слайд 12</vt:lpstr>
      <vt:lpstr>Использование соединений галогенов в фотографии</vt:lpstr>
      <vt:lpstr>Соединения галогенов в бытовой химии</vt:lpstr>
      <vt:lpstr>Опыт 3. Выведение пятен с хлопчатобумажной ткани</vt:lpstr>
      <vt:lpstr>Слайд 16</vt:lpstr>
      <vt:lpstr>Домашняя аптечка</vt:lpstr>
      <vt:lpstr>Слайд 18</vt:lpstr>
      <vt:lpstr>Слайд 19</vt:lpstr>
      <vt:lpstr>Слайд 20</vt:lpstr>
      <vt:lpstr>Хлор </vt:lpstr>
      <vt:lpstr>Подведение итогов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Соединения водорода и галогенов в быту</dc:title>
  <dc:creator>женя</dc:creator>
  <cp:lastModifiedBy>Admin</cp:lastModifiedBy>
  <cp:revision>28</cp:revision>
  <dcterms:created xsi:type="dcterms:W3CDTF">2015-04-22T13:09:47Z</dcterms:created>
  <dcterms:modified xsi:type="dcterms:W3CDTF">2019-10-08T23:45:25Z</dcterms:modified>
</cp:coreProperties>
</file>