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34" autoAdjust="0"/>
    <p:restoredTop sz="94624" autoAdjust="0"/>
  </p:normalViewPr>
  <p:slideViewPr>
    <p:cSldViewPr>
      <p:cViewPr varScale="1">
        <p:scale>
          <a:sx n="70" d="100"/>
          <a:sy n="70" d="100"/>
        </p:scale>
        <p:origin x="516" y="7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bg>
      <p:bgRef idx="1002">
        <a:schemeClr val="bg2"/>
      </p:bgRef>
    </p:bg>
    <p:spTree>
      <p:nvGrpSpPr>
        <p:cNvPr id="1" name=""/>
        <p:cNvGrpSpPr/>
        <p:nvPr/>
      </p:nvGrpSpPr>
      <p:grpSpPr>
        <a:xfrm>
          <a:off x="0" y="0"/>
          <a:ext cx="0" cy="0"/>
          <a:chOff x="0" y="0"/>
          <a:chExt cx="0" cy="0"/>
        </a:xfrm>
      </p:grpSpPr>
      <p:sp>
        <p:nvSpPr>
          <p:cNvPr id="9" name="Заголовок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ru-RU" smtClean="0"/>
              <a:t>Образец заголовка</a:t>
            </a:r>
            <a:endParaRPr kumimoji="0" lang="en-US"/>
          </a:p>
        </p:txBody>
      </p:sp>
      <p:sp>
        <p:nvSpPr>
          <p:cNvPr id="17" name="Подзаголовок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30" name="Дата 29"/>
          <p:cNvSpPr>
            <a:spLocks noGrp="1"/>
          </p:cNvSpPr>
          <p:nvPr>
            <p:ph type="dt" sz="half" idx="10"/>
          </p:nvPr>
        </p:nvSpPr>
        <p:spPr/>
        <p:txBody>
          <a:bodyPr/>
          <a:lstStyle/>
          <a:p>
            <a:fld id="{5B106E36-FD25-4E2D-B0AA-010F637433A0}" type="datetimeFigureOut">
              <a:rPr lang="ru-RU" smtClean="0"/>
              <a:pPr/>
              <a:t>09.10.2019</a:t>
            </a:fld>
            <a:endParaRPr lang="ru-RU"/>
          </a:p>
        </p:txBody>
      </p:sp>
      <p:sp>
        <p:nvSpPr>
          <p:cNvPr id="19" name="Нижний колонтитул 18"/>
          <p:cNvSpPr>
            <a:spLocks noGrp="1"/>
          </p:cNvSpPr>
          <p:nvPr>
            <p:ph type="ftr" sz="quarter" idx="11"/>
          </p:nvPr>
        </p:nvSpPr>
        <p:spPr/>
        <p:txBody>
          <a:bodyPr/>
          <a:lstStyle/>
          <a:p>
            <a:endParaRPr lang="ru-RU"/>
          </a:p>
        </p:txBody>
      </p:sp>
      <p:sp>
        <p:nvSpPr>
          <p:cNvPr id="27" name="Номер слайда 26"/>
          <p:cNvSpPr>
            <a:spLocks noGrp="1"/>
          </p:cNvSpPr>
          <p:nvPr>
            <p:ph type="sldNum" sz="quarter" idx="12"/>
          </p:nvPr>
        </p:nvSpPr>
        <p:spPr/>
        <p:txBody>
          <a:bodyPr/>
          <a:lstStyle/>
          <a:p>
            <a:fld id="{725C68B6-61C2-468F-89AB-4B9F7531AA68}"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09.10.2019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914401"/>
            <a:ext cx="2057400" cy="5211763"/>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914401"/>
            <a:ext cx="6019800" cy="5211763"/>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09.10.2019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09.10.2019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2">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p>
            <a:fld id="{5B106E36-FD25-4E2D-B0AA-010F637433A0}" type="datetimeFigureOut">
              <a:rPr lang="ru-RU" smtClean="0"/>
              <a:pPr/>
              <a:t>09.10.2019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229600" cy="1143000"/>
          </a:xfrm>
        </p:spPr>
        <p:txBody>
          <a:bodyPr/>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5B106E36-FD25-4E2D-B0AA-010F637433A0}" type="datetimeFigureOut">
              <a:rPr lang="ru-RU" smtClean="0"/>
              <a:pPr/>
              <a:t>09.10.2019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229600" cy="1143000"/>
          </a:xfrm>
        </p:spPr>
        <p:txBody>
          <a:bodyPr tIns="45720" anchor="b"/>
          <a:lstStyle>
            <a:lvl1pPr>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p>
            <a:fld id="{5B106E36-FD25-4E2D-B0AA-010F637433A0}" type="datetimeFigureOut">
              <a:rPr lang="ru-RU" smtClean="0"/>
              <a:pPr/>
              <a:t>09.10.2019</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p>
            <a:fld id="{5B106E36-FD25-4E2D-B0AA-010F637433A0}" type="datetimeFigureOut">
              <a:rPr lang="ru-RU" smtClean="0"/>
              <a:pPr/>
              <a:t>09.10.2019</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09.10.2019</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ru-RU" smtClean="0"/>
              <a:t>Образец заголовка</a:t>
            </a:r>
            <a:endParaRPr kumimoji="0" lang="en-US"/>
          </a:p>
        </p:txBody>
      </p:sp>
      <p:sp>
        <p:nvSpPr>
          <p:cNvPr id="3" name="Текст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5B106E36-FD25-4E2D-B0AA-010F637433A0}" type="datetimeFigureOut">
              <a:rPr lang="ru-RU" smtClean="0"/>
              <a:pPr/>
              <a:t>09.10.2019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9" name="Прямоугольник с одним вырезанным скругленным углом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Прямоугольный треугольник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Заголовок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ru-RU" smtClean="0"/>
              <a:t>Образец заголовка</a:t>
            </a:r>
            <a:endParaRPr kumimoji="0" lang="en-US"/>
          </a:p>
        </p:txBody>
      </p:sp>
      <p:sp>
        <p:nvSpPr>
          <p:cNvPr id="4" name="Текст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09.10.2019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a:xfrm>
            <a:off x="8077200" y="6356350"/>
            <a:ext cx="609600" cy="365125"/>
          </a:xfrm>
        </p:spPr>
        <p:txBody>
          <a:bodyPr/>
          <a:lstStyle/>
          <a:p>
            <a:fld id="{725C68B6-61C2-468F-89AB-4B9F7531AA68}" type="slidenum">
              <a:rPr lang="ru-RU" smtClean="0"/>
              <a:pPr/>
              <a:t>‹#›</a:t>
            </a:fld>
            <a:endParaRPr lang="ru-RU"/>
          </a:p>
        </p:txBody>
      </p:sp>
      <p:sp>
        <p:nvSpPr>
          <p:cNvPr id="3" name="Рисунок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ru-RU" smtClean="0"/>
              <a:t>Вставка рисунка</a:t>
            </a:r>
            <a:endParaRPr kumimoji="0" lang="en-US" dirty="0"/>
          </a:p>
        </p:txBody>
      </p:sp>
      <p:sp>
        <p:nvSpPr>
          <p:cNvPr id="10" name="Полилиния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Полилиния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Полилиния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Полилиния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Заголовок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ru-RU" smtClean="0"/>
              <a:t>Образец заголовка</a:t>
            </a:r>
            <a:endParaRPr kumimoji="0" lang="en-US"/>
          </a:p>
        </p:txBody>
      </p:sp>
      <p:sp>
        <p:nvSpPr>
          <p:cNvPr id="30" name="Текст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0" name="Дата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5B106E36-FD25-4E2D-B0AA-010F637433A0}" type="datetimeFigureOut">
              <a:rPr lang="ru-RU" smtClean="0"/>
              <a:pPr/>
              <a:t>09.10.2019</a:t>
            </a:fld>
            <a:endParaRPr lang="ru-RU"/>
          </a:p>
        </p:txBody>
      </p:sp>
      <p:sp>
        <p:nvSpPr>
          <p:cNvPr id="22" name="Нижний колонтитул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ru-RU"/>
          </a:p>
        </p:txBody>
      </p:sp>
      <p:sp>
        <p:nvSpPr>
          <p:cNvPr id="18" name="Номер слайда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725C68B6-61C2-468F-89AB-4B9F7531AA68}" type="slidenum">
              <a:rPr lang="ru-RU" smtClean="0"/>
              <a:pPr/>
              <a:t>‹#›</a:t>
            </a:fld>
            <a:endParaRPr lang="ru-RU"/>
          </a:p>
        </p:txBody>
      </p:sp>
      <p:grpSp>
        <p:nvGrpSpPr>
          <p:cNvPr id="2" name="Группа 1"/>
          <p:cNvGrpSpPr/>
          <p:nvPr/>
        </p:nvGrpSpPr>
        <p:grpSpPr>
          <a:xfrm>
            <a:off x="-19017" y="202408"/>
            <a:ext cx="9180548" cy="649224"/>
            <a:chOff x="-19045" y="216550"/>
            <a:chExt cx="9180548" cy="649224"/>
          </a:xfrm>
        </p:grpSpPr>
        <p:sp>
          <p:nvSpPr>
            <p:cNvPr id="12" name="Полилиния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Полилиния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hyperlink" Target="http://images.yandex.ru/yandsearch?source=psearch&amp;uinfo=sw-1349-sh-624-" TargetMode="External"/><Relationship Id="rId7" Type="http://schemas.openxmlformats.org/officeDocument/2006/relationships/hyperlink" Target="http://palomnic.org/art/pic/zarub/vinchi/1/" TargetMode="External"/><Relationship Id="rId2" Type="http://schemas.openxmlformats.org/officeDocument/2006/relationships/hyperlink" Target="http://www.liveinternet.ru/users/fox_umbra/post143200439/" TargetMode="External"/><Relationship Id="rId1" Type="http://schemas.openxmlformats.org/officeDocument/2006/relationships/slideLayout" Target="../slideLayouts/slideLayout1.xml"/><Relationship Id="rId6" Type="http://schemas.openxmlformats.org/officeDocument/2006/relationships/hyperlink" Target="http://x-files.org.ua/articles.php?article_id=70" TargetMode="External"/><Relationship Id="rId5" Type="http://schemas.openxmlformats.org/officeDocument/2006/relationships/hyperlink" Target="http://www.globalfolio.net/archive/viewtopic.php?t=16" TargetMode="External"/><Relationship Id="rId4" Type="http://schemas.openxmlformats.org/officeDocument/2006/relationships/hyperlink" Target="http://http/svitk.ru/004_book_book/4b/845_magdalina-svyahenniy_graal.phpwww.abc-people.com/data/leonardov/011pic.htm" TargetMode="Externa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428605"/>
            <a:ext cx="7772400" cy="1285883"/>
          </a:xfrm>
        </p:spPr>
        <p:txBody>
          <a:bodyPr>
            <a:normAutofit fontScale="90000"/>
          </a:bodyPr>
          <a:lstStyle/>
          <a:p>
            <a:pPr algn="ctr"/>
            <a:r>
              <a:rPr lang="ru-RU" dirty="0" smtClean="0"/>
              <a:t>МБОУ ДОД ДДТ </a:t>
            </a:r>
            <a:r>
              <a:rPr lang="ru-RU" dirty="0" err="1" smtClean="0"/>
              <a:t>п.Пурпе</a:t>
            </a:r>
            <a:r>
              <a:rPr lang="ru-RU" dirty="0" smtClean="0"/>
              <a:t>.</a:t>
            </a:r>
            <a:br>
              <a:rPr lang="ru-RU" dirty="0" smtClean="0"/>
            </a:br>
            <a:r>
              <a:rPr lang="ru-RU" dirty="0" smtClean="0"/>
              <a:t>Проект</a:t>
            </a:r>
            <a:endParaRPr lang="ru-RU" dirty="0"/>
          </a:p>
        </p:txBody>
      </p:sp>
      <p:sp>
        <p:nvSpPr>
          <p:cNvPr id="3" name="Подзаголовок 2"/>
          <p:cNvSpPr>
            <a:spLocks noGrp="1"/>
          </p:cNvSpPr>
          <p:nvPr>
            <p:ph type="subTitle" idx="1"/>
          </p:nvPr>
        </p:nvSpPr>
        <p:spPr>
          <a:xfrm>
            <a:off x="1714480" y="2071678"/>
            <a:ext cx="5429288" cy="4357718"/>
          </a:xfrm>
        </p:spPr>
        <p:txBody>
          <a:bodyPr/>
          <a:lstStyle/>
          <a:p>
            <a:pPr algn="ctr"/>
            <a:r>
              <a:rPr lang="ru-RU" dirty="0" smtClean="0">
                <a:solidFill>
                  <a:schemeClr val="bg1"/>
                </a:solidFill>
              </a:rPr>
              <a:t>Леонардо да Винчи</a:t>
            </a:r>
          </a:p>
          <a:p>
            <a:pPr algn="ctr"/>
            <a:r>
              <a:rPr lang="ru-RU" dirty="0" smtClean="0">
                <a:solidFill>
                  <a:schemeClr val="bg1"/>
                </a:solidFill>
              </a:rPr>
              <a:t>«Тайная вечеря- правда или вымысел?»</a:t>
            </a:r>
          </a:p>
          <a:p>
            <a:pPr algn="ctr"/>
            <a:endParaRPr lang="ru-RU" dirty="0" smtClean="0"/>
          </a:p>
          <a:p>
            <a:pPr algn="ctr"/>
            <a:endParaRPr lang="ru-RU" dirty="0" smtClean="0"/>
          </a:p>
          <a:p>
            <a:pPr algn="ctr"/>
            <a:endParaRPr lang="ru-RU" dirty="0" smtClean="0"/>
          </a:p>
          <a:p>
            <a:pPr algn="ctr"/>
            <a:endParaRPr lang="ru-RU" dirty="0" smtClean="0"/>
          </a:p>
          <a:p>
            <a:pPr algn="ctr"/>
            <a:r>
              <a:rPr lang="ru-RU" sz="1400" dirty="0" smtClean="0">
                <a:solidFill>
                  <a:schemeClr val="bg1"/>
                </a:solidFill>
              </a:rPr>
              <a:t>Автор: </a:t>
            </a:r>
            <a:r>
              <a:rPr lang="ru-RU" sz="1400" dirty="0" smtClean="0">
                <a:solidFill>
                  <a:schemeClr val="bg1"/>
                </a:solidFill>
              </a:rPr>
              <a:t>Чегодаев Алексей Павлович</a:t>
            </a:r>
            <a:endParaRPr lang="ru-RU" sz="1400" dirty="0" smtClean="0">
              <a:solidFill>
                <a:schemeClr val="bg1"/>
              </a:solidFill>
            </a:endParaRPr>
          </a:p>
          <a:p>
            <a:pPr algn="ctr"/>
            <a:r>
              <a:rPr lang="ru-RU" sz="1400" dirty="0" err="1" smtClean="0">
                <a:solidFill>
                  <a:schemeClr val="bg1"/>
                </a:solidFill>
              </a:rPr>
              <a:t>Педагог:Кириленко</a:t>
            </a:r>
            <a:r>
              <a:rPr lang="ru-RU" sz="1400" dirty="0" smtClean="0">
                <a:solidFill>
                  <a:schemeClr val="bg1"/>
                </a:solidFill>
              </a:rPr>
              <a:t> Лариса Владимировна</a:t>
            </a:r>
          </a:p>
          <a:p>
            <a:pPr algn="ctr"/>
            <a:r>
              <a:rPr lang="ru-RU" sz="1400" smtClean="0">
                <a:solidFill>
                  <a:schemeClr val="bg1"/>
                </a:solidFill>
              </a:rPr>
              <a:t>2017 </a:t>
            </a:r>
            <a:r>
              <a:rPr lang="ru-RU" sz="1400" dirty="0" smtClean="0">
                <a:solidFill>
                  <a:schemeClr val="bg1"/>
                </a:solidFill>
              </a:rPr>
              <a:t>г. </a:t>
            </a:r>
            <a:endParaRPr lang="ru-RU" sz="1400" dirty="0">
              <a:solidFill>
                <a:schemeClr val="bg1"/>
              </a:solidFill>
            </a:endParaRPr>
          </a:p>
        </p:txBody>
      </p:sp>
    </p:spTree>
  </p:cSld>
  <p:clrMapOvr>
    <a:masterClrMapping/>
  </p:clrMapOvr>
  <p:transition>
    <p:dissolv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0034" y="214290"/>
            <a:ext cx="8143932" cy="571504"/>
          </a:xfrm>
        </p:spPr>
        <p:txBody>
          <a:bodyPr>
            <a:normAutofit fontScale="90000"/>
          </a:bodyPr>
          <a:lstStyle/>
          <a:p>
            <a:r>
              <a:rPr lang="ru-RU" dirty="0" smtClean="0"/>
              <a:t>Картина- вопрос.</a:t>
            </a:r>
            <a:endParaRPr lang="ru-RU" dirty="0"/>
          </a:p>
        </p:txBody>
      </p:sp>
      <p:pic>
        <p:nvPicPr>
          <p:cNvPr id="5" name="Содержимое 4" descr="0_1afad_87fb030f_XL.jpg"/>
          <p:cNvPicPr>
            <a:picLocks noGrp="1" noChangeAspect="1"/>
          </p:cNvPicPr>
          <p:nvPr>
            <p:ph sz="half" idx="1"/>
          </p:nvPr>
        </p:nvPicPr>
        <p:blipFill>
          <a:blip r:embed="rId2"/>
          <a:stretch>
            <a:fillRect/>
          </a:stretch>
        </p:blipFill>
        <p:spPr>
          <a:xfrm>
            <a:off x="857224" y="3786190"/>
            <a:ext cx="6961792" cy="2732505"/>
          </a:xfrm>
          <a:prstGeom prst="rect">
            <a:avLst/>
          </a:prstGeom>
          <a:ln w="228600" cap="sq" cmpd="thickThin">
            <a:solidFill>
              <a:srgbClr val="000000"/>
            </a:solidFill>
            <a:prstDash val="solid"/>
            <a:miter lim="800000"/>
          </a:ln>
          <a:effectLst>
            <a:innerShdw blurRad="76200">
              <a:srgbClr val="000000"/>
            </a:innerShdw>
          </a:effectLst>
        </p:spPr>
      </p:pic>
      <p:sp>
        <p:nvSpPr>
          <p:cNvPr id="4" name="Содержимое 3"/>
          <p:cNvSpPr>
            <a:spLocks noGrp="1"/>
          </p:cNvSpPr>
          <p:nvPr>
            <p:ph sz="half" idx="2"/>
          </p:nvPr>
        </p:nvSpPr>
        <p:spPr>
          <a:xfrm>
            <a:off x="285720" y="785795"/>
            <a:ext cx="8429684" cy="2928957"/>
          </a:xfrm>
        </p:spPr>
        <p:txBody>
          <a:bodyPr>
            <a:normAutofit fontScale="85000" lnSpcReduction="20000"/>
          </a:bodyPr>
          <a:lstStyle/>
          <a:p>
            <a:r>
              <a:rPr lang="ru-RU" sz="1600" dirty="0" smtClean="0"/>
              <a:t>Какие же тайны мог зашифровать в своём творении великий художник?</a:t>
            </a:r>
          </a:p>
          <a:p>
            <a:r>
              <a:rPr lang="ru-RU" sz="1600" dirty="0" smtClean="0"/>
              <a:t>Во-первых, фигура по правую руку от Иисуса (для зрителя она находится слева) — не Иоанн, а некая женщина. На ней одеяние, цвет которого контрастирует с одеждами Христа, она наклонена в противоположную сторону от Иисуса, сидящего по центру. Пространство между этой женской фигурой и Иисусом имеет форму буквы V, а сами фигуры образуют букву М.</a:t>
            </a:r>
          </a:p>
          <a:p>
            <a:pPr>
              <a:buNone/>
            </a:pPr>
            <a:r>
              <a:rPr lang="ru-RU" sz="1600" dirty="0" smtClean="0"/>
              <a:t> </a:t>
            </a:r>
          </a:p>
          <a:p>
            <a:r>
              <a:rPr lang="ru-RU" sz="1600" dirty="0" smtClean="0"/>
              <a:t>Во-вторых, на картине, рядом с Петром видна некая рука, сжимающая нож. Эта рука не принадлежит никому из персонажей картины.</a:t>
            </a:r>
          </a:p>
          <a:p>
            <a:pPr>
              <a:buNone/>
            </a:pPr>
            <a:r>
              <a:rPr lang="ru-RU" sz="1600" dirty="0" smtClean="0"/>
              <a:t> </a:t>
            </a:r>
          </a:p>
          <a:p>
            <a:r>
              <a:rPr lang="ru-RU" sz="1600" dirty="0" smtClean="0"/>
              <a:t>В-третьих, сидящий непосредственно слева от Иисуса (справа — для зрителей) Фома, обращаясь к Христу, поднял палец. Это типичный жест Иоанна Крестителя.</a:t>
            </a:r>
          </a:p>
          <a:p>
            <a:endParaRPr lang="ru-RU" sz="1600" dirty="0" smtClean="0"/>
          </a:p>
          <a:p>
            <a:r>
              <a:rPr lang="ru-RU" sz="1600" dirty="0" smtClean="0"/>
              <a:t>И наконец, существует гипотеза, что сидящий к Христу спиной апостол </a:t>
            </a:r>
            <a:r>
              <a:rPr lang="ru-RU" sz="1600" dirty="0" err="1" smtClean="0"/>
              <a:t>Фаддей</a:t>
            </a:r>
            <a:r>
              <a:rPr lang="ru-RU" sz="1600" dirty="0" smtClean="0"/>
              <a:t> — на самом деле автопортрет самого Леонардо.</a:t>
            </a:r>
          </a:p>
          <a:p>
            <a:endParaRPr lang="ru-RU" sz="1600" dirty="0"/>
          </a:p>
        </p:txBody>
      </p:sp>
    </p:spTree>
  </p:cSld>
  <p:clrMapOvr>
    <a:masterClrMapping/>
  </p:clrMapOvr>
  <mc:AlternateContent xmlns:mc="http://schemas.openxmlformats.org/markup-compatibility/2006" xmlns:p14="http://schemas.microsoft.com/office/powerpoint/2010/main">
    <mc:Choice Requires="p14">
      <p:transition spd="slow" p14:dur="800">
        <p14:flythrough/>
      </p:transition>
    </mc:Choice>
    <mc:Fallback xmlns="">
      <p:transition spd="slow">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57158" y="214290"/>
            <a:ext cx="4572032" cy="857256"/>
          </a:xfrm>
        </p:spPr>
        <p:txBody>
          <a:bodyPr>
            <a:normAutofit fontScale="90000"/>
          </a:bodyPr>
          <a:lstStyle/>
          <a:p>
            <a:r>
              <a:rPr lang="ru-RU" dirty="0" smtClean="0"/>
              <a:t>Картина- загадка</a:t>
            </a:r>
            <a:endParaRPr lang="ru-RU" dirty="0"/>
          </a:p>
        </p:txBody>
      </p:sp>
      <p:pic>
        <p:nvPicPr>
          <p:cNvPr id="5" name="Содержимое 4" descr="59484cba02f5443db.jpg"/>
          <p:cNvPicPr>
            <a:picLocks noGrp="1" noChangeAspect="1"/>
          </p:cNvPicPr>
          <p:nvPr>
            <p:ph sz="half" idx="1"/>
          </p:nvPr>
        </p:nvPicPr>
        <p:blipFill>
          <a:blip r:embed="rId2"/>
          <a:stretch>
            <a:fillRect/>
          </a:stretch>
        </p:blipFill>
        <p:spPr>
          <a:xfrm>
            <a:off x="285720" y="2071678"/>
            <a:ext cx="4354060" cy="3500462"/>
          </a:xfrm>
          <a:prstGeom prst="rect">
            <a:avLst/>
          </a:prstGeom>
          <a:ln w="228600" cap="sq" cmpd="thickThin">
            <a:solidFill>
              <a:srgbClr val="000000"/>
            </a:solidFill>
            <a:prstDash val="solid"/>
            <a:miter lim="800000"/>
          </a:ln>
          <a:effectLst>
            <a:innerShdw blurRad="76200">
              <a:srgbClr val="000000"/>
            </a:innerShdw>
          </a:effectLst>
        </p:spPr>
      </p:pic>
      <p:sp>
        <p:nvSpPr>
          <p:cNvPr id="4" name="Содержимое 3"/>
          <p:cNvSpPr>
            <a:spLocks noGrp="1"/>
          </p:cNvSpPr>
          <p:nvPr>
            <p:ph sz="half" idx="2"/>
          </p:nvPr>
        </p:nvSpPr>
        <p:spPr>
          <a:xfrm>
            <a:off x="4648200" y="214290"/>
            <a:ext cx="4038600" cy="6140635"/>
          </a:xfrm>
        </p:spPr>
        <p:txBody>
          <a:bodyPr>
            <a:normAutofit fontScale="55000" lnSpcReduction="20000"/>
          </a:bodyPr>
          <a:lstStyle/>
          <a:p>
            <a:r>
              <a:rPr lang="ru-RU" dirty="0" smtClean="0"/>
              <a:t>Разберем каждый из пунктов по порядку. При близком рассмотрении картины выясняется, что персонаж справа от Иисуса (для зрителя — слева) действительно отличается женскими или женственными чертами. Под складками одежды даже различима женская грудь. Конечно же, Леонардо порой любил придавать женские черты мужским фигурам и лицам. Например, при внимательном рассмотрении изображения Иоанна Крестителя видно, что он наделен едва ли не чертами гермафродита с бледной безволосой кожей.</a:t>
            </a:r>
            <a:br>
              <a:rPr lang="ru-RU" dirty="0" smtClean="0"/>
            </a:br>
            <a:r>
              <a:rPr lang="ru-RU" dirty="0" smtClean="0"/>
              <a:t>Но что же из того, что на картине «Тайная вечеря» Иисус и Иоанн (женщина) отклонились в противоположные стороны, образуя между собой пространство в виде буквы V, а контуры их тел образуют букву М? Несет ли это некую символическую нагрузку? Подобное непривычное размещение фигур, одна из которых имеет явственные женские черты, содержит намек на то, что это не Иоанн, а Мария Магдалина, а знак V — символ священного женского начала. Буква М, согласно их гипотезе, означает имя — Мария/Магдалина. С этим предположением можно соглашаться или не соглашаться, но его оригинальности и смелости никто не станет отрицать. </a:t>
            </a:r>
            <a:endParaRPr lang="ru-RU" dirty="0"/>
          </a:p>
        </p:txBody>
      </p:sp>
    </p:spTree>
  </p:cSld>
  <p:clrMapOvr>
    <a:masterClrMapping/>
  </p:clrMapOvr>
  <p:transition>
    <p:newsflash/>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14348" y="0"/>
            <a:ext cx="8429652" cy="1143000"/>
          </a:xfrm>
        </p:spPr>
        <p:txBody>
          <a:bodyPr/>
          <a:lstStyle/>
          <a:p>
            <a:pPr algn="ctr"/>
            <a:r>
              <a:rPr lang="ru-RU" dirty="0" smtClean="0"/>
              <a:t>Чаша </a:t>
            </a:r>
            <a:r>
              <a:rPr lang="ru-RU" dirty="0" err="1" smtClean="0"/>
              <a:t>грааля</a:t>
            </a:r>
            <a:r>
              <a:rPr lang="ru-RU" dirty="0" smtClean="0"/>
              <a:t>.</a:t>
            </a:r>
            <a:endParaRPr lang="ru-RU" dirty="0"/>
          </a:p>
        </p:txBody>
      </p:sp>
      <p:sp>
        <p:nvSpPr>
          <p:cNvPr id="3" name="Содержимое 2"/>
          <p:cNvSpPr>
            <a:spLocks noGrp="1"/>
          </p:cNvSpPr>
          <p:nvPr>
            <p:ph sz="half" idx="1"/>
          </p:nvPr>
        </p:nvSpPr>
        <p:spPr>
          <a:xfrm>
            <a:off x="457200" y="1285860"/>
            <a:ext cx="4038600" cy="5069065"/>
          </a:xfrm>
        </p:spPr>
        <p:txBody>
          <a:bodyPr>
            <a:normAutofit fontScale="85000" lnSpcReduction="20000"/>
          </a:bodyPr>
          <a:lstStyle/>
          <a:p>
            <a:r>
              <a:rPr lang="ru-RU" dirty="0" smtClean="0"/>
              <a:t>Святой Грааль – это кубок или чаша, из которой пил Иисус Христос во время Тайной вечери и которая, по преданию, обладает чудотворным действием. В музее кафедрального собора Валенсии находится чаша, которая, согласно арагонской традиции, считается святым Граалем. Она представляет собой халцедоновый кубок высотой 7 см и 9,5 см в диаметре, стоящий на подставке с двумя ручками, которая появилась позже.</a:t>
            </a:r>
            <a:endParaRPr lang="ru-RU" dirty="0"/>
          </a:p>
        </p:txBody>
      </p:sp>
      <p:pic>
        <p:nvPicPr>
          <p:cNvPr id="5" name="Содержимое 4" descr="graal1.jpg"/>
          <p:cNvPicPr>
            <a:picLocks noGrp="1" noChangeAspect="1"/>
          </p:cNvPicPr>
          <p:nvPr>
            <p:ph sz="half" idx="2"/>
          </p:nvPr>
        </p:nvPicPr>
        <p:blipFill>
          <a:blip r:embed="rId2"/>
          <a:stretch>
            <a:fillRect/>
          </a:stretch>
        </p:blipFill>
        <p:spPr>
          <a:xfrm>
            <a:off x="5786446" y="1571612"/>
            <a:ext cx="2405088" cy="4342520"/>
          </a:xfrm>
          <a:prstGeom prst="rect">
            <a:avLst/>
          </a:prstGeom>
          <a:ln w="228600" cap="sq" cmpd="thickThin">
            <a:solidFill>
              <a:srgbClr val="000000"/>
            </a:solidFill>
            <a:prstDash val="solid"/>
            <a:miter lim="800000"/>
          </a:ln>
          <a:effectLst>
            <a:innerShdw blurRad="76200">
              <a:srgbClr val="000000"/>
            </a:innerShdw>
          </a:effectLst>
        </p:spPr>
      </p:pic>
    </p:spTree>
  </p:cSld>
  <p:clrMapOvr>
    <a:masterClrMapping/>
  </p:clrMapOvr>
  <p:transition>
    <p:checker dir="vert"/>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28596" y="285728"/>
            <a:ext cx="4143404" cy="1143000"/>
          </a:xfrm>
        </p:spPr>
        <p:txBody>
          <a:bodyPr/>
          <a:lstStyle/>
          <a:p>
            <a:r>
              <a:rPr lang="ru-RU" dirty="0" smtClean="0"/>
              <a:t>Новая версия.</a:t>
            </a:r>
            <a:endParaRPr lang="ru-RU" dirty="0"/>
          </a:p>
        </p:txBody>
      </p:sp>
      <p:pic>
        <p:nvPicPr>
          <p:cNvPr id="5" name="Содержимое 4" descr="73990262_Copy__2__of_Leonardo_da_Vinci__14521519___The_Last_Supper__14951498_.jpg"/>
          <p:cNvPicPr>
            <a:picLocks noGrp="1" noChangeAspect="1"/>
          </p:cNvPicPr>
          <p:nvPr>
            <p:ph sz="half" idx="1"/>
          </p:nvPr>
        </p:nvPicPr>
        <p:blipFill>
          <a:blip r:embed="rId2"/>
          <a:stretch>
            <a:fillRect/>
          </a:stretch>
        </p:blipFill>
        <p:spPr>
          <a:xfrm>
            <a:off x="428596" y="2214554"/>
            <a:ext cx="4143404" cy="2863708"/>
          </a:xfrm>
          <a:prstGeom prst="rect">
            <a:avLst/>
          </a:prstGeom>
          <a:ln w="228600" cap="sq" cmpd="thickThin">
            <a:solidFill>
              <a:srgbClr val="000000"/>
            </a:solidFill>
            <a:prstDash val="solid"/>
            <a:miter lim="800000"/>
          </a:ln>
          <a:effectLst>
            <a:innerShdw blurRad="76200">
              <a:srgbClr val="000000"/>
            </a:innerShdw>
          </a:effectLst>
        </p:spPr>
      </p:pic>
      <p:sp>
        <p:nvSpPr>
          <p:cNvPr id="4" name="Содержимое 3"/>
          <p:cNvSpPr>
            <a:spLocks noGrp="1"/>
          </p:cNvSpPr>
          <p:nvPr>
            <p:ph sz="half" idx="2"/>
          </p:nvPr>
        </p:nvSpPr>
        <p:spPr>
          <a:xfrm>
            <a:off x="4648200" y="214290"/>
            <a:ext cx="4038600" cy="6140635"/>
          </a:xfrm>
        </p:spPr>
        <p:txBody>
          <a:bodyPr>
            <a:normAutofit fontScale="55000" lnSpcReduction="20000"/>
          </a:bodyPr>
          <a:lstStyle/>
          <a:p>
            <a:r>
              <a:rPr lang="ru-RU" dirty="0" smtClean="0"/>
              <a:t>А сравнительно недавно насчет Грааля появилась еще одна любопытная версия. Вероятно, многие читали произведение американского журналиста Дэна Брауна «Код да Винчи». В книге идет разговор о фреске Леонардо да Винчи «Тайная вечеря». Согласно библейскому сюжету, именно на Тайной вечере, накануне предательства Иуды и ареста Иисуса, Спаситель пил из чаши вино. Но на фреске Леонардо чаша на столе отсутствует, зато справа от Иисуса сидит один из апостолов, имеющий скорее женские черты, нежели мужские. В «Коде…» предполагается, что это – не Иоанн, как считалось ранее, а… Мария Магдалина. Что же делает женщина среди апостолов и почему она сидит на почетном месте рядом с Учителем?</a:t>
            </a:r>
            <a:br>
              <a:rPr lang="ru-RU" dirty="0" smtClean="0"/>
            </a:br>
            <a:r>
              <a:rPr lang="ru-RU" dirty="0" smtClean="0"/>
              <a:t>Дэн Браун предполагает, что Иисус и Мария Магдалина были женаты, более того, у них родилась дочь Сара, которая впоследствии положила начало династии Меровингов. После этого понятие «Святой Грааль» стали употреблять в значении «святая кровь» и заговорили о потомках Бога, которые, возможно, не без помощи ордена тамплиеров, и по сей день живут на земле.</a:t>
            </a:r>
            <a:br>
              <a:rPr lang="ru-RU" dirty="0" smtClean="0"/>
            </a:br>
            <a:endParaRPr lang="ru-RU" dirty="0"/>
          </a:p>
        </p:txBody>
      </p:sp>
    </p:spTree>
  </p:cSld>
  <p:clrMapOvr>
    <a:masterClrMapping/>
  </p:clrMapOvr>
  <p:transition>
    <p:wipe dir="d"/>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0" y="214290"/>
            <a:ext cx="4086196" cy="1143000"/>
          </a:xfrm>
        </p:spPr>
        <p:txBody>
          <a:bodyPr/>
          <a:lstStyle/>
          <a:p>
            <a:r>
              <a:rPr lang="ru-RU" dirty="0" smtClean="0"/>
              <a:t>Рука с ножом.</a:t>
            </a:r>
            <a:endParaRPr lang="ru-RU" dirty="0"/>
          </a:p>
        </p:txBody>
      </p:sp>
      <p:sp>
        <p:nvSpPr>
          <p:cNvPr id="3" name="Содержимое 2"/>
          <p:cNvSpPr>
            <a:spLocks noGrp="1"/>
          </p:cNvSpPr>
          <p:nvPr>
            <p:ph sz="half" idx="1"/>
          </p:nvPr>
        </p:nvSpPr>
        <p:spPr>
          <a:xfrm>
            <a:off x="457200" y="285728"/>
            <a:ext cx="4038600" cy="6069197"/>
          </a:xfrm>
        </p:spPr>
        <p:txBody>
          <a:bodyPr>
            <a:normAutofit fontScale="70000" lnSpcReduction="20000"/>
          </a:bodyPr>
          <a:lstStyle/>
          <a:p>
            <a:r>
              <a:rPr lang="ru-RU" dirty="0" smtClean="0"/>
              <a:t>Остановимся на лишенной тела руке. Чья же рука видна слева, рядом с фигурой Петра? Почему она столь угрожающе сжимает кинжал или нож? Еще одна странность состоит в том, что левая рука Петра ребром ладони как будто рассекает горло соседней фигуры. Что этим хотел сказать Леонардо? Что означает столь странный жест Петра? Однако при близком рассмотрении видно, что рука с ножом все-таки принадлежит Петру, а не существует сама по себе. Петр вывернул левую руку, и потому ее положение явно необычное и крайне неуклюжее. Что касается второй руки, угрожающе вскинутой к горлу Иоанна/Марии, тому имеется объяснение: Петр просто кладет руку ему/ей на плечо. Скорее всего споры на сей счет будут продолжаться еще очень долго. </a:t>
            </a:r>
            <a:endParaRPr lang="ru-RU" dirty="0"/>
          </a:p>
        </p:txBody>
      </p:sp>
      <p:pic>
        <p:nvPicPr>
          <p:cNvPr id="5" name="Содержимое 4" descr="0ab0c4b95e476dab5cd9531e78016ce35f49c574408885.jpg"/>
          <p:cNvPicPr>
            <a:picLocks noGrp="1" noChangeAspect="1"/>
          </p:cNvPicPr>
          <p:nvPr>
            <p:ph sz="half" idx="2"/>
          </p:nvPr>
        </p:nvPicPr>
        <p:blipFill>
          <a:blip r:embed="rId2"/>
          <a:stretch>
            <a:fillRect/>
          </a:stretch>
        </p:blipFill>
        <p:spPr>
          <a:xfrm>
            <a:off x="4786314" y="2285992"/>
            <a:ext cx="4038600" cy="3325906"/>
          </a:xfrm>
          <a:prstGeom prst="rect">
            <a:avLst/>
          </a:prstGeom>
          <a:ln w="228600" cap="sq" cmpd="thickThin">
            <a:solidFill>
              <a:srgbClr val="000000"/>
            </a:solidFill>
            <a:prstDash val="solid"/>
            <a:miter lim="800000"/>
          </a:ln>
          <a:effectLst>
            <a:innerShdw blurRad="76200">
              <a:srgbClr val="000000"/>
            </a:innerShdw>
          </a:effectLst>
        </p:spPr>
      </p:pic>
    </p:spTree>
  </p:cSld>
  <p:clrMapOvr>
    <a:masterClrMapping/>
  </p:clrMapOvr>
  <p:transition>
    <p:wheel spokes="1"/>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42910" y="1785926"/>
            <a:ext cx="3214710" cy="4725176"/>
          </a:xfrm>
        </p:spPr>
        <p:txBody>
          <a:bodyPr>
            <a:noAutofit/>
          </a:bodyPr>
          <a:lstStyle/>
          <a:p>
            <a:r>
              <a:rPr lang="ru-RU" sz="1600" dirty="0" smtClean="0">
                <a:solidFill>
                  <a:schemeClr val="tx1"/>
                </a:solidFill>
              </a:rPr>
              <a:t>Тем, кто желает больше узнать об этом, я советую прочитать книгу «Открытие тамплиеров». На многих картинах Леонардо да Винчи, посвященных Иисусу или Святому Семейству, заметна одна и та же деталь: по крайней мере одна из фигур бывает повернута спиной к главному персонажу живописного полотна. Недавно завершенная реставрация «Тайной вечери» позволила узнать немало нового об этой удивительной картине. В ней, да и во многих других полотнах Леонардо на самом деле спрятаны некие тайные послания и забытые символы. Однако их истинный смысл до сих пор остается нам не до конца ясен, что порождает все новые и новые догадки и предположения. Как бы то ни было, в будущем предстоит еще многое сделать для разгадки этих тайн. Хотелось бы, чтобы нам удалось хоть в самой малой степени постичь замыслы великого мастера.</a:t>
            </a:r>
            <a:endParaRPr lang="ru-RU" sz="1600" dirty="0">
              <a:solidFill>
                <a:schemeClr val="tx1"/>
              </a:solidFill>
            </a:endParaRPr>
          </a:p>
        </p:txBody>
      </p:sp>
      <p:pic>
        <p:nvPicPr>
          <p:cNvPr id="4" name="Содержимое 3" descr="5930aecd669bbd33397a2970d00069885f49c574409348.jpg"/>
          <p:cNvPicPr>
            <a:picLocks noGrp="1" noChangeAspect="1"/>
          </p:cNvPicPr>
          <p:nvPr>
            <p:ph idx="1"/>
          </p:nvPr>
        </p:nvPicPr>
        <p:blipFill>
          <a:blip r:embed="rId2"/>
          <a:stretch>
            <a:fillRect/>
          </a:stretch>
        </p:blipFill>
        <p:spPr>
          <a:xfrm>
            <a:off x="4071934" y="2143116"/>
            <a:ext cx="4728759" cy="2931831"/>
          </a:xfrm>
          <a:prstGeom prst="rect">
            <a:avLst/>
          </a:prstGeom>
          <a:ln w="228600" cap="sq" cmpd="thickThin">
            <a:solidFill>
              <a:srgbClr val="000000"/>
            </a:solidFill>
            <a:prstDash val="solid"/>
            <a:miter lim="800000"/>
          </a:ln>
          <a:effectLst>
            <a:innerShdw blurRad="76200">
              <a:srgbClr val="000000"/>
            </a:innerShdw>
          </a:effectLst>
        </p:spPr>
      </p:pic>
    </p:spTree>
  </p:cSld>
  <p:clrMapOvr>
    <a:masterClrMapping/>
  </p:clrMapOvr>
  <p:transition>
    <p:push/>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571472" y="214290"/>
            <a:ext cx="7851648" cy="785818"/>
          </a:xfrm>
        </p:spPr>
        <p:txBody>
          <a:bodyPr>
            <a:normAutofit fontScale="90000"/>
          </a:bodyPr>
          <a:lstStyle/>
          <a:p>
            <a:pPr algn="ctr"/>
            <a:r>
              <a:rPr lang="ru-RU" dirty="0" smtClean="0"/>
              <a:t>Источники</a:t>
            </a:r>
            <a:endParaRPr lang="ru-RU" dirty="0"/>
          </a:p>
        </p:txBody>
      </p:sp>
      <p:sp>
        <p:nvSpPr>
          <p:cNvPr id="3" name="Подзаголовок 2"/>
          <p:cNvSpPr>
            <a:spLocks noGrp="1"/>
          </p:cNvSpPr>
          <p:nvPr>
            <p:ph type="subTitle" idx="1"/>
          </p:nvPr>
        </p:nvSpPr>
        <p:spPr>
          <a:xfrm>
            <a:off x="533400" y="1285860"/>
            <a:ext cx="7854696" cy="4929222"/>
          </a:xfrm>
        </p:spPr>
        <p:txBody>
          <a:bodyPr>
            <a:normAutofit/>
          </a:bodyPr>
          <a:lstStyle/>
          <a:p>
            <a:pPr algn="l"/>
            <a:r>
              <a:rPr lang="ru-RU" sz="2400" dirty="0" smtClean="0"/>
              <a:t>«Галерея гениев.  Леонардо» Москва «ОЛМА </a:t>
            </a:r>
            <a:r>
              <a:rPr lang="ru-RU" sz="2400" dirty="0" err="1" smtClean="0"/>
              <a:t>Медиа</a:t>
            </a:r>
            <a:r>
              <a:rPr lang="ru-RU" sz="2400" dirty="0" smtClean="0"/>
              <a:t> Групп» 2011</a:t>
            </a:r>
          </a:p>
          <a:p>
            <a:pPr algn="l"/>
            <a:r>
              <a:rPr lang="en-US" sz="2400" dirty="0" smtClean="0">
                <a:hlinkClick r:id="rId2"/>
              </a:rPr>
              <a:t>http://www.liveinternet.ru/users/fox_umbra/post143200439/</a:t>
            </a:r>
            <a:endParaRPr lang="ru-RU" sz="2400" dirty="0" smtClean="0"/>
          </a:p>
          <a:p>
            <a:pPr algn="l"/>
            <a:r>
              <a:rPr lang="en-US" sz="2400" dirty="0" smtClean="0">
                <a:hlinkClick r:id="rId3"/>
              </a:rPr>
              <a:t>http://images.yandex.ru/yandsearch?source=psearch&amp;uinfo=sw-1349-sh-624-</a:t>
            </a:r>
            <a:r>
              <a:rPr lang="ru-RU" sz="2400" dirty="0" smtClean="0"/>
              <a:t>....</a:t>
            </a:r>
          </a:p>
          <a:p>
            <a:pPr algn="l"/>
            <a:r>
              <a:rPr lang="en-US" sz="2400" dirty="0" smtClean="0">
                <a:hlinkClick r:id="rId4"/>
              </a:rPr>
              <a:t>http://http://svitk.ru/004_book_book/4b/845_magdalina-svyahenniy_graal.phpwww.abc-people.com/data/leonardov/011pic.htm</a:t>
            </a:r>
            <a:endParaRPr lang="ru-RU" sz="2400" dirty="0" smtClean="0"/>
          </a:p>
          <a:p>
            <a:pPr algn="l"/>
            <a:r>
              <a:rPr lang="en-US" sz="2400" dirty="0" smtClean="0">
                <a:hlinkClick r:id="rId5"/>
              </a:rPr>
              <a:t>http://www.globalfolio.net/archive/viewtopic.php?t=16</a:t>
            </a:r>
            <a:endParaRPr lang="ru-RU" sz="2400" dirty="0" smtClean="0"/>
          </a:p>
          <a:p>
            <a:pPr algn="l"/>
            <a:r>
              <a:rPr lang="en-US" sz="2400" dirty="0" smtClean="0">
                <a:hlinkClick r:id="rId6"/>
              </a:rPr>
              <a:t>http://x-files.org.ua/articles.php?article_id=70</a:t>
            </a:r>
            <a:endParaRPr lang="ru-RU" sz="2400" dirty="0" smtClean="0"/>
          </a:p>
          <a:p>
            <a:pPr algn="l"/>
            <a:r>
              <a:rPr lang="en-US" sz="2400" dirty="0" smtClean="0">
                <a:hlinkClick r:id="rId7"/>
              </a:rPr>
              <a:t>http://palomnic.org/art/pic/zarub/vinchi/1/</a:t>
            </a:r>
            <a:endParaRPr lang="ru-RU" sz="2400" dirty="0" smtClean="0"/>
          </a:p>
          <a:p>
            <a:pPr algn="l"/>
            <a:endParaRPr lang="ru-RU" sz="2000" dirty="0" smtClean="0"/>
          </a:p>
          <a:p>
            <a:pPr algn="l"/>
            <a:endParaRPr lang="ru-RU" sz="2000" dirty="0"/>
          </a:p>
        </p:txBody>
      </p:sp>
    </p:spTree>
  </p:cSld>
  <p:clrMapOvr>
    <a:masterClrMapping/>
  </p:clrMapOvr>
  <p:transition>
    <p:dissolv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28596" y="1928802"/>
            <a:ext cx="8305800" cy="1643074"/>
          </a:xfrm>
        </p:spPr>
        <p:txBody>
          <a:bodyPr/>
          <a:lstStyle/>
          <a:p>
            <a:pPr algn="ctr"/>
            <a:r>
              <a:rPr lang="ru-RU" b="1" i="1" u="sng" dirty="0" smtClean="0">
                <a:solidFill>
                  <a:srgbClr val="002060"/>
                </a:solidFill>
              </a:rPr>
              <a:t>СПАСИБО ЗА ВНИМАНИЕ.</a:t>
            </a:r>
            <a:endParaRPr lang="ru-RU" b="1" i="1" u="sng" dirty="0">
              <a:solidFill>
                <a:srgbClr val="002060"/>
              </a:solidFill>
            </a:endParaRPr>
          </a:p>
        </p:txBody>
      </p:sp>
    </p:spTree>
  </p:cSld>
  <p:clrMapOvr>
    <a:masterClrMapping/>
  </p:clrMapOvr>
  <p:transition>
    <p:newsflash/>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Краткая биография Леонардо.</a:t>
            </a:r>
            <a:endParaRPr lang="ru-RU" dirty="0"/>
          </a:p>
        </p:txBody>
      </p:sp>
      <p:pic>
        <p:nvPicPr>
          <p:cNvPr id="4" name="Содержимое 3" descr="leonardo-da-vinchi.jpg"/>
          <p:cNvPicPr>
            <a:picLocks noGrp="1" noChangeAspect="1"/>
          </p:cNvPicPr>
          <p:nvPr>
            <p:ph idx="1"/>
          </p:nvPr>
        </p:nvPicPr>
        <p:blipFill>
          <a:blip r:embed="rId2"/>
          <a:stretch>
            <a:fillRect/>
          </a:stretch>
        </p:blipFill>
        <p:spPr>
          <a:xfrm>
            <a:off x="2786062" y="2143919"/>
            <a:ext cx="3571875" cy="3971925"/>
          </a:xfrm>
          <a:prstGeom prst="rect">
            <a:avLst/>
          </a:prstGeom>
          <a:ln w="228600" cap="sq" cmpd="thickThin">
            <a:solidFill>
              <a:srgbClr val="000000"/>
            </a:solidFill>
            <a:prstDash val="solid"/>
            <a:miter lim="800000"/>
          </a:ln>
          <a:effectLst>
            <a:innerShdw blurRad="76200">
              <a:srgbClr val="000000"/>
            </a:innerShdw>
          </a:effectLst>
        </p:spPr>
      </p:pic>
    </p:spTree>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28596" y="214290"/>
            <a:ext cx="8305800" cy="6153912"/>
          </a:xfrm>
        </p:spPr>
        <p:txBody>
          <a:bodyPr>
            <a:noAutofit/>
          </a:bodyPr>
          <a:lstStyle/>
          <a:p>
            <a:r>
              <a:rPr lang="ru-RU" sz="1400" b="1" dirty="0" smtClean="0">
                <a:solidFill>
                  <a:schemeClr val="tx1"/>
                </a:solidFill>
              </a:rPr>
              <a:t>Леонардо да Винчи</a:t>
            </a:r>
            <a:r>
              <a:rPr lang="ru-RU" sz="1400" dirty="0" smtClean="0">
                <a:solidFill>
                  <a:schemeClr val="tx1"/>
                </a:solidFill>
              </a:rPr>
              <a:t> (1452-1519) - живописец, скульптор, архитектор, инженер, ученый. Родился 15 апреля 1452 г. в городе Винчи, близ Флоренции, незаконный сын местного нотариуса сера Пьера Винчи и молодой крестьянки. Воспитывался в доме отца и вместе с ним переселился в 1469 г. во Флоренцию. Впервые его имя встречается там в книге корпорации </a:t>
            </a:r>
            <a:r>
              <a:rPr lang="ru-RU" sz="1400" dirty="0" err="1" smtClean="0">
                <a:solidFill>
                  <a:schemeClr val="tx1"/>
                </a:solidFill>
              </a:rPr>
              <a:t>флорентинских</a:t>
            </a:r>
            <a:r>
              <a:rPr lang="ru-RU" sz="1400" dirty="0" smtClean="0">
                <a:solidFill>
                  <a:schemeClr val="tx1"/>
                </a:solidFill>
              </a:rPr>
              <a:t> художников от 1472 г. В 1469-1476 гг. работал у </a:t>
            </a:r>
            <a:r>
              <a:rPr lang="ru-RU" sz="1400" dirty="0" err="1" smtClean="0">
                <a:solidFill>
                  <a:schemeClr val="tx1"/>
                </a:solidFill>
              </a:rPr>
              <a:t>Верроккио</a:t>
            </a:r>
            <a:r>
              <a:rPr lang="ru-RU" sz="1400" dirty="0" smtClean="0">
                <a:solidFill>
                  <a:schemeClr val="tx1"/>
                </a:solidFill>
              </a:rPr>
              <a:t>, в 1480 г. упоминается как имеющий собственную мастерскую. Первые свидетельства о самостоятельных работах: заказ на алтарный образ для капеллы св. Бернарда во дворце Синьории (1478; выполнен не был) и договор на "Поклонение волхвов" для монастыря Сан </a:t>
            </a:r>
            <a:r>
              <a:rPr lang="ru-RU" sz="1400" dirty="0" err="1" smtClean="0">
                <a:solidFill>
                  <a:schemeClr val="tx1"/>
                </a:solidFill>
              </a:rPr>
              <a:t>Донато</a:t>
            </a:r>
            <a:r>
              <a:rPr lang="ru-RU" sz="1400" dirty="0" smtClean="0">
                <a:solidFill>
                  <a:schemeClr val="tx1"/>
                </a:solidFill>
              </a:rPr>
              <a:t> а </a:t>
            </a:r>
            <a:r>
              <a:rPr lang="ru-RU" sz="1400" dirty="0" err="1" smtClean="0">
                <a:solidFill>
                  <a:schemeClr val="tx1"/>
                </a:solidFill>
              </a:rPr>
              <a:t>Скопето</a:t>
            </a:r>
            <a:r>
              <a:rPr lang="ru-RU" sz="1400" dirty="0" smtClean="0">
                <a:solidFill>
                  <a:schemeClr val="tx1"/>
                </a:solidFill>
              </a:rPr>
              <a:t> (1481; работа осталась незаконченной). В 1482-1499 гг. в Милане, на службе у герцога </a:t>
            </a:r>
            <a:r>
              <a:rPr lang="ru-RU" sz="1400" dirty="0" err="1" smtClean="0">
                <a:solidFill>
                  <a:schemeClr val="tx1"/>
                </a:solidFill>
              </a:rPr>
              <a:t>Лодовико</a:t>
            </a:r>
            <a:r>
              <a:rPr lang="ru-RU" sz="1400" dirty="0" smtClean="0">
                <a:solidFill>
                  <a:schemeClr val="tx1"/>
                </a:solidFill>
              </a:rPr>
              <a:t> Моро, в качестве военного инженера, архитектора, скульптора и живописца. В апреле 1500 г. Леонардо да Винчи возвращается во Флоренцию (через </a:t>
            </a:r>
            <a:r>
              <a:rPr lang="ru-RU" sz="1400" dirty="0" err="1" smtClean="0">
                <a:solidFill>
                  <a:schemeClr val="tx1"/>
                </a:solidFill>
              </a:rPr>
              <a:t>Мантую</a:t>
            </a:r>
            <a:r>
              <a:rPr lang="ru-RU" sz="1400" dirty="0" smtClean="0">
                <a:solidFill>
                  <a:schemeClr val="tx1"/>
                </a:solidFill>
              </a:rPr>
              <a:t> и Венецию). В 1502 около года служит у </a:t>
            </a:r>
            <a:r>
              <a:rPr lang="ru-RU" sz="1400" dirty="0" err="1" smtClean="0">
                <a:solidFill>
                  <a:schemeClr val="tx1"/>
                </a:solidFill>
              </a:rPr>
              <a:t>Чезаре</a:t>
            </a:r>
            <a:r>
              <a:rPr lang="ru-RU" sz="1400" dirty="0" smtClean="0">
                <a:solidFill>
                  <a:schemeClr val="tx1"/>
                </a:solidFill>
              </a:rPr>
              <a:t> </a:t>
            </a:r>
            <a:r>
              <a:rPr lang="ru-RU" sz="1400" dirty="0" err="1" smtClean="0">
                <a:solidFill>
                  <a:schemeClr val="tx1"/>
                </a:solidFill>
              </a:rPr>
              <a:t>Борджа</a:t>
            </a:r>
            <a:r>
              <a:rPr lang="ru-RU" sz="1400" dirty="0" smtClean="0">
                <a:solidFill>
                  <a:schemeClr val="tx1"/>
                </a:solidFill>
              </a:rPr>
              <a:t>, по поручению которого объезжает </a:t>
            </a:r>
            <a:r>
              <a:rPr lang="ru-RU" sz="1400" dirty="0" err="1" smtClean="0">
                <a:solidFill>
                  <a:schemeClr val="tx1"/>
                </a:solidFill>
              </a:rPr>
              <a:t>Романью</a:t>
            </a:r>
            <a:r>
              <a:rPr lang="ru-RU" sz="1400" dirty="0" smtClean="0">
                <a:solidFill>
                  <a:schemeClr val="tx1"/>
                </a:solidFill>
              </a:rPr>
              <a:t>, </a:t>
            </a:r>
            <a:r>
              <a:rPr lang="ru-RU" sz="1400" dirty="0" err="1" smtClean="0">
                <a:solidFill>
                  <a:schemeClr val="tx1"/>
                </a:solidFill>
              </a:rPr>
              <a:t>Умбрию</a:t>
            </a:r>
            <a:r>
              <a:rPr lang="ru-RU" sz="1400" dirty="0" smtClean="0">
                <a:solidFill>
                  <a:schemeClr val="tx1"/>
                </a:solidFill>
              </a:rPr>
              <a:t> и Тоскану. В 1503-1506 гг. во Флоренции работает над стенной росписью в зале Большого совета дворца Синьории ("Битва при </a:t>
            </a:r>
            <a:r>
              <a:rPr lang="ru-RU" sz="1400" dirty="0" err="1" smtClean="0">
                <a:solidFill>
                  <a:schemeClr val="tx1"/>
                </a:solidFill>
              </a:rPr>
              <a:t>Ангиари</a:t>
            </a:r>
            <a:r>
              <a:rPr lang="ru-RU" sz="1400" dirty="0" smtClean="0">
                <a:solidFill>
                  <a:schemeClr val="tx1"/>
                </a:solidFill>
              </a:rPr>
              <a:t>"), в 1506 г. возвращается в Милан на службу к французскому наместнику Шарлю </a:t>
            </a:r>
            <a:r>
              <a:rPr lang="ru-RU" sz="1400" dirty="0" err="1" smtClean="0">
                <a:solidFill>
                  <a:schemeClr val="tx1"/>
                </a:solidFill>
              </a:rPr>
              <a:t>д'Амбуаз</a:t>
            </a:r>
            <a:r>
              <a:rPr lang="ru-RU" sz="1400" dirty="0" smtClean="0">
                <a:solidFill>
                  <a:schemeClr val="tx1"/>
                </a:solidFill>
              </a:rPr>
              <a:t>, где живет до 1513 г. (с перерывом для поездки во Флоренцию в 1507 г.). С конца 1513 г. в Риме, откуда в 1516 г. был приглашен королем Франциском I во Францию на должность первого живописца, архитектора и механика короля. Умер в замке </a:t>
            </a:r>
            <a:r>
              <a:rPr lang="ru-RU" sz="1400" dirty="0" err="1" smtClean="0">
                <a:solidFill>
                  <a:schemeClr val="tx1"/>
                </a:solidFill>
              </a:rPr>
              <a:t>Клу</a:t>
            </a:r>
            <a:r>
              <a:rPr lang="ru-RU" sz="1400" dirty="0" smtClean="0">
                <a:solidFill>
                  <a:schemeClr val="tx1"/>
                </a:solidFill>
              </a:rPr>
              <a:t> 2 мая 1519 г., завещав рукописное наследство ученику </a:t>
            </a:r>
            <a:r>
              <a:rPr lang="ru-RU" sz="1400" dirty="0" err="1" smtClean="0">
                <a:solidFill>
                  <a:schemeClr val="tx1"/>
                </a:solidFill>
              </a:rPr>
              <a:t>Франческо</a:t>
            </a:r>
            <a:r>
              <a:rPr lang="ru-RU" sz="1400" dirty="0" smtClean="0">
                <a:solidFill>
                  <a:schemeClr val="tx1"/>
                </a:solidFill>
              </a:rPr>
              <a:t> </a:t>
            </a:r>
            <a:r>
              <a:rPr lang="ru-RU" sz="1400" dirty="0" err="1" smtClean="0">
                <a:solidFill>
                  <a:schemeClr val="tx1"/>
                </a:solidFill>
              </a:rPr>
              <a:t>Мельци</a:t>
            </a:r>
            <a:r>
              <a:rPr lang="ru-RU" sz="1400" dirty="0" smtClean="0">
                <a:solidFill>
                  <a:schemeClr val="tx1"/>
                </a:solidFill>
              </a:rPr>
              <a:t>, сопровождавшему его во Францию. </a:t>
            </a:r>
            <a:r>
              <a:rPr lang="ru-RU" sz="1400" b="1" dirty="0" smtClean="0">
                <a:solidFill>
                  <a:schemeClr val="tx1"/>
                </a:solidFill>
              </a:rPr>
              <a:t>Леонардо да Винчи</a:t>
            </a:r>
            <a:r>
              <a:rPr lang="ru-RU" sz="1400" dirty="0" smtClean="0">
                <a:solidFill>
                  <a:schemeClr val="tx1"/>
                </a:solidFill>
              </a:rPr>
              <a:t> был не только великим художником-живописцем, скульптором и архитектором, но и гениальным ученым, занимавшимся математикой, механикой, физикой, астрономией, геологией, ботаникой, анатомией и физиологией человека и животных, последовательно проводившим принцип экспериментального исследования. В его рукописях встречаются рисунки летательных машин, парашюта и вертолета, новых конструкций и винторезных станков, печатающих, деревообрабатывающих и других машин, отличающиеся точностью анатомические рисунки, мысли, относящиеся к математике, оптике, космологии (идея физической однородности вселенной) и другим наукам. Около семи тысяч страниц сохранившихся рукописей (написанных на итальянском языке в большинстве справа налево зеркально) были позднее разъединены и хранятся теперь в библиотеках Лондона, Виндзора, Парижа, Милана и Турина.</a:t>
            </a:r>
            <a:endParaRPr lang="ru-RU" sz="1400" dirty="0">
              <a:solidFill>
                <a:schemeClr val="tx1"/>
              </a:solidFill>
            </a:endParaRPr>
          </a:p>
        </p:txBody>
      </p:sp>
    </p:spTree>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57158" y="357166"/>
            <a:ext cx="4143404" cy="1714512"/>
          </a:xfrm>
        </p:spPr>
        <p:txBody>
          <a:bodyPr>
            <a:normAutofit fontScale="90000"/>
          </a:bodyPr>
          <a:lstStyle/>
          <a:p>
            <a:r>
              <a:rPr lang="ru-RU" dirty="0" smtClean="0"/>
              <a:t>Художник –и не только. Оптика</a:t>
            </a:r>
            <a:endParaRPr lang="ru-RU" dirty="0"/>
          </a:p>
        </p:txBody>
      </p:sp>
      <p:pic>
        <p:nvPicPr>
          <p:cNvPr id="5" name="Содержимое 4" descr="035.JPG"/>
          <p:cNvPicPr>
            <a:picLocks noGrp="1" noChangeAspect="1"/>
          </p:cNvPicPr>
          <p:nvPr>
            <p:ph sz="half" idx="1"/>
          </p:nvPr>
        </p:nvPicPr>
        <p:blipFill>
          <a:blip r:embed="rId2"/>
          <a:stretch>
            <a:fillRect/>
          </a:stretch>
        </p:blipFill>
        <p:spPr>
          <a:xfrm>
            <a:off x="642910" y="2714620"/>
            <a:ext cx="3410724" cy="2857520"/>
          </a:xfrm>
          <a:prstGeom prst="rect">
            <a:avLst/>
          </a:prstGeom>
          <a:solidFill>
            <a:srgbClr val="000000">
              <a:shade val="95000"/>
            </a:srgbClr>
          </a:solidFill>
          <a:ln w="444500" cap="sq">
            <a:solidFill>
              <a:srgbClr val="000000"/>
            </a:solidFill>
            <a:miter lim="800000"/>
          </a:ln>
          <a:effectLst>
            <a:outerShdw blurRad="254000" dist="190500" dir="2700000" sy="90000" algn="bl" rotWithShape="0">
              <a:srgbClr val="000000">
                <a:alpha val="40000"/>
              </a:srgbClr>
            </a:outerShdw>
          </a:effectLst>
        </p:spPr>
      </p:pic>
      <p:sp>
        <p:nvSpPr>
          <p:cNvPr id="4" name="Содержимое 3"/>
          <p:cNvSpPr>
            <a:spLocks noGrp="1"/>
          </p:cNvSpPr>
          <p:nvPr>
            <p:ph sz="half" idx="2"/>
          </p:nvPr>
        </p:nvSpPr>
        <p:spPr>
          <a:xfrm>
            <a:off x="4214810" y="357166"/>
            <a:ext cx="4471990" cy="5997759"/>
          </a:xfrm>
        </p:spPr>
        <p:txBody>
          <a:bodyPr>
            <a:normAutofit fontScale="62500" lnSpcReduction="20000"/>
          </a:bodyPr>
          <a:lstStyle/>
          <a:p>
            <a:r>
              <a:rPr lang="ru-RU" dirty="0" smtClean="0"/>
              <a:t>И начал Леонардо с глаза, о котором его предшественники писали немало, но сбивчиво и недостаточно конкретно. Он стремится определить процесс, происходящий в глазу, видящем внешний мир. Для этого не было другого способа, как заняться анатомией глаза. Леонардо усердно взялся за дело, раздобыл много глазных яблок, разрезал их, изучал строение, зарисовывал. В результате он создал теорию зрения, хотя и не вполне правильную и в некоторых деталях еще повторяющую ошибки тогдашней науки, но все же весьма близкую к правильной. Изучая рукописи Леонардо да Винчи, посвященные строению и функциям глаза, нужно учитывать, по крайней мере, два обстоятельства: первое связано с тем, что Леонардо представлял себе хрусталик в виде сферы, а не в виде двояковыпуклой линзы; второе — он предполагает, что хрусталик не прилегает к радужной оболочке и расположен примерно в центре глаза. Им была создана уникальная модель человеческого глаза с роговой оболочкой, хрусталиком, зрачком и стекловидным телом («водянистой влагой»).</a:t>
            </a:r>
            <a:endParaRPr lang="ru-RU" dirty="0"/>
          </a:p>
        </p:txBody>
      </p:sp>
    </p:spTree>
  </p:cSld>
  <p:clrMapOvr>
    <a:masterClrMapping/>
  </p:clrMapOvr>
  <mc:AlternateContent xmlns:mc="http://schemas.openxmlformats.org/markup-compatibility/2006" xmlns:p14="http://schemas.microsoft.com/office/powerpoint/2010/main">
    <mc:Choice Requires="p14">
      <p:transition spd="slow" p14:dur="4400">
        <p14:honeycomb/>
      </p:transition>
    </mc:Choice>
    <mc:Fallback xmlns="">
      <p:transitio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72066" y="285728"/>
            <a:ext cx="4071934" cy="1285884"/>
          </a:xfrm>
        </p:spPr>
        <p:txBody>
          <a:bodyPr>
            <a:normAutofit fontScale="90000"/>
          </a:bodyPr>
          <a:lstStyle/>
          <a:p>
            <a:r>
              <a:rPr lang="ru-RU" dirty="0" smtClean="0"/>
              <a:t>Летательные аппараты</a:t>
            </a:r>
            <a:endParaRPr lang="ru-RU" dirty="0"/>
          </a:p>
        </p:txBody>
      </p:sp>
      <p:sp>
        <p:nvSpPr>
          <p:cNvPr id="3" name="Содержимое 2"/>
          <p:cNvSpPr>
            <a:spLocks noGrp="1"/>
          </p:cNvSpPr>
          <p:nvPr>
            <p:ph sz="half" idx="1"/>
          </p:nvPr>
        </p:nvSpPr>
        <p:spPr>
          <a:xfrm>
            <a:off x="457200" y="214290"/>
            <a:ext cx="4038600" cy="6140635"/>
          </a:xfrm>
        </p:spPr>
        <p:txBody>
          <a:bodyPr>
            <a:normAutofit fontScale="62500" lnSpcReduction="20000"/>
          </a:bodyPr>
          <a:lstStyle/>
          <a:p>
            <a:r>
              <a:rPr lang="ru-RU" dirty="0" smtClean="0"/>
              <a:t>Вскоре Леонардо охладел к винтовым летательным аппаратам и переключил внимание на механизм полета, который успешно работал уже миллионы лет, - крыло птицы. Леонардо да Винчи был убежден, что «человек, преодолевающий сопротивление воздуха с помощью больших искусственных крыльев, может подняться в воздух». Убежденный в своей правоте, он начал разрабатывать аппарат, приводимый в движение только силой мышц человека, и позволяющий ему парить в воздухе как птица. Существует множество рисунков такого летательного аппарата придуманных Леонардо. Одни из них изображают лежащего человека, который собирается взлететь с помощью механизмов, присоединенных к крыльям; другие - движение вперед при помощи более совершенной системы винтов и шкива. Есть и рисунки человека, расположенного вертикально в летательном корабле, на педали которого он нажимал руками и ногами.</a:t>
            </a:r>
            <a:endParaRPr lang="ru-RU" dirty="0"/>
          </a:p>
        </p:txBody>
      </p:sp>
      <p:pic>
        <p:nvPicPr>
          <p:cNvPr id="5" name="Содержимое 4" descr="i.jpg"/>
          <p:cNvPicPr>
            <a:picLocks noGrp="1" noChangeAspect="1"/>
          </p:cNvPicPr>
          <p:nvPr>
            <p:ph sz="half" idx="2"/>
          </p:nvPr>
        </p:nvPicPr>
        <p:blipFill>
          <a:blip r:embed="rId2"/>
          <a:stretch>
            <a:fillRect/>
          </a:stretch>
        </p:blipFill>
        <p:spPr>
          <a:xfrm>
            <a:off x="5000628" y="2714620"/>
            <a:ext cx="3527832" cy="2351888"/>
          </a:xfrm>
          <a:prstGeom prst="rect">
            <a:avLst/>
          </a:prstGeom>
          <a:solidFill>
            <a:srgbClr val="000000">
              <a:shade val="95000"/>
            </a:srgbClr>
          </a:solidFill>
          <a:ln w="444500" cap="sq">
            <a:solidFill>
              <a:srgbClr val="000000"/>
            </a:solidFill>
            <a:miter lim="800000"/>
          </a:ln>
          <a:effectLst>
            <a:outerShdw blurRad="254000" dist="190500" dir="2700000" sy="90000" algn="bl" rotWithShape="0">
              <a:srgbClr val="000000">
                <a:alpha val="40000"/>
              </a:srgbClr>
            </a:outerShdw>
          </a:effectLst>
        </p:spPr>
      </p:pic>
    </p:spTree>
  </p:cSld>
  <p:clrMapOvr>
    <a:masterClrMapping/>
  </p:clrMapOvr>
  <mc:AlternateContent xmlns:mc="http://schemas.openxmlformats.org/markup-compatibility/2006" xmlns:p14="http://schemas.microsoft.com/office/powerpoint/2010/main">
    <mc:Choice Requires="p14">
      <p:transition spd="slow" p14:dur="3900">
        <p14:glitter pattern="hexagon"/>
      </p:transition>
    </mc:Choice>
    <mc:Fallback xmlns="">
      <p:transition spd="slow">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14290"/>
            <a:ext cx="4043362" cy="1632798"/>
          </a:xfrm>
        </p:spPr>
        <p:txBody>
          <a:bodyPr/>
          <a:lstStyle/>
          <a:p>
            <a:endParaRPr lang="ru-RU" dirty="0"/>
          </a:p>
        </p:txBody>
      </p:sp>
      <p:pic>
        <p:nvPicPr>
          <p:cNvPr id="5" name="Содержимое 4" descr="vinci25.jpg"/>
          <p:cNvPicPr>
            <a:picLocks noGrp="1" noChangeAspect="1"/>
          </p:cNvPicPr>
          <p:nvPr>
            <p:ph sz="half" idx="1"/>
          </p:nvPr>
        </p:nvPicPr>
        <p:blipFill>
          <a:blip r:embed="rId2"/>
          <a:stretch>
            <a:fillRect/>
          </a:stretch>
        </p:blipFill>
        <p:spPr>
          <a:xfrm>
            <a:off x="1214414" y="2428868"/>
            <a:ext cx="2461478" cy="3584677"/>
          </a:xfrm>
          <a:prstGeom prst="rect">
            <a:avLst/>
          </a:prstGeom>
          <a:solidFill>
            <a:srgbClr val="000000">
              <a:shade val="95000"/>
            </a:srgbClr>
          </a:solidFill>
          <a:ln w="444500" cap="sq">
            <a:solidFill>
              <a:srgbClr val="000000"/>
            </a:solidFill>
            <a:miter lim="800000"/>
          </a:ln>
          <a:effectLst>
            <a:outerShdw blurRad="254000" dist="190500" dir="2700000" sy="90000" algn="bl" rotWithShape="0">
              <a:srgbClr val="000000">
                <a:alpha val="40000"/>
              </a:srgbClr>
            </a:outerShdw>
          </a:effectLst>
        </p:spPr>
      </p:pic>
      <p:sp>
        <p:nvSpPr>
          <p:cNvPr id="4" name="Содержимое 3"/>
          <p:cNvSpPr>
            <a:spLocks noGrp="1"/>
          </p:cNvSpPr>
          <p:nvPr>
            <p:ph sz="half" idx="2"/>
          </p:nvPr>
        </p:nvSpPr>
        <p:spPr>
          <a:xfrm>
            <a:off x="4648200" y="285728"/>
            <a:ext cx="4038600" cy="6069197"/>
          </a:xfrm>
        </p:spPr>
        <p:txBody>
          <a:bodyPr>
            <a:normAutofit fontScale="55000" lnSpcReduction="20000"/>
          </a:bodyPr>
          <a:lstStyle/>
          <a:p>
            <a:r>
              <a:rPr lang="ru-RU" dirty="0" smtClean="0"/>
              <a:t>В создании анатомических рисунков Леонардо придерживался строгой последовательности.  Особое значение придает Леонардо нервам пальцев рук и ног, подчеркивая их большую функциональную важность.  «Сначала нарисуешь ты кости отдельно, и немного вынутыми из сустава, дабы лучше различить очертания каждой кости порознь. Затем соединишь ты их друг с другом так, чтобы они ни в чем не отклонялись от первого рисунка, кроме тех частей, которые друг друга закрывают при соприкосновении. Когда это сделано, сделаешь ты прежний рисунок с теми мускулами, которые связывают кости. Затем ты сделаешь четвертый — нервов, которые являются носителями ощущений. Затем следует пятый — нервы, которые движут, или, вернее, дают первым членам пальцев ощущения. И в—шестых, сделаешь ты верхние мускулы ноги, в которых распределяются чувствующие их нервы. И седьмой пусть будет рисунком вен, питающих эти мускулы ноги. Восьмой пусть будет рисунком нервов, движущих концы пальцев. Девятый — рисунком вен и артерий, располагающихся между колеей и мясом. Десятый и последний должен быть готовая нога со всеми ощущениями. Ты мог бы сделать еще одиннадцатый, наподобие прозрачной ноги, в которой можно было бы видеть все названное выше».</a:t>
            </a:r>
            <a:endParaRPr lang="ru-RU" dirty="0"/>
          </a:p>
        </p:txBody>
      </p:sp>
    </p:spTree>
  </p:cSld>
  <p:clrMapOvr>
    <a:masterClrMapping/>
  </p:clrMapOvr>
  <mc:AlternateContent xmlns:mc="http://schemas.openxmlformats.org/markup-compatibility/2006" xmlns:p14="http://schemas.microsoft.com/office/powerpoint/2010/main">
    <mc:Choice Requires="p14">
      <p:transition spd="slow" p14:dur="3000">
        <p14:shred/>
      </p:transition>
    </mc:Choice>
    <mc:Fallback xmlns="">
      <p:transition spd="slow">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dirty="0" smtClean="0"/>
              <a:t>«Тайная вечеря»</a:t>
            </a:r>
            <a:endParaRPr lang="ru-RU" dirty="0"/>
          </a:p>
        </p:txBody>
      </p:sp>
      <p:pic>
        <p:nvPicPr>
          <p:cNvPr id="4" name="Содержимое 3" descr="0_1afad_87fb030f_XL.jpg"/>
          <p:cNvPicPr>
            <a:picLocks noGrp="1" noChangeAspect="1"/>
          </p:cNvPicPr>
          <p:nvPr>
            <p:ph idx="1"/>
          </p:nvPr>
        </p:nvPicPr>
        <p:blipFill>
          <a:blip r:embed="rId2"/>
          <a:stretch>
            <a:fillRect/>
          </a:stretch>
        </p:blipFill>
        <p:spPr>
          <a:xfrm>
            <a:off x="500032" y="2571744"/>
            <a:ext cx="8043891" cy="3127978"/>
          </a:xfrm>
          <a:prstGeom prst="rect">
            <a:avLst/>
          </a:prstGeom>
          <a:solidFill>
            <a:srgbClr val="000000">
              <a:shade val="95000"/>
            </a:srgbClr>
          </a:solidFill>
          <a:ln w="444500" cap="sq">
            <a:solidFill>
              <a:srgbClr val="000000"/>
            </a:solidFill>
            <a:miter lim="800000"/>
          </a:ln>
          <a:effectLst>
            <a:outerShdw blurRad="254000" dist="190500" dir="2700000" sy="90000" algn="bl" rotWithShape="0">
              <a:srgbClr val="000000">
                <a:alpha val="40000"/>
              </a:srgbClr>
            </a:outerShdw>
          </a:effectLst>
        </p:spPr>
      </p:pic>
    </p:spTree>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85720" y="285728"/>
            <a:ext cx="8229600" cy="1143000"/>
          </a:xfrm>
        </p:spPr>
        <p:txBody>
          <a:bodyPr/>
          <a:lstStyle/>
          <a:p>
            <a:r>
              <a:rPr lang="ru-RU" dirty="0" smtClean="0"/>
              <a:t>Немного истории.</a:t>
            </a:r>
            <a:endParaRPr lang="ru-RU" dirty="0"/>
          </a:p>
        </p:txBody>
      </p:sp>
      <p:sp>
        <p:nvSpPr>
          <p:cNvPr id="3" name="Содержимое 2"/>
          <p:cNvSpPr>
            <a:spLocks noGrp="1"/>
          </p:cNvSpPr>
          <p:nvPr>
            <p:ph idx="1"/>
          </p:nvPr>
        </p:nvSpPr>
        <p:spPr>
          <a:xfrm>
            <a:off x="457200" y="1428736"/>
            <a:ext cx="8229600" cy="4895864"/>
          </a:xfrm>
        </p:spPr>
        <p:txBody>
          <a:bodyPr>
            <a:normAutofit fontScale="77500" lnSpcReduction="20000"/>
          </a:bodyPr>
          <a:lstStyle/>
          <a:p>
            <a:r>
              <a:rPr lang="ru-RU" i="1" dirty="0" smtClean="0"/>
              <a:t>Леонардо да Винчи получил заказ украсить трапезную монахов Тема была определена "Тайная вечеря" - Последнего Ужина Христа со своими учениками. Дата получения заказа точно не определена, но окончена работа была в 1498 г. Эта работа - бесспорно одна из самых известных и важных работ в истории живописи. После завоевания Милана в 1499 французский король захотел перевезти шедевр во Францию, но его советники отговорили его убедив, что, фреска переезды не перенесёт и будет испорчена. </a:t>
            </a:r>
          </a:p>
          <a:p>
            <a:r>
              <a:rPr lang="ru-RU" i="1" dirty="0" smtClean="0"/>
              <a:t>Творческая натура Леонардо толкала его на применение новых приёмов, технических решений в каждой новой работе. Он применил более двух подготовительных слоёв используя нефть и краски темперы. Эта специфическая техника, сырость, дожди привели к разрушению фрески. В 1943 г., во время воздушного налета, в столовой монастыря Санта Марии взорвалась бомба.. Фреска была защищена мешками с песком. С 1980 г. начались обширные работы по спасению фрески. Это стало необходимым из-за разрушительного влияния загрязнённого воздуха. </a:t>
            </a:r>
            <a:endParaRPr lang="ru-RU" dirty="0" smtClean="0"/>
          </a:p>
          <a:p>
            <a:r>
              <a:rPr lang="ru-RU" i="1" dirty="0" smtClean="0"/>
              <a:t> </a:t>
            </a:r>
            <a:endParaRPr lang="ru-RU" dirty="0" smtClean="0"/>
          </a:p>
          <a:p>
            <a:endParaRPr lang="ru-RU" dirty="0" smtClean="0"/>
          </a:p>
          <a:p>
            <a:endParaRPr lang="ru-RU" dirty="0"/>
          </a:p>
        </p:txBody>
      </p:sp>
    </p:spTree>
  </p:cSld>
  <p:clrMapOvr>
    <a:masterClrMapping/>
  </p:clrMapOvr>
  <mc:AlternateContent xmlns:mc="http://schemas.openxmlformats.org/markup-compatibility/2006" xmlns:p14="http://schemas.microsoft.com/office/powerpoint/2010/main">
    <mc:Choice Requires="p14">
      <p:transition spd="slow" p14:dur="4000">
        <p14:vortex dir="r"/>
      </p:transition>
    </mc:Choice>
    <mc:Fallback xmlns="">
      <p:transition spd="slow">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43438" y="214290"/>
            <a:ext cx="4229072" cy="1143000"/>
          </a:xfrm>
        </p:spPr>
        <p:txBody>
          <a:bodyPr>
            <a:normAutofit fontScale="90000"/>
          </a:bodyPr>
          <a:lstStyle/>
          <a:p>
            <a:r>
              <a:rPr lang="ru-RU" dirty="0" smtClean="0"/>
              <a:t>Центр композиции.</a:t>
            </a:r>
            <a:endParaRPr lang="ru-RU" dirty="0"/>
          </a:p>
        </p:txBody>
      </p:sp>
      <p:sp>
        <p:nvSpPr>
          <p:cNvPr id="3" name="Содержимое 2"/>
          <p:cNvSpPr>
            <a:spLocks noGrp="1"/>
          </p:cNvSpPr>
          <p:nvPr>
            <p:ph sz="half" idx="1"/>
          </p:nvPr>
        </p:nvSpPr>
        <p:spPr>
          <a:xfrm>
            <a:off x="457200" y="214290"/>
            <a:ext cx="4038600" cy="6140635"/>
          </a:xfrm>
        </p:spPr>
        <p:txBody>
          <a:bodyPr>
            <a:normAutofit fontScale="70000" lnSpcReduction="20000"/>
          </a:bodyPr>
          <a:lstStyle/>
          <a:p>
            <a:r>
              <a:rPr lang="ru-RU" dirty="0" smtClean="0"/>
              <a:t>Вся композиция «Тайной вечери» пронизана движением, которое породили слова Христа. На стене, как бы преодолевая ее, развертывается перед зрителем древняя евангельская трагедия. </a:t>
            </a:r>
            <a:br>
              <a:rPr lang="ru-RU" dirty="0" smtClean="0"/>
            </a:br>
            <a:r>
              <a:rPr lang="ru-RU" dirty="0" smtClean="0"/>
              <a:t/>
            </a:r>
            <a:br>
              <a:rPr lang="ru-RU" dirty="0" smtClean="0"/>
            </a:br>
            <a:r>
              <a:rPr lang="ru-RU" dirty="0" smtClean="0"/>
              <a:t>Иисус Христос — центр всей композиции, всего того водоворота страстей, которые бушуют вокруг него. Христос у Леонардо — идеал человеческой красоты, ничто не выдает в нем божества. Его невыразимо нежное лицо дышит глубокой скорбью, он велик и трогателен, но он остается человеком. Точно так же страх, удивление, ужас, живо изображенные жестами, движениями, выражением лиц апостолов, не превосходят обыкновенных человеческих чувств. </a:t>
            </a:r>
            <a:br>
              <a:rPr lang="ru-RU" dirty="0" smtClean="0"/>
            </a:br>
            <a:r>
              <a:rPr lang="ru-RU" dirty="0" smtClean="0"/>
              <a:t/>
            </a:r>
            <a:br>
              <a:rPr lang="ru-RU" dirty="0" smtClean="0"/>
            </a:br>
            <a:endParaRPr lang="ru-RU" dirty="0"/>
          </a:p>
        </p:txBody>
      </p:sp>
      <p:pic>
        <p:nvPicPr>
          <p:cNvPr id="5" name="Содержимое 4" descr="The-Last-Dupper-Detail-Jesus.jpg"/>
          <p:cNvPicPr>
            <a:picLocks noGrp="1" noChangeAspect="1"/>
          </p:cNvPicPr>
          <p:nvPr>
            <p:ph sz="half" idx="2"/>
          </p:nvPr>
        </p:nvPicPr>
        <p:blipFill>
          <a:blip r:embed="rId2"/>
          <a:stretch>
            <a:fillRect/>
          </a:stretch>
        </p:blipFill>
        <p:spPr>
          <a:xfrm>
            <a:off x="5143504" y="1714488"/>
            <a:ext cx="3396358" cy="4433888"/>
          </a:xfrm>
          <a:prstGeom prst="rect">
            <a:avLst/>
          </a:prstGeom>
          <a:solidFill>
            <a:srgbClr val="000000">
              <a:shade val="95000"/>
            </a:srgbClr>
          </a:solidFill>
          <a:ln w="444500" cap="sq">
            <a:solidFill>
              <a:srgbClr val="000000"/>
            </a:solidFill>
            <a:miter lim="800000"/>
          </a:ln>
          <a:effectLst>
            <a:outerShdw blurRad="254000" dist="190500" dir="2700000" sy="90000" algn="bl" rotWithShape="0">
              <a:srgbClr val="000000">
                <a:alpha val="40000"/>
              </a:srgbClr>
            </a:outerShdw>
          </a:effectLst>
        </p:spPr>
      </p:pic>
    </p:spTree>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Поток">
  <a:themeElements>
    <a:clrScheme name="Поток">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Поток">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Поток">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208</TotalTime>
  <Words>1232</Words>
  <Application>Microsoft Office PowerPoint</Application>
  <PresentationFormat>Экран (4:3)</PresentationFormat>
  <Paragraphs>51</Paragraphs>
  <Slides>17</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17</vt:i4>
      </vt:variant>
    </vt:vector>
  </HeadingPairs>
  <TitlesOfParts>
    <vt:vector size="21" baseType="lpstr">
      <vt:lpstr>Calibri</vt:lpstr>
      <vt:lpstr>Constantia</vt:lpstr>
      <vt:lpstr>Wingdings 2</vt:lpstr>
      <vt:lpstr>Поток</vt:lpstr>
      <vt:lpstr>МБОУ ДОД ДДТ п.Пурпе. Проект</vt:lpstr>
      <vt:lpstr>Краткая биография Леонардо.</vt:lpstr>
      <vt:lpstr>Леонардо да Винчи (1452-1519) - живописец, скульптор, архитектор, инженер, ученый. Родился 15 апреля 1452 г. в городе Винчи, близ Флоренции, незаконный сын местного нотариуса сера Пьера Винчи и молодой крестьянки. Воспитывался в доме отца и вместе с ним переселился в 1469 г. во Флоренцию. Впервые его имя встречается там в книге корпорации флорентинских художников от 1472 г. В 1469-1476 гг. работал у Верроккио, в 1480 г. упоминается как имеющий собственную мастерскую. Первые свидетельства о самостоятельных работах: заказ на алтарный образ для капеллы св. Бернарда во дворце Синьории (1478; выполнен не был) и договор на "Поклонение волхвов" для монастыря Сан Донато а Скопето (1481; работа осталась незаконченной). В 1482-1499 гг. в Милане, на службе у герцога Лодовико Моро, в качестве военного инженера, архитектора, скульптора и живописца. В апреле 1500 г. Леонардо да Винчи возвращается во Флоренцию (через Мантую и Венецию). В 1502 около года служит у Чезаре Борджа, по поручению которого объезжает Романью, Умбрию и Тоскану. В 1503-1506 гг. во Флоренции работает над стенной росписью в зале Большого совета дворца Синьории ("Битва при Ангиари"), в 1506 г. возвращается в Милан на службу к французскому наместнику Шарлю д'Амбуаз, где живет до 1513 г. (с перерывом для поездки во Флоренцию в 1507 г.). С конца 1513 г. в Риме, откуда в 1516 г. был приглашен королем Франциском I во Францию на должность первого живописца, архитектора и механика короля. Умер в замке Клу 2 мая 1519 г., завещав рукописное наследство ученику Франческо Мельци, сопровождавшему его во Францию. Леонардо да Винчи был не только великим художником-живописцем, скульптором и архитектором, но и гениальным ученым, занимавшимся математикой, механикой, физикой, астрономией, геологией, ботаникой, анатомией и физиологией человека и животных, последовательно проводившим принцип экспериментального исследования. В его рукописях встречаются рисунки летательных машин, парашюта и вертолета, новых конструкций и винторезных станков, печатающих, деревообрабатывающих и других машин, отличающиеся точностью анатомические рисунки, мысли, относящиеся к математике, оптике, космологии (идея физической однородности вселенной) и другим наукам. Около семи тысяч страниц сохранившихся рукописей (написанных на итальянском языке в большинстве справа налево зеркально) были позднее разъединены и хранятся теперь в библиотеках Лондона, Виндзора, Парижа, Милана и Турина.</vt:lpstr>
      <vt:lpstr>Художник –и не только. Оптика</vt:lpstr>
      <vt:lpstr>Летательные аппараты</vt:lpstr>
      <vt:lpstr>Презентация PowerPoint</vt:lpstr>
      <vt:lpstr>«Тайная вечеря»</vt:lpstr>
      <vt:lpstr>Немного истории.</vt:lpstr>
      <vt:lpstr>Центр композиции.</vt:lpstr>
      <vt:lpstr>Картина- вопрос.</vt:lpstr>
      <vt:lpstr>Картина- загадка</vt:lpstr>
      <vt:lpstr>Чаша грааля.</vt:lpstr>
      <vt:lpstr>Новая версия.</vt:lpstr>
      <vt:lpstr>Рука с ножом.</vt:lpstr>
      <vt:lpstr>Тем, кто желает больше узнать об этом, я советую прочитать книгу «Открытие тамплиеров». На многих картинах Леонардо да Винчи, посвященных Иисусу или Святому Семейству, заметна одна и та же деталь: по крайней мере одна из фигур бывает повернута спиной к главному персонажу живописного полотна. Недавно завершенная реставрация «Тайной вечери» позволила узнать немало нового об этой удивительной картине. В ней, да и во многих других полотнах Леонардо на самом деле спрятаны некие тайные послания и забытые символы. Однако их истинный смысл до сих пор остается нам не до конца ясен, что порождает все новые и новые догадки и предположения. Как бы то ни было, в будущем предстоит еще многое сделать для разгадки этих тайн. Хотелось бы, чтобы нам удалось хоть в самой малой степени постичь замыслы великого мастера.</vt:lpstr>
      <vt:lpstr>Источники</vt:lpstr>
      <vt:lpstr>СПАСИБО ЗА ВНИМАНИЕ.</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МБОУ ДОД ДДТ п.Пурпе. Проект</dc:title>
  <dc:creator>Кириленко</dc:creator>
  <cp:lastModifiedBy>Татьяна</cp:lastModifiedBy>
  <cp:revision>24</cp:revision>
  <dcterms:created xsi:type="dcterms:W3CDTF">2013-03-12T13:51:46Z</dcterms:created>
  <dcterms:modified xsi:type="dcterms:W3CDTF">2019-10-09T09:06:53Z</dcterms:modified>
</cp:coreProperties>
</file>