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  <p:sldId id="284" r:id="rId13"/>
    <p:sldId id="285" r:id="rId14"/>
    <p:sldId id="286" r:id="rId15"/>
    <p:sldId id="270" r:id="rId16"/>
    <p:sldId id="271" r:id="rId17"/>
    <p:sldId id="272" r:id="rId18"/>
    <p:sldId id="273" r:id="rId19"/>
    <p:sldId id="277" r:id="rId20"/>
    <p:sldId id="278" r:id="rId21"/>
    <p:sldId id="279" r:id="rId22"/>
    <p:sldId id="280" r:id="rId23"/>
    <p:sldId id="281" r:id="rId24"/>
    <p:sldId id="282" r:id="rId25"/>
    <p:sldId id="266" r:id="rId26"/>
    <p:sldId id="267" r:id="rId27"/>
    <p:sldId id="268" r:id="rId28"/>
    <p:sldId id="26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53A1F734-6E52-460B-8FE8-57A44495EDF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83"/>
            <p14:sldId id="284"/>
            <p14:sldId id="285"/>
            <p14:sldId id="286"/>
            <p14:sldId id="270"/>
            <p14:sldId id="271"/>
            <p14:sldId id="272"/>
            <p14:sldId id="273"/>
            <p14:sldId id="277"/>
            <p14:sldId id="278"/>
            <p14:sldId id="279"/>
            <p14:sldId id="280"/>
            <p14:sldId id="281"/>
            <p14:sldId id="282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00" autoAdjust="0"/>
    <p:restoredTop sz="94662" autoAdjust="0"/>
  </p:normalViewPr>
  <p:slideViewPr>
    <p:cSldViewPr>
      <p:cViewPr varScale="1">
        <p:scale>
          <a:sx n="71" d="100"/>
          <a:sy n="71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№1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  <c:pt idx="1">
                  <c:v>23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№10</a:t>
            </a:r>
            <a:endParaRPr lang="ru-RU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</c:v>
                </c:pt>
                <c:pt idx="1">
                  <c:v>27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№2</a:t>
            </a:r>
            <a:endParaRPr lang="ru-RU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</c:v>
                </c:pt>
                <c:pt idx="1">
                  <c:v>21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№3</a:t>
            </a:r>
            <a:endParaRPr lang="ru-RU"/>
          </a:p>
        </c:rich>
      </c:tx>
      <c:layout>
        <c:manualLayout>
          <c:xMode val="edge"/>
          <c:yMode val="edge"/>
          <c:x val="0.34395735775318831"/>
          <c:y val="2.5201612903225812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</c:v>
                </c:pt>
                <c:pt idx="1">
                  <c:v>3.2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№4</a:t>
            </a:r>
            <a:endParaRPr lang="ru-RU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</c:v>
                </c:pt>
                <c:pt idx="1">
                  <c:v>11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№5</a:t>
            </a:r>
            <a:endParaRPr lang="ru-RU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  <c:pt idx="1">
                  <c:v>3.2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№6</a:t>
            </a:r>
            <a:endParaRPr lang="ru-RU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24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№7</a:t>
            </a:r>
            <a:endParaRPr lang="ru-RU"/>
          </a:p>
        </c:rich>
      </c:tx>
      <c:layout>
        <c:manualLayout>
          <c:xMode val="edge"/>
          <c:yMode val="edge"/>
          <c:x val="0.37827429075407915"/>
          <c:y val="3.0241935483870986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</c:v>
                </c:pt>
                <c:pt idx="1">
                  <c:v>13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 №8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</c:v>
                </c:pt>
                <c:pt idx="1">
                  <c:v>22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Вопрос</a:t>
            </a:r>
            <a:r>
              <a:rPr lang="ru-RU" baseline="0"/>
              <a:t> №9</a:t>
            </a:r>
            <a:endParaRPr lang="ru-RU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Верный ответ</c:v>
                </c:pt>
                <c:pt idx="1">
                  <c:v>Неверный ответ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  <c:pt idx="1">
                  <c:v>23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AEF94-DABA-468B-86C3-029DC20564BC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C5B26-D17D-4B59-85D2-E05875781E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829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741231-84CA-42C8-9DB6-169C3960B0BF}" type="datetimeFigureOut">
              <a:rPr lang="ru-RU" smtClean="0"/>
              <a:pPr/>
              <a:t>05.04.2019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F48E22-91F6-41F1-A109-60E4D7BE6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fingramm.ru/azbuka" TargetMode="External"/><Relationship Id="rId2" Type="http://schemas.openxmlformats.org/officeDocument/2006/relationships/hyperlink" Target="https://ru.wikipedia.org/wiki/&#1060;&#1080;&#1085;&#1072;&#1085;&#1089;&#1086;&#1074;&#1072;&#1103;_&#1075;&#1088;&#1072;&#1084;&#1086;&#1090;&#1085;&#1086;&#1089;&#1090;&#1100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ingramota.org/servisy/slova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5705"/>
            <a:ext cx="7848872" cy="3753335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Ярцевская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средняя школа 1»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Ярцевского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района Смоленской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итоговый 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практико-ориентировочный проект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«Финансовый алфавит»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Автор проекта: </a:t>
            </a:r>
            <a:r>
              <a:rPr lang="ru-RU" sz="1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Лобазенкова</a:t>
            </a:r>
            <a:r>
              <a:rPr lang="ru-RU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Алина</a:t>
            </a:r>
            <a:br>
              <a:rPr lang="ru-RU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Руководитель: Ивлева Татьяна Ивановна, учитель,</a:t>
            </a:r>
            <a:br>
              <a:rPr lang="ru-RU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обществознания и истории.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01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1051560"/>
          </a:xfrm>
        </p:spPr>
        <p:txBody>
          <a:bodyPr/>
          <a:lstStyle/>
          <a:p>
            <a:r>
              <a:rPr lang="ru-RU" dirty="0" smtClean="0"/>
              <a:t>4. Практический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8092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4.1.Выяснение причины, почему подростки не хотят изучать финансовую грамотность с помощью опроса.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Я заметила, что мои друзья плохо понимают значение некоторых простых терминов, которые я слышу каждый день. Я решила, что можно провести опрос, который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выявит знания учащихся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Была составлена анкета: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56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78145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712968" cy="511256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Неспособность должника ответить по своим долгам и полностью удовлетворить финансовые требования, предъявляемые кредиторами, а также выплатить все обязательные платежи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Залог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Акцепт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Банкротство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Средство обмена, в котором выражается ценность товарных ресурсов и которое обладает двумя свойствами: измеряет стоимость и обменивается на любой другой товар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Валюта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Деньги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Курс (рубля, доллара)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Устойчивый рост среднего уровня цен на товары и услуги в экономике. Проявляется в обесценении бумажных денег, которое, в свою очередь, отражает дисбаланс между совокупным спросом и совокупным предложением в экономике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Девальвация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Инфляция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Скидка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2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04867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Потери от хозяйственной деятельности, выраженные в денежной форме; превышение расходов предприятия, предпринимателя над доходами, влекущее уменьшение материальных и денежных ресурсов это: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Убытки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б) Франчайзинг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в) Экономия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Денежные доходы населения, исчисленные с учетом реальных цен на товары и услуги и взимаемых налогов. Обычно определяются количеством благ, которое может быть приобретено на полученные доходы это: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а) Санкции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б) Неустойка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Реальный доход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Денежная сумма, которая в соответствии с действующим законодательством заранее выдается юридическому или физическому лицу для покрытия предстоящих расходов, связанных с оплатой выполненных работ, оказанных услуг и т.д. это: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а) Зарплата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Аванс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в) Услуга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631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7813496" cy="5562944"/>
          </a:xfrm>
        </p:spPr>
        <p:txBody>
          <a:bodyPr>
            <a:normAutofit lnSpcReduction="10000"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7. Обязательный, индивидуально без­возмездный платеж, взимаемый с организаций и физических лиц в форме отчуждения принад­лежащих им на праве собственности, хозяйст­венного ведения или оперативного управления денежных средств, в целях финансового обес­печения деятельности государства и (или) муни­ципальных образований это: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б) Баланс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в) Долг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8. Денежные средства, которые уплачиваются за приобретенные товары, за используемые ресурсы, за предоставленный кредит в виде установленных законом взносов, в форме расчетов по обязательствам это: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а) Валюта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б) Цена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Платеж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49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9. Меры принудительного воздействия за нарушение установленного порядка хозяйственно—финансовой деятельности, договоров. Имеют предупредительную, компенсационную или репрессивную функцию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Долг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Санкции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Займы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10. Денежный документ, содержащий приказ владельца текущего счета банку о выплате указанной в нем суммы определенному лицу или предъявителю, или произвести безналичные расчеты за товары и услуги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Ценная бумага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Договор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314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67000"/>
          </a:xfrm>
        </p:spPr>
        <p:txBody>
          <a:bodyPr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Неспособность должника ответить по своим долгам и полностью удовлетворить финансовые требования, предъявляемые кредиторами, а также выплатить все обязательные платежи это: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210083598"/>
              </p:ext>
            </p:extLst>
          </p:nvPr>
        </p:nvGraphicFramePr>
        <p:xfrm>
          <a:off x="2412047" y="1809114"/>
          <a:ext cx="4464209" cy="3924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1743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Средство обмена, в котором выражается ценность товарных ресурсов и которое обладает двумя свойствами: измеряет стоимость и обменивается на любой другой товар это: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763708312"/>
              </p:ext>
            </p:extLst>
          </p:nvPr>
        </p:nvGraphicFramePr>
        <p:xfrm>
          <a:off x="2412047" y="1809114"/>
          <a:ext cx="4464209" cy="4068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983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3.Устойчивый рост среднего уровня цен на товары и услуги в экономике. Проявляется в обесценении бумажных денег, которое, в свою очередь, отражает дисбаланс между совокупным спросом и совокупным предложением в экономике это: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4238327537"/>
              </p:ext>
            </p:extLst>
          </p:nvPr>
        </p:nvGraphicFramePr>
        <p:xfrm>
          <a:off x="2412047" y="1809114"/>
          <a:ext cx="4752241" cy="4140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5316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4.Потери от хозяйственной деятельности, выраженные в денежной форме; превышение расходов предприятия, предпринимателя над доходами, влекущее уменьшение материальных и денежных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ресурсов: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597415423"/>
              </p:ext>
            </p:extLst>
          </p:nvPr>
        </p:nvGraphicFramePr>
        <p:xfrm>
          <a:off x="2412047" y="1809114"/>
          <a:ext cx="4392201" cy="4212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1542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5.Денежные доходы населения, исчисленные с учетом реальных цен на товары и услуги и взимаемых налогов. Обычно определяются количеством благ, которое может быть приобретено на полученные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411700469"/>
              </p:ext>
            </p:extLst>
          </p:nvPr>
        </p:nvGraphicFramePr>
        <p:xfrm>
          <a:off x="2412047" y="1809114"/>
          <a:ext cx="4680233" cy="4212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277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7992888" cy="47525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включает в себя понятие «финансовая грамотность»?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достаточный уровень знаний и навыков в области финансов, который позволяет правильно оценивать ситуацию на рынке и принимать разумные решения.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Финансовая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грамотность предполагает также знание ключевых финансовых понятий и умение их использовать, что на практике дает возможность человеку грамотно управлять своими денежными средствами.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848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Денежная сумма, которая в соответствии с действующим законодательством заранее выдается юридическому или физическому лицу для покрытия предстоящих расходов, связанных с оплатой выполненных работ, оказанных услуг и т.д.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533465030"/>
              </p:ext>
            </p:extLst>
          </p:nvPr>
        </p:nvGraphicFramePr>
        <p:xfrm>
          <a:off x="2411760" y="1916832"/>
          <a:ext cx="489654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338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Обязательный, индивидуально без­возмездный платеж, взимаемый с организаций и физических лиц в форме отчуждения принад­лежащих им на праве собственности, хозяйст­венного ведения или оперативного управления денежных средств, в целях финансового обес­печения деятельности государства и (или) муни­ципальных образований это: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338652091"/>
              </p:ext>
            </p:extLst>
          </p:nvPr>
        </p:nvGraphicFramePr>
        <p:xfrm>
          <a:off x="2339752" y="2348880"/>
          <a:ext cx="482453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7533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Денежные средства, которые уплачиваются за приобретенные товары, за используемые ресурсы, за предоставленный кредит в виде установленных законом взносов, в форме расчетов по обязательствам это: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745218311"/>
              </p:ext>
            </p:extLst>
          </p:nvPr>
        </p:nvGraphicFramePr>
        <p:xfrm>
          <a:off x="2412047" y="1809114"/>
          <a:ext cx="4536217" cy="4212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5318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9. Меры принудительного воздействия за нарушение установленного порядка хозяйственно—финансовой деятельности, договоров. Имеют предупредительную, компенсационную или репрессивную функцию это: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939750418"/>
              </p:ext>
            </p:extLst>
          </p:nvPr>
        </p:nvGraphicFramePr>
        <p:xfrm>
          <a:off x="2123729" y="1772816"/>
          <a:ext cx="4824536" cy="4320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0906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10. Денежный документ, содержащий приказ владельца текущего счета банку о выплате указанной в нем суммы определенному лицу или предъявителю, или произвести безналичные расчеты за товары и услуги это: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131545739"/>
              </p:ext>
            </p:extLst>
          </p:nvPr>
        </p:nvGraphicFramePr>
        <p:xfrm>
          <a:off x="2412047" y="1809114"/>
          <a:ext cx="4536217" cy="4212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018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4.3.Создание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буклета для девятиклассников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повысить финансовую грамотность ребят, я решила создать буклет. В буклете по алфавиту расположены наиболее важные термины для ребят. Красочное оформление поможет ребятам лучше запомнить материал и быстрее выучить его.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создании буклета я придерживалась таких правил: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1. Я выделяла наиболее важную информацию яркими цветами, чтобы ребята визуально ее запоминали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2. Я подбирала изображения, которые подходят к теме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3. Я подбирала определения понятные девятиклассникам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Работая над проектом, мне приходилось искать новые пути решения поставленной проблемы: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1. Использовать новые методы работы: анализ, опрос, для которого были составлены вопросы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2. Для анализа вопроса составлена таблица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3. Создания буклета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02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работе над проектом :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1.Научилась делать специализированные буклеты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2.Составила вопросы для девятиклассников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выполнении буклета: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1.Придерживалась алфавита, для лучшего изучения материала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2.Изучила новую программу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Microsoft Publisher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3.Подбирала удачные сочетания цветов для создания красивого буклета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4.Все картинки, которые входят в буклет были подобраны удачно.</a:t>
            </a:r>
          </a:p>
        </p:txBody>
      </p:sp>
    </p:spTree>
    <p:extLst>
      <p:ext uri="{BB962C8B-B14F-4D97-AF65-F5344CB8AC3E}">
        <p14:creationId xmlns:p14="http://schemas.microsoft.com/office/powerpoint/2010/main" xmlns="" val="28575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1051560"/>
          </a:xfrm>
        </p:spPr>
        <p:txBody>
          <a:bodyPr/>
          <a:lstStyle/>
          <a:p>
            <a:r>
              <a:rPr lang="ru-RU" dirty="0"/>
              <a:t> 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183880" cy="462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заключение моей работы я сделала такие выводы: цель проекта достигнута, задачи выполнены. Я провела опрос, составила таблицу, проанализировала все ответы ребят. В конце я сделала выводы.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считаю, что финансовая грамотность важна в наше время ,я надеюсь, что мой буклет поможет им лучше разбираться в терминах.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98795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Литература и интернет -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sz="2000" dirty="0"/>
              <a:t>https://studfiles.net/preview/5639757/page:2/</a:t>
            </a:r>
            <a:br>
              <a:rPr lang="ru-RU" sz="2000" dirty="0"/>
            </a:br>
            <a:r>
              <a:rPr lang="ru-RU" sz="2000" u="sng" dirty="0">
                <a:hlinkClick r:id="rId2"/>
              </a:rPr>
              <a:t>https://ru.wikipedia.org/wiki/Финансовая_грамотность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u="sng" dirty="0">
                <a:hlinkClick r:id="rId3"/>
              </a:rPr>
              <a:t>https://fingramm.ru/azbuka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u="sng" dirty="0">
                <a:hlinkClick r:id="rId4"/>
              </a:rPr>
              <a:t>http://www.fingramota.org/servisy/slovar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http://fin-kredit.info/osnovnue-finansovue-terminu/</a:t>
            </a:r>
          </a:p>
        </p:txBody>
      </p:sp>
    </p:spTree>
    <p:extLst>
      <p:ext uri="{BB962C8B-B14F-4D97-AF65-F5344CB8AC3E}">
        <p14:creationId xmlns:p14="http://schemas.microsoft.com/office/powerpoint/2010/main" xmlns="" val="261793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408333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Подростки плохо разбираются в финансовых терминах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современном обществе необходимо ориентироваться в финансовых терминах, чтобы защищать свои права как потребителя на финансовом рынке в случае их нарушения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ознакомительного буклета для помощи учащимся в изучении финансовых терминов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32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408333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адачи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Провести опрос среди девятиклассников на их знания финансовых терминов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Разобраться, для чего нам нужно знать финансовую грамотность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каких профессиях необходимо знать финансовую грамотность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Создать буклет для девятиклассников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1.Опрос девятиклассников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2.Анализ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опроса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обобщение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Изучение материалов интернет - ресурсов по данной теме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75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Девятиклассники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обучающиеся в нашей школе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Наличие финансовых знаний подростков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Проектный продукт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буклета, в котором прописаны некоторые финансовые термины, чтобы проще и быстрее их запоминать и использовать в жизни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6541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183880" cy="1051560"/>
          </a:xfrm>
        </p:spPr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55000" lnSpcReduction="20000"/>
          </a:bodyPr>
          <a:lstStyle/>
          <a:p>
            <a:pPr lvl="0">
              <a:buFont typeface="Wingdings" pitchFamily="2" charset="2"/>
              <a:buChar char="§"/>
            </a:pPr>
            <a:endParaRPr lang="ru-RU" sz="3600" b="1" dirty="0" smtClean="0"/>
          </a:p>
          <a:p>
            <a:pPr lvl="0">
              <a:buFont typeface="Wingdings" pitchFamily="2" charset="2"/>
              <a:buChar char="§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Мотивационный этап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1.1.Обоснование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возникшей проблемы и потребности;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1.2.Определение конкретных задач.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2.1.Определение цели и темы проекта;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2.2.Выбрать план действий;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2.3.Выдвижение гипотезы, их решений.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Информационно-операционный этап.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3.1.Сбор и систематизация информации. Анализ полученных данных.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Практический этап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4.1.Выяснение причины, почему подростки не изучают финансовую грамотность;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4.2.Анализ опроса;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4.3.Создание буклета для девятиклассников.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5.1.Оформление проекта;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5.2.Самооценка.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58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1.Мотивационный этап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173536" cy="511256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Обоснование возникшей проблемы и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Финансово грамотный человек обладает целым рядом навыков, которые позволяют ему эффективно распоряжаться своими доходами, делать накопления , инвестировать средства в недвижимость, ценные бумаги и т.п.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финансовой грамотности населения Российской Федерации является сегодня актуальной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1.2.Определение конкретное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Задачей проекта стало проведение опроса среди девятиклассников о их финансовой грамотности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868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83880" cy="691520"/>
          </a:xfrm>
        </p:spPr>
        <p:txBody>
          <a:bodyPr/>
          <a:lstStyle/>
          <a:p>
            <a:r>
              <a:rPr lang="ru-RU" dirty="0"/>
              <a:t>2.Подготовительный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183880" cy="5472608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2.1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Определение темы, формулировка задачи и цели проекта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этом этапе мы определились с темой проекта «Финансовый алфавит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Создание ознакомительного буклета для помощи детям изучения финансовых терминов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Для реализации данной цели были выдвинуты следующие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задачи: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Провести опрос среди девятиклассников на их знания финансовых терминов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Разобраться, для чего нам нужно знать финансовую грамотность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каких профессиях необходимо знать финансовую грамотность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Создать буклет для девятиклассников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2.2.Выбрать план действий.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Обсудив проект с учителем обществознания, мы разработали план действий и обозначили сроки его выполнения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2.3.Выдвижение гипотез, их решений.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современном обществе необходимо ориентироваться в финансовых терминах, чтобы защищать свои права как потребителя на финансовом рынке в случае их нарушения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91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 3.Информационно-операционный этап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183880" cy="41879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3.1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Сбор и систематизация информации. Анализ полученных данных.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того, чтобы разобраться с проектам, я обратилась к ресурсам интернет. Последнее десятилетие дало богатый прирост перечня профессий, особенно в финансовой сфере.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статистике за 2018 год ,профессия экономист занимает 8 место среди других профессий. Профессии, которые тесно связаны с финансовой  грамотностью: аналитик, экономист, финансист,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бухгалтер,банкир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</TotalTime>
  <Words>817</Words>
  <Application>Microsoft Office PowerPoint</Application>
  <PresentationFormat>Экран (4:3)</PresentationFormat>
  <Paragraphs>99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  Муниципальное бюджетное общеобразовательное учреждение «Ярцевская средняя школа 1» Ярцевского района Смоленской области.  Индивидуальный итоговый  практико-ориентировочный проект «Финансовый алфавит» </vt:lpstr>
      <vt:lpstr>Введение</vt:lpstr>
      <vt:lpstr>Слайд 3</vt:lpstr>
      <vt:lpstr>Слайд 4</vt:lpstr>
      <vt:lpstr>Слайд 5</vt:lpstr>
      <vt:lpstr>Этапы работы</vt:lpstr>
      <vt:lpstr>1.Мотивационный этап </vt:lpstr>
      <vt:lpstr>2.Подготовительный этап</vt:lpstr>
      <vt:lpstr> 3.Информационно-операционный этап </vt:lpstr>
      <vt:lpstr>4. Практический этап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Заключение</vt:lpstr>
      <vt:lpstr>Литература и интернет - источники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«Ярцевская средняя школа 1» Ярцевского района Смоленской области.  Индивидуальный итоговый  практико-ориентировочный проект «Финансовый алфавит»</dc:title>
  <dc:creator>Windows User</dc:creator>
  <cp:lastModifiedBy>History</cp:lastModifiedBy>
  <cp:revision>13</cp:revision>
  <dcterms:created xsi:type="dcterms:W3CDTF">2019-03-02T17:44:25Z</dcterms:created>
  <dcterms:modified xsi:type="dcterms:W3CDTF">2019-04-05T11:30:09Z</dcterms:modified>
</cp:coreProperties>
</file>