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8" r:id="rId11"/>
    <p:sldId id="265" r:id="rId12"/>
    <p:sldId id="269" r:id="rId13"/>
    <p:sldId id="266" r:id="rId14"/>
    <p:sldId id="273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5751C-5B00-440A-9BCC-0F216EE0609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2E09F-37BE-4032-8A14-83CE3BC8AC1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5751C-5B00-440A-9BCC-0F216EE0609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E09F-37BE-4032-8A14-83CE3BC8AC1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5751C-5B00-440A-9BCC-0F216EE0609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E09F-37BE-4032-8A14-83CE3BC8AC1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5751C-5B00-440A-9BCC-0F216EE0609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E09F-37BE-4032-8A14-83CE3BC8AC1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5751C-5B00-440A-9BCC-0F216EE0609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E09F-37BE-4032-8A14-83CE3BC8AC1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5751C-5B00-440A-9BCC-0F216EE0609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E09F-37BE-4032-8A14-83CE3BC8AC1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5751C-5B00-440A-9BCC-0F216EE0609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E09F-37BE-4032-8A14-83CE3BC8AC1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5751C-5B00-440A-9BCC-0F216EE0609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E09F-37BE-4032-8A14-83CE3BC8AC1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5751C-5B00-440A-9BCC-0F216EE0609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E09F-37BE-4032-8A14-83CE3BC8AC1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5751C-5B00-440A-9BCC-0F216EE0609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E09F-37BE-4032-8A14-83CE3BC8AC1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5751C-5B00-440A-9BCC-0F216EE0609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2E09F-37BE-4032-8A14-83CE3BC8AC1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C95751C-5B00-440A-9BCC-0F216EE06096}" type="datetimeFigureOut">
              <a:rPr lang="ru-RU" smtClean="0"/>
              <a:pPr/>
              <a:t>09.10.2019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352E09F-37BE-4032-8A14-83CE3BC8AC1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244827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Инклюзивная практика образовательного учреждения 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Школа 1454  ДОП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 « КОСТЯКОВА»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00800" cy="2239144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«Опыт и перспективы»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user\Desktop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653136"/>
            <a:ext cx="2664296" cy="1998221"/>
          </a:xfrm>
          <a:prstGeom prst="rect">
            <a:avLst/>
          </a:prstGeom>
          <a:noFill/>
        </p:spPr>
      </p:pic>
      <p:pic>
        <p:nvPicPr>
          <p:cNvPr id="4099" name="Picture 3" descr="C:\Users\user\Desktop\нищев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88640"/>
            <a:ext cx="2880320" cy="15121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2136976"/>
      </p:ext>
    </p:extLst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im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04664"/>
            <a:ext cx="7807398" cy="585554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7666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</a:rPr>
              <a:t>Выполнение задач по коррекции речевых нарушений,  выполняющей в полном объёме коммуникативную функцию, обеспечивается благодаря комплексному подходу к коррекции недостатков развития, тесной взаимосвязи специалистов педагогического и медицинского профилей. </a:t>
            </a:r>
          </a:p>
          <a:p>
            <a:r>
              <a:rPr lang="ru-RU" sz="2000" dirty="0" smtClean="0">
                <a:solidFill>
                  <a:srgbClr val="008080"/>
                </a:solidFill>
                <a:latin typeface="Times New Roman"/>
                <a:ea typeface="Times New Roman"/>
              </a:rPr>
              <a:t>Учитель-логопед проводит обследование речи детей  в подшефных ДОП. </a:t>
            </a:r>
          </a:p>
          <a:p>
            <a:r>
              <a:rPr lang="ru-RU" sz="2000" dirty="0" smtClean="0">
                <a:solidFill>
                  <a:srgbClr val="008080"/>
                </a:solidFill>
                <a:latin typeface="Times New Roman"/>
                <a:ea typeface="Times New Roman"/>
              </a:rPr>
              <a:t>Воспитатель, психолог и логопед составляют психолого-педагогическую характеристику  и ребенок, нуждающийся в логопедической помощи направляется на школьную  </a:t>
            </a:r>
            <a:r>
              <a:rPr lang="ru-RU" sz="2000" dirty="0" err="1" smtClean="0">
                <a:solidFill>
                  <a:srgbClr val="008080"/>
                </a:solidFill>
                <a:latin typeface="Times New Roman"/>
                <a:ea typeface="Times New Roman"/>
              </a:rPr>
              <a:t>ППк</a:t>
            </a:r>
            <a:r>
              <a:rPr lang="ru-RU" sz="2000" dirty="0" smtClean="0">
                <a:solidFill>
                  <a:srgbClr val="008080"/>
                </a:solidFill>
                <a:latin typeface="Times New Roman"/>
                <a:ea typeface="Times New Roman"/>
              </a:rPr>
              <a:t> .</a:t>
            </a:r>
          </a:p>
          <a:p>
            <a:r>
              <a:rPr lang="ru-RU" sz="2000" dirty="0" smtClean="0">
                <a:solidFill>
                  <a:srgbClr val="008080"/>
                </a:solidFill>
                <a:latin typeface="Times New Roman"/>
                <a:ea typeface="Times New Roman"/>
              </a:rPr>
              <a:t>Решением  </a:t>
            </a:r>
            <a:r>
              <a:rPr lang="ru-RU" sz="2000" dirty="0" err="1" smtClean="0">
                <a:solidFill>
                  <a:srgbClr val="008080"/>
                </a:solidFill>
                <a:latin typeface="Times New Roman"/>
                <a:ea typeface="Times New Roman"/>
              </a:rPr>
              <a:t>ППк</a:t>
            </a:r>
            <a:r>
              <a:rPr lang="ru-RU" sz="2000" dirty="0" smtClean="0">
                <a:solidFill>
                  <a:srgbClr val="008080"/>
                </a:solidFill>
                <a:latin typeface="Times New Roman"/>
                <a:ea typeface="Times New Roman"/>
              </a:rPr>
              <a:t>  ребенок получает направление в поликлинику для прохождения  врачебной комиссии. </a:t>
            </a:r>
            <a:endParaRPr lang="ru-RU" sz="2000" dirty="0">
              <a:solidFill>
                <a:srgbClr val="008080"/>
              </a:solidFill>
              <a:latin typeface="Times New Roman"/>
              <a:ea typeface="Times New Roman"/>
            </a:endParaRPr>
          </a:p>
          <a:p>
            <a:r>
              <a:rPr lang="ru-RU" sz="2000" dirty="0" smtClean="0">
                <a:solidFill>
                  <a:srgbClr val="008080"/>
                </a:solidFill>
                <a:latin typeface="Times New Roman"/>
                <a:ea typeface="Times New Roman"/>
              </a:rPr>
              <a:t>Получив медицинское заключение  воспитанники проходят ЦПМПК.</a:t>
            </a:r>
          </a:p>
        </p:txBody>
      </p:sp>
    </p:spTree>
    <p:extLst>
      <p:ext uri="{BB962C8B-B14F-4D97-AF65-F5344CB8AC3E}">
        <p14:creationId xmlns:p14="http://schemas.microsoft.com/office/powerpoint/2010/main" val="335710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8080"/>
                </a:solidFill>
                <a:latin typeface="Times New Roman"/>
                <a:ea typeface="Times New Roman"/>
              </a:rPr>
              <a:t>Заключение ЦПМПК о создании специальных условий для детей с ТНР - является основанием для зачисления в логопедическую группу.</a:t>
            </a:r>
          </a:p>
          <a:p>
            <a:r>
              <a:rPr lang="ru-RU" sz="2000" dirty="0" smtClean="0">
                <a:solidFill>
                  <a:srgbClr val="008080"/>
                </a:solidFill>
                <a:latin typeface="Times New Roman"/>
                <a:ea typeface="Times New Roman"/>
              </a:rPr>
              <a:t> Старший воспитатель обеспечивает организацию воспитательно-образовательного процесса в ДОП, обеспечивает организацию специалистов, осуществляющих сопровождение ребёнка с ОВЗ, обеспечивает повышение профессиональной компетенции специалистов, а так же организует взаимодействие с семьёй ребёнка с ОВЗ и различными социальными партнёрами. </a:t>
            </a:r>
          </a:p>
          <a:p>
            <a:r>
              <a:rPr lang="ru-RU" sz="2000" dirty="0" smtClean="0">
                <a:solidFill>
                  <a:srgbClr val="008080"/>
                </a:solidFill>
                <a:latin typeface="Times New Roman"/>
                <a:ea typeface="Times New Roman"/>
              </a:rPr>
              <a:t>Учитель-логопед проводит работу по коррекции речевых недостатков во время непосредственно образовательной деятельности (коммуникативной, коррекционной и восприятия художественной литературы), совместной деятельности педагога с ребёнком с ОВЗ, при </a:t>
            </a:r>
            <a:r>
              <a:rPr lang="ru-RU" sz="2000" dirty="0" err="1" smtClean="0">
                <a:solidFill>
                  <a:srgbClr val="008080"/>
                </a:solidFill>
                <a:latin typeface="Times New Roman"/>
                <a:ea typeface="Times New Roman"/>
              </a:rPr>
              <a:t>оречевлении</a:t>
            </a:r>
            <a:r>
              <a:rPr lang="ru-RU" sz="2000" dirty="0" smtClean="0">
                <a:solidFill>
                  <a:srgbClr val="008080"/>
                </a:solidFill>
                <a:latin typeface="Times New Roman"/>
                <a:ea typeface="Times New Roman"/>
              </a:rPr>
              <a:t> режимных моментов. </a:t>
            </a:r>
          </a:p>
          <a:p>
            <a:r>
              <a:rPr lang="ru-RU" sz="2000" dirty="0" smtClean="0">
                <a:solidFill>
                  <a:srgbClr val="008080"/>
                </a:solidFill>
                <a:latin typeface="Times New Roman"/>
                <a:ea typeface="Times New Roman"/>
              </a:rPr>
              <a:t>Воспитатель, инструктор по физической культуре и музыкальный руководитель планируют свои занятия в соответствии с рекомендациями, полученными от логопеда или дефектолога и исходя из общего тематического планирования.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7666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Воспитатель развивает мелкую моторику воспитанников во время конструирования, рисования, лепки и аппликации, общую моторику – во время прогулок; закрепляет речевые навыки во время режимных моментах, при выполнении заданий логопеда во второй половине дня.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Инструктор по физической культуре проводит работу по развитию общей и мелкой моторики, постановке правильного дыхания, развитию координации речи и движения.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Музыкальный руководитель обеспечивает развитие темпа, ритма мелодики речевых и неречевых звуков, развитие слухового восприятия, развитие силы голоса.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Педагог-психолог осуществляет руководство работой по сенсорному развитию и развитию психических функций, способствует адаптации и социализации детей с ОВЗ в условиях детского сада.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 Медицинская сестра обеспечивает медицинское сопровождение развития ребёнка с ОВЗ, а так же разрабатывает комплекс оздоровительно-профилактических мероприятий.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Родители воспитанников взаимодействуют с педагогами по вопросам реализации основной общеобразовательной программы и вопросам коррекции речевых и слухоречевых нарушений.</a:t>
            </a:r>
            <a:endParaRPr lang="ru-RU" sz="2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489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52128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Просветительская </a:t>
            </a:r>
            <a:r>
              <a:rPr lang="ru-RU" sz="2800" dirty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и 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профилактическая работа, перспектива коррекционного воздействия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Взаимодействие всех специалистов ДОП с родителями как с участниками образовательного процесса повышает результативность коррекционно- развивающей и профилактической работы.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Используются традиционные формы работы с родителями, это индивидуальные и групповые консультации, собрании, открытые занятия, так и интерактивные: такие, как мастер-классы, семинары-практикумы, логопедические викторины, детско-родительский клуб ,вечера досуги, круглые столы для родителей.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Встречи специалистов ДОП  и школ. Совместное проведение занятий, клубных дней школы,  семинаров, педсоветов, конференций.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503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rgbClr val="7030A0"/>
                </a:solidFill>
              </a:rPr>
              <a:t>Над презентацией работали: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Учитель-логопед- </a:t>
            </a:r>
            <a:r>
              <a:rPr lang="ru-RU" dirty="0" err="1" smtClean="0">
                <a:solidFill>
                  <a:srgbClr val="7030A0"/>
                </a:solidFill>
              </a:rPr>
              <a:t>Чагина</a:t>
            </a:r>
            <a:r>
              <a:rPr lang="ru-RU" dirty="0" smtClean="0">
                <a:solidFill>
                  <a:srgbClr val="7030A0"/>
                </a:solidFill>
              </a:rPr>
              <a:t> Мария Николаевна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Воспитатель- Грищенко Мария Геннадьевна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8194" name="Picture 2" descr="C:\Users\user\Desktop\кар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573016"/>
            <a:ext cx="5133975" cy="2971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300" dirty="0" smtClean="0">
                <a:solidFill>
                  <a:srgbClr val="FF0000"/>
                </a:solidFill>
              </a:rPr>
              <a:t>Дошкольная Образовательная Площадка « </a:t>
            </a:r>
            <a:r>
              <a:rPr lang="ru-RU" sz="3300" dirty="0" err="1" smtClean="0">
                <a:solidFill>
                  <a:srgbClr val="FF0000"/>
                </a:solidFill>
              </a:rPr>
              <a:t>Костякова</a:t>
            </a:r>
            <a:r>
              <a:rPr lang="ru-RU" sz="3300" dirty="0" smtClean="0">
                <a:solidFill>
                  <a:srgbClr val="FF0000"/>
                </a:solidFill>
              </a:rPr>
              <a:t> »</a:t>
            </a:r>
            <a:endParaRPr lang="ru-RU" sz="33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200" dirty="0">
                <a:solidFill>
                  <a:srgbClr val="008080"/>
                </a:solidFill>
                <a:latin typeface="Times New Roman"/>
                <a:ea typeface="Times New Roman"/>
                <a:cs typeface="Times New Roman"/>
              </a:rPr>
              <a:t>В ДОП « </a:t>
            </a:r>
            <a:r>
              <a:rPr lang="ru-RU" sz="2200" dirty="0" err="1">
                <a:solidFill>
                  <a:srgbClr val="008080"/>
                </a:solidFill>
                <a:latin typeface="Times New Roman"/>
                <a:ea typeface="Times New Roman"/>
                <a:cs typeface="Times New Roman"/>
              </a:rPr>
              <a:t>Костякова</a:t>
            </a:r>
            <a:r>
              <a:rPr lang="ru-RU" sz="2200" dirty="0">
                <a:solidFill>
                  <a:srgbClr val="008080"/>
                </a:solidFill>
                <a:latin typeface="Times New Roman"/>
                <a:ea typeface="Times New Roman"/>
                <a:cs typeface="Times New Roman"/>
              </a:rPr>
              <a:t>» функционирует </a:t>
            </a:r>
            <a:r>
              <a:rPr lang="ru-RU" sz="2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четыре логопедических </a:t>
            </a:r>
            <a:r>
              <a:rPr lang="ru-RU" sz="2200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группы</a:t>
            </a:r>
            <a:r>
              <a:rPr lang="ru-RU" sz="2200" dirty="0" smtClean="0">
                <a:solidFill>
                  <a:srgbClr val="008080"/>
                </a:solidFill>
                <a:latin typeface="Times New Roman"/>
                <a:ea typeface="Times New Roman"/>
                <a:cs typeface="Times New Roman"/>
              </a:rPr>
              <a:t>: средняя ,  старшая </a:t>
            </a:r>
            <a:r>
              <a:rPr lang="ru-RU" sz="2200" dirty="0">
                <a:solidFill>
                  <a:srgbClr val="008080"/>
                </a:solidFill>
                <a:latin typeface="Times New Roman"/>
                <a:ea typeface="Times New Roman"/>
                <a:cs typeface="Times New Roman"/>
              </a:rPr>
              <a:t>и две </a:t>
            </a:r>
            <a:r>
              <a:rPr lang="ru-RU" sz="2200" dirty="0" smtClean="0">
                <a:solidFill>
                  <a:srgbClr val="008080"/>
                </a:solidFill>
                <a:latin typeface="Times New Roman"/>
                <a:ea typeface="Times New Roman"/>
                <a:cs typeface="Times New Roman"/>
              </a:rPr>
              <a:t>подготовительные группы, </a:t>
            </a:r>
            <a:r>
              <a:rPr lang="ru-RU" sz="2200" dirty="0">
                <a:solidFill>
                  <a:srgbClr val="008080"/>
                </a:solidFill>
                <a:latin typeface="Times New Roman"/>
                <a:ea typeface="Times New Roman"/>
                <a:cs typeface="Times New Roman"/>
              </a:rPr>
              <a:t>для детей с тяжелыми нарушениями речи </a:t>
            </a:r>
            <a:r>
              <a:rPr lang="ru-RU" sz="2200" dirty="0" smtClean="0">
                <a:solidFill>
                  <a:srgbClr val="008080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r>
              <a:rPr lang="ru-RU" sz="2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Всего в детском саду</a:t>
            </a:r>
            <a:r>
              <a:rPr lang="ru-RU" sz="2200" dirty="0" smtClean="0">
                <a:solidFill>
                  <a:srgbClr val="008080"/>
                </a:solidFill>
                <a:latin typeface="Times New Roman"/>
                <a:cs typeface="Times New Roman"/>
              </a:rPr>
              <a:t>_____77____ воспитанников .</a:t>
            </a:r>
          </a:p>
          <a:p>
            <a:r>
              <a:rPr lang="ru-RU" sz="2200" dirty="0" smtClean="0">
                <a:solidFill>
                  <a:srgbClr val="008080"/>
                </a:solidFill>
                <a:latin typeface="Times New Roman"/>
                <a:cs typeface="Times New Roman"/>
              </a:rPr>
              <a:t>С </a:t>
            </a:r>
            <a:r>
              <a:rPr lang="ru-RU" sz="2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ТНР</a:t>
            </a:r>
            <a:r>
              <a:rPr lang="ru-RU" sz="2200" dirty="0" smtClean="0">
                <a:solidFill>
                  <a:srgbClr val="008080"/>
                </a:solidFill>
                <a:latin typeface="Times New Roman"/>
                <a:cs typeface="Times New Roman"/>
              </a:rPr>
              <a:t>____72_чел._______</a:t>
            </a:r>
          </a:p>
          <a:p>
            <a:r>
              <a:rPr lang="ru-RU" sz="2200" dirty="0" smtClean="0">
                <a:solidFill>
                  <a:srgbClr val="008080"/>
                </a:solidFill>
                <a:latin typeface="Times New Roman"/>
                <a:cs typeface="Times New Roman"/>
              </a:rPr>
              <a:t>С </a:t>
            </a:r>
            <a:r>
              <a:rPr lang="ru-RU" sz="2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ЗПР</a:t>
            </a:r>
            <a:r>
              <a:rPr lang="ru-RU" sz="2200" dirty="0" smtClean="0">
                <a:solidFill>
                  <a:srgbClr val="008080"/>
                </a:solidFill>
                <a:latin typeface="Times New Roman"/>
                <a:cs typeface="Times New Roman"/>
              </a:rPr>
              <a:t>______5 чел._______</a:t>
            </a:r>
          </a:p>
          <a:p>
            <a:r>
              <a:rPr lang="ru-RU" sz="2200" dirty="0" smtClean="0">
                <a:solidFill>
                  <a:srgbClr val="008080"/>
                </a:solidFill>
                <a:latin typeface="Times New Roman"/>
                <a:cs typeface="Times New Roman"/>
              </a:rPr>
              <a:t>Дети </a:t>
            </a:r>
            <a:r>
              <a:rPr lang="ru-RU" sz="2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инвалиды</a:t>
            </a:r>
            <a:r>
              <a:rPr lang="ru-RU" sz="2200" dirty="0" smtClean="0">
                <a:solidFill>
                  <a:srgbClr val="008080"/>
                </a:solidFill>
                <a:latin typeface="Times New Roman"/>
                <a:cs typeface="Times New Roman"/>
              </a:rPr>
              <a:t>___________.</a:t>
            </a:r>
          </a:p>
          <a:p>
            <a:r>
              <a:rPr lang="ru-RU" sz="22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Коррекционную работу с детьми проводят:</a:t>
            </a:r>
          </a:p>
          <a:p>
            <a:r>
              <a:rPr lang="ru-RU" sz="2200" dirty="0" smtClean="0">
                <a:solidFill>
                  <a:srgbClr val="008080"/>
                </a:solidFill>
                <a:latin typeface="Times New Roman"/>
                <a:cs typeface="Times New Roman"/>
              </a:rPr>
              <a:t>8 воспитателей</a:t>
            </a:r>
          </a:p>
          <a:p>
            <a:r>
              <a:rPr lang="ru-RU" sz="2200" dirty="0" smtClean="0">
                <a:solidFill>
                  <a:srgbClr val="008080"/>
                </a:solidFill>
                <a:latin typeface="Times New Roman"/>
                <a:cs typeface="Times New Roman"/>
              </a:rPr>
              <a:t>3 учителя-логопеда</a:t>
            </a:r>
          </a:p>
          <a:p>
            <a:r>
              <a:rPr lang="ru-RU" sz="2200" dirty="0" smtClean="0">
                <a:solidFill>
                  <a:srgbClr val="008080"/>
                </a:solidFill>
                <a:latin typeface="Times New Roman"/>
                <a:cs typeface="Times New Roman"/>
              </a:rPr>
              <a:t>Педагог –психолог</a:t>
            </a:r>
          </a:p>
          <a:p>
            <a:r>
              <a:rPr lang="ru-RU" sz="2200" dirty="0" smtClean="0">
                <a:solidFill>
                  <a:srgbClr val="008080"/>
                </a:solidFill>
                <a:latin typeface="Times New Roman"/>
                <a:cs typeface="Times New Roman"/>
              </a:rPr>
              <a:t>Педагог-дефектолог</a:t>
            </a:r>
          </a:p>
          <a:p>
            <a:r>
              <a:rPr lang="ru-RU" sz="2200" dirty="0" smtClean="0">
                <a:solidFill>
                  <a:srgbClr val="008080"/>
                </a:solidFill>
                <a:latin typeface="Times New Roman"/>
                <a:cs typeface="Times New Roman"/>
              </a:rPr>
              <a:t>Музыкальный руководитель</a:t>
            </a:r>
          </a:p>
          <a:p>
            <a:r>
              <a:rPr lang="ru-RU" sz="2200" dirty="0" smtClean="0">
                <a:solidFill>
                  <a:srgbClr val="008080"/>
                </a:solidFill>
                <a:latin typeface="Times New Roman"/>
                <a:cs typeface="Times New Roman"/>
              </a:rPr>
              <a:t>Инструктор  по физкультуре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300" u="sng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Содержание коррекционной работы</a:t>
            </a:r>
            <a:r>
              <a:rPr lang="ru-RU" sz="6000" dirty="0" smtClean="0">
                <a:ea typeface="Calibri"/>
                <a:cs typeface="Times New Roman"/>
              </a:rPr>
              <a:t/>
            </a:r>
            <a:br>
              <a:rPr lang="ru-RU" sz="6000" dirty="0" smtClean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sz="2400" dirty="0">
                <a:solidFill>
                  <a:srgbClr val="008080"/>
                </a:solidFill>
                <a:latin typeface="Times New Roman"/>
                <a:ea typeface="Times New Roman"/>
                <a:cs typeface="Times New Roman"/>
              </a:rPr>
              <a:t>О</a:t>
            </a:r>
            <a:r>
              <a:rPr lang="ru-RU" sz="2400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беспечение коррекции тяжелых нарушений речи воспитанников.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 Основная цель непосредственно-образовательной деятельности в группах для детей с ТНР – это коррекция и компенсация </a:t>
            </a:r>
            <a:r>
              <a:rPr lang="ru-RU" sz="2400" dirty="0" err="1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психо</a:t>
            </a:r>
            <a:r>
              <a:rPr lang="ru-RU" sz="2400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-речевых недостатков, интеграция детей с нарушениями речи в среду нормально развивающихся сверстников.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122" name="Picture 2" descr="C:\Users\user\Desktop\2кр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365104"/>
            <a:ext cx="3816424" cy="24928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72326721"/>
      </p:ext>
    </p:extLst>
  </p:cSld>
  <p:clrMapOvr>
    <a:masterClrMapping/>
  </p:clrMapOvr>
  <p:transition spd="med">
    <p:wipe dir="u"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Коррекционные мероприятия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Выявление особых образовательных потребностей детей с общим недоразвитием речи, обусловленных недостатками речевого и психического развития. </a:t>
            </a:r>
          </a:p>
          <a:p>
            <a:pPr lvl="0"/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Всестороннее обследование речевых и неречевых процессов, сенсомоторной сферы, интеллектуального развития, личностных особенностей и социального окружения. Данное обследование проводится логопедом, психологом, музыкальным руководителем, инструктором по физической культуре, воспитателем. Так же анализируются сведения, полученные при сборе анамнестических данных, анкетировании родителей. </a:t>
            </a:r>
          </a:p>
          <a:p>
            <a:pPr lvl="0"/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Составление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индивидуального образовательного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маршрута каждого воспитанника,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на основании заключения ЦПМПК и диагностики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специалистов ДОП .</a:t>
            </a:r>
            <a:endParaRPr lang="ru-RU" sz="1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Осуществление индивидуально ориентированной психолого-медико-педагогической помощи детям с ограниченными возможностями здоровья с учётом психофизического развития и индивидуальных возможностей детей (в соответствии с рекомендациями Центральной  психолого-медико-педагогической комиссии).</a:t>
            </a:r>
            <a:endParaRPr lang="ru-RU" sz="1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36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Диагностика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В процессе обследования выявляется объём речевых навыков у детей с нарушением речи, сопоставляется с возрастными нормативами, с уровнем психического развития, определяется соотношение речевого дефекта и компенсаторного фона, речевой и коммуникативной активности. Анализируется взаимодействие между процессом овладения звуковой стороны речи, развитием лексического запаса и грамматического строя.  Логопедический мониторинг воспитанника  проводится в сентябре, январе и мае.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 На основе первичной диагностики строились: планирование учебно-воспитательной и коррекционной работы с детьми; постановка коррекционных целей и задач на учебный год; создание в группе коррекционно-развивающей среды; организация подгрупповой и индивидуальной работы в группе; комплектование подгрупп; определение временной нагрузки на каждого ребёнка.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2800" dirty="0">
              <a:ea typeface="Calibri"/>
              <a:cs typeface="Times New Roman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146" name="Picture 2" descr="C:\Users\user\Desktop\4к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5589240"/>
            <a:ext cx="2592958" cy="1080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17578714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Обеспечение коррекционной помощи в ДОП.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Коррекционная работа включает время, отведённое на непосредственно образовательную деятельность, осуществляемую в процессе организации различных видов детской деятельности(игровой, коммуникативной, трудовой, познавательно-исследовательской, продуктивной, музыкально-художественной и т.д.) с квалифицированной коррекцией ТНР. Образовательная деятельность с квалифицированной коррекцией  речи детей осуществляется: - в ходе режимных моментов; - самостоятельной деятельности детей; - во время взаимодействия с семьями детей по реализации основной образовательной программы.</a:t>
            </a:r>
            <a:endParaRPr lang="ru-RU" sz="2800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2800" dirty="0" smtClean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7170" name="Picture 2" descr="C:\Users\user\Desktop\3кр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5805264"/>
            <a:ext cx="3528392" cy="8640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88669326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  <a:cs typeface="Times New Roman"/>
              </a:rPr>
              <a:t>Образовательная коррекционная работа строится на основе : </a:t>
            </a:r>
            <a:r>
              <a:rPr lang="ru-RU" sz="2400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</a:rPr>
              <a:t>Комплексной образовательной программы дошкольного образования для детей с тяжелыми нарушениями речи (общим недоразвитием речи с 3 до 7 лет). Н.В. </a:t>
            </a:r>
            <a:r>
              <a:rPr lang="ru-RU" sz="2400" dirty="0" err="1" smtClean="0">
                <a:solidFill>
                  <a:srgbClr val="7030A0"/>
                </a:solidFill>
                <a:effectLst/>
                <a:latin typeface="Times New Roman"/>
                <a:ea typeface="Times New Roman"/>
              </a:rPr>
              <a:t>Нищева</a:t>
            </a:r>
            <a:r>
              <a:rPr lang="ru-RU" sz="2400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</a:rPr>
              <a:t>.</a:t>
            </a:r>
            <a:endParaRPr lang="ru-RU" sz="2400" dirty="0">
              <a:solidFill>
                <a:srgbClr val="7030A0"/>
              </a:solidFill>
              <a:ea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28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026" name="Picture 2" descr="C:\Users\user\Desktop\нищева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21968">
            <a:off x="2339752" y="3717032"/>
            <a:ext cx="4032448" cy="2592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6197720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4248471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По результатам обследования логопедом заполняются индивидуальные планы коррекционной работы, а при наличии вторичной задержки психического развития, обусловленной недоразвитием речи – индивидуальные программы, которые заполняются совместно логопедом, психологом, дефектологом, воспитателями, инструктором по физической культуре, медицинской сестрой в соответствии с рекомендациями Центральной психолого-медико-педагогической комиссии.</a:t>
            </a:r>
            <a:endParaRPr lang="ru-RU" sz="20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28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3074" name="Picture 2" descr="C:\Users\user\Desktop\3кр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941168"/>
            <a:ext cx="3670697" cy="1706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71668904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19256" cy="72008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Принципы коррекционной работы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с детьми с ТНР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496944" cy="5112568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1600" dirty="0" smtClean="0">
              <a:solidFill>
                <a:srgbClr val="00808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Коррекционная работа учителей-логопедов, воспитателей, музыкального руководителя и инструктора по физической культуре строится на следующих принципах: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1600" dirty="0" err="1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этиопатогенетический</a:t>
            </a:r>
            <a:r>
              <a:rPr lang="ru-RU" sz="1600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 принцип, учитывающий этиологию и механизмы речевого нарушения;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- принцип системности и учёта структуры речевого нарушения,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 - принцип комплексности; - раннего воздействия на речевую деятельность с целью предупреждения вторичных отклонений; - развития и опоры на онтогенез (учёт закономерностей развития детской речи в норме) - взаимосвязанного формирования фонетико-фонематических и лексико-грамматических компонентов языка; - дифференцированного подхода в логопедической работе к детям с ОНР, имеющим различную структуру речевого дефекта;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 - принцип взаимосвязи сенсорного, умственного и речевого развития детей;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 - принцип коммуникативно-деятельного подхода к развитию речи; - принцип формирования элементарного осознания явлений языка;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dirty="0" smtClean="0">
                <a:solidFill>
                  <a:srgbClr val="008080"/>
                </a:solidFill>
                <a:effectLst/>
                <a:latin typeface="Times New Roman"/>
                <a:ea typeface="Times New Roman"/>
                <a:cs typeface="Times New Roman"/>
              </a:rPr>
              <a:t>- принцип обогащения мотивации речевой деятельности.</a:t>
            </a:r>
            <a:endParaRPr lang="ru-RU" sz="16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1600" dirty="0">
              <a:ea typeface="Calibri"/>
              <a:cs typeface="Times New Roman"/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70400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</TotalTime>
  <Words>1065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Arial Unicode MS</vt:lpstr>
      <vt:lpstr>Calibri</vt:lpstr>
      <vt:lpstr>Century Gothic</vt:lpstr>
      <vt:lpstr>Courier New</vt:lpstr>
      <vt:lpstr>Palatino Linotype</vt:lpstr>
      <vt:lpstr>Times New Roman</vt:lpstr>
      <vt:lpstr>Исполнительная</vt:lpstr>
      <vt:lpstr>Инклюзивная практика образовательного учреждения  Школа 1454  ДОП  « КОСТЯКОВА»</vt:lpstr>
      <vt:lpstr>Дошкольная Образовательная Площадка « Костякова »</vt:lpstr>
      <vt:lpstr>Содержание коррекционной работы </vt:lpstr>
      <vt:lpstr>Коррекционные мероприятия</vt:lpstr>
      <vt:lpstr>Диагностика</vt:lpstr>
      <vt:lpstr>Обеспечение коррекционной помощи в ДОП.</vt:lpstr>
      <vt:lpstr>Презентация PowerPoint</vt:lpstr>
      <vt:lpstr>Презентация PowerPoint</vt:lpstr>
      <vt:lpstr>   Принципы коррекционной работы  с детьми с ТНР</vt:lpstr>
      <vt:lpstr>Презентация PowerPoint</vt:lpstr>
      <vt:lpstr>Презентация PowerPoint</vt:lpstr>
      <vt:lpstr>Презентация PowerPoint</vt:lpstr>
      <vt:lpstr>Презентация PowerPoint</vt:lpstr>
      <vt:lpstr>Просветительская и профилактическая работа, перспектива коррекционного воздействия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Инклюзивная практика образовательного учреждения ДОП « КОСТЯКОВА»</dc:title>
  <dc:creator>с</dc:creator>
  <cp:lastModifiedBy>1454</cp:lastModifiedBy>
  <cp:revision>22</cp:revision>
  <dcterms:created xsi:type="dcterms:W3CDTF">2018-05-03T08:42:09Z</dcterms:created>
  <dcterms:modified xsi:type="dcterms:W3CDTF">2019-10-09T10:04:10Z</dcterms:modified>
</cp:coreProperties>
</file>