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86" r:id="rId16"/>
    <p:sldId id="284" r:id="rId17"/>
    <p:sldId id="272" r:id="rId18"/>
    <p:sldId id="290" r:id="rId19"/>
    <p:sldId id="285" r:id="rId20"/>
    <p:sldId id="274" r:id="rId21"/>
    <p:sldId id="275" r:id="rId22"/>
    <p:sldId id="277" r:id="rId23"/>
    <p:sldId id="278" r:id="rId24"/>
    <p:sldId id="279" r:id="rId25"/>
    <p:sldId id="280" r:id="rId26"/>
    <p:sldId id="281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90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7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люблю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12</c:v>
                </c:pt>
                <c:pt idx="1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отношусь равнодушно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3.3898305084745763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Лист1!$B$4:$C$4</c:f>
              <c:numCache>
                <c:formatCode>General</c:formatCode>
                <c:ptCount val="2"/>
                <c:pt idx="0">
                  <c:v>9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не люблю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657309785429363E-7"/>
                  <c:y val="-4.577968526466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263653483992465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6264064"/>
        <c:axId val="146265600"/>
      </c:barChart>
      <c:catAx>
        <c:axId val="146264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46265600"/>
        <c:crosses val="autoZero"/>
        <c:auto val="1"/>
        <c:lblAlgn val="ctr"/>
        <c:lblOffset val="100"/>
        <c:noMultiLvlLbl val="0"/>
      </c:catAx>
      <c:valAx>
        <c:axId val="146265600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14626406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Лист1!$A$40:$A$42</c:f>
              <c:strCache>
                <c:ptCount val="3"/>
                <c:pt idx="0">
                  <c:v>люблю</c:v>
                </c:pt>
                <c:pt idx="1">
                  <c:v>отношусь равнодушно</c:v>
                </c:pt>
                <c:pt idx="2">
                  <c:v>не люблю</c:v>
                </c:pt>
              </c:strCache>
            </c:strRef>
          </c:cat>
          <c:val>
            <c:numRef>
              <c:f>Лист1!$B$40:$B$42</c:f>
              <c:numCache>
                <c:formatCode>General</c:formatCode>
                <c:ptCount val="3"/>
                <c:pt idx="0">
                  <c:v>14</c:v>
                </c:pt>
                <c:pt idx="1">
                  <c:v>8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754240"/>
        <c:axId val="89756032"/>
      </c:barChart>
      <c:catAx>
        <c:axId val="89754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9756032"/>
        <c:crosses val="autoZero"/>
        <c:auto val="1"/>
        <c:lblAlgn val="ctr"/>
        <c:lblOffset val="100"/>
        <c:noMultiLvlLbl val="0"/>
      </c:catAx>
      <c:valAx>
        <c:axId val="89756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754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9</c:v>
                </c:pt>
                <c:pt idx="1">
                  <c:v>14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893120"/>
        <c:axId val="89899008"/>
      </c:barChart>
      <c:catAx>
        <c:axId val="89893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9899008"/>
        <c:crosses val="autoZero"/>
        <c:auto val="1"/>
        <c:lblAlgn val="ctr"/>
        <c:lblOffset val="100"/>
        <c:noMultiLvlLbl val="0"/>
      </c:catAx>
      <c:valAx>
        <c:axId val="89899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8931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11</c:v>
                </c:pt>
                <c:pt idx="1">
                  <c:v>10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598208"/>
        <c:axId val="91600000"/>
      </c:barChart>
      <c:catAx>
        <c:axId val="91598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1600000"/>
        <c:crosses val="autoZero"/>
        <c:auto val="1"/>
        <c:lblAlgn val="ctr"/>
        <c:lblOffset val="100"/>
        <c:noMultiLvlLbl val="0"/>
      </c:catAx>
      <c:valAx>
        <c:axId val="91600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598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100"/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Лист1!$K$2</c:f>
              <c:strCache>
                <c:ptCount val="1"/>
              </c:strCache>
            </c:strRef>
          </c:tx>
          <c:invertIfNegative val="0"/>
          <c:dLbls>
            <c:dLbl>
              <c:idx val="0"/>
              <c:layout>
                <c:manualLayout>
                  <c:x val="-8.4521908810843288E-3"/>
                  <c:y val="4.2642562056424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2260954405421644E-3"/>
                  <c:y val="1.87262690818356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0684415569130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Лист1!$J$3:$J$5</c:f>
              <c:strCache>
                <c:ptCount val="3"/>
                <c:pt idx="0">
                  <c:v>люблю</c:v>
                </c:pt>
                <c:pt idx="1">
                  <c:v>отношусь равнодушно</c:v>
                </c:pt>
                <c:pt idx="2">
                  <c:v>не люблю</c:v>
                </c:pt>
              </c:strCache>
            </c:strRef>
          </c:cat>
          <c:val>
            <c:numRef>
              <c:f>Лист1!$K$3:$K$5</c:f>
              <c:numCache>
                <c:formatCode>General</c:formatCode>
                <c:ptCount val="3"/>
                <c:pt idx="0">
                  <c:v>15</c:v>
                </c:pt>
                <c:pt idx="1">
                  <c:v>9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435392"/>
        <c:axId val="91436928"/>
      </c:barChart>
      <c:catAx>
        <c:axId val="91435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1436928"/>
        <c:crosses val="autoZero"/>
        <c:auto val="1"/>
        <c:lblAlgn val="ctr"/>
        <c:lblOffset val="100"/>
        <c:noMultiLvlLbl val="0"/>
      </c:catAx>
      <c:valAx>
        <c:axId val="91436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435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14</c:v>
                </c:pt>
                <c:pt idx="1">
                  <c:v>10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948736"/>
        <c:axId val="92962816"/>
      </c:barChart>
      <c:catAx>
        <c:axId val="92948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2962816"/>
        <c:crosses val="autoZero"/>
        <c:auto val="1"/>
        <c:lblAlgn val="ctr"/>
        <c:lblOffset val="100"/>
        <c:noMultiLvlLbl val="0"/>
      </c:catAx>
      <c:valAx>
        <c:axId val="92962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948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17</c:v>
                </c:pt>
                <c:pt idx="1">
                  <c:v>6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240704"/>
        <c:axId val="93246592"/>
      </c:barChart>
      <c:catAx>
        <c:axId val="93240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3246592"/>
        <c:crosses val="autoZero"/>
        <c:auto val="1"/>
        <c:lblAlgn val="ctr"/>
        <c:lblOffset val="100"/>
        <c:noMultiLvlLbl val="0"/>
      </c:catAx>
      <c:valAx>
        <c:axId val="93246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3240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Лист1!$Y$45</c:f>
              <c:strCache>
                <c:ptCount val="1"/>
                <c:pt idx="0">
                  <c:v>мальчики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Лист1!$X$46:$X$48</c:f>
              <c:strCache>
                <c:ptCount val="3"/>
                <c:pt idx="0">
                  <c:v>люблю</c:v>
                </c:pt>
                <c:pt idx="1">
                  <c:v>отношусь равнодушно</c:v>
                </c:pt>
                <c:pt idx="2">
                  <c:v>не люблю</c:v>
                </c:pt>
              </c:strCache>
            </c:strRef>
          </c:cat>
          <c:val>
            <c:numRef>
              <c:f>Лист1!$Y$46:$Y$48</c:f>
              <c:numCache>
                <c:formatCode>General</c:formatCode>
                <c:ptCount val="3"/>
                <c:pt idx="0">
                  <c:v>7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Лист1!$Z$45</c:f>
              <c:strCache>
                <c:ptCount val="1"/>
                <c:pt idx="0">
                  <c:v>девочки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Лист1!$X$46:$X$48</c:f>
              <c:strCache>
                <c:ptCount val="3"/>
                <c:pt idx="0">
                  <c:v>люблю</c:v>
                </c:pt>
                <c:pt idx="1">
                  <c:v>отношусь равнодушно</c:v>
                </c:pt>
                <c:pt idx="2">
                  <c:v>не люблю</c:v>
                </c:pt>
              </c:strCache>
            </c:strRef>
          </c:cat>
          <c:val>
            <c:numRef>
              <c:f>Лист1!$Z$46:$Z$48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400064"/>
        <c:axId val="113401856"/>
      </c:barChart>
      <c:catAx>
        <c:axId val="113400064"/>
        <c:scaling>
          <c:orientation val="minMax"/>
        </c:scaling>
        <c:delete val="0"/>
        <c:axPos val="b"/>
        <c:majorTickMark val="out"/>
        <c:minorTickMark val="none"/>
        <c:tickLblPos val="nextTo"/>
        <c:crossAx val="113401856"/>
        <c:crosses val="autoZero"/>
        <c:auto val="1"/>
        <c:lblAlgn val="ctr"/>
        <c:lblOffset val="100"/>
        <c:noMultiLvlLbl val="0"/>
      </c:catAx>
      <c:valAx>
        <c:axId val="113401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340006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Лист1!$Y$51</c:f>
              <c:strCache>
                <c:ptCount val="1"/>
                <c:pt idx="0">
                  <c:v>мальчики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Лист1!$X$52:$X$54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Лист1!$Y$52:$Y$54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Лист1!$Z$51</c:f>
              <c:strCache>
                <c:ptCount val="1"/>
                <c:pt idx="0">
                  <c:v>девочки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Лист1!$X$52:$X$54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Лист1!$Z$52:$Z$54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323840"/>
        <c:axId val="158325376"/>
      </c:barChart>
      <c:catAx>
        <c:axId val="158323840"/>
        <c:scaling>
          <c:orientation val="minMax"/>
        </c:scaling>
        <c:delete val="0"/>
        <c:axPos val="b"/>
        <c:majorTickMark val="out"/>
        <c:minorTickMark val="none"/>
        <c:tickLblPos val="nextTo"/>
        <c:crossAx val="158325376"/>
        <c:crosses val="autoZero"/>
        <c:auto val="1"/>
        <c:lblAlgn val="ctr"/>
        <c:lblOffset val="100"/>
        <c:noMultiLvlLbl val="0"/>
      </c:catAx>
      <c:valAx>
        <c:axId val="158325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32384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Лист1!$Y$58</c:f>
              <c:strCache>
                <c:ptCount val="1"/>
                <c:pt idx="0">
                  <c:v>мальчики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Лист1!$X$59:$X$61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Лист1!$Y$59:$Y$61</c:f>
              <c:numCache>
                <c:formatCode>General</c:formatCode>
                <c:ptCount val="3"/>
                <c:pt idx="0">
                  <c:v>7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Лист1!$Z$58</c:f>
              <c:strCache>
                <c:ptCount val="1"/>
                <c:pt idx="0">
                  <c:v>девочки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Лист1!$X$59:$X$61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Лист1!$Z$59:$Z$61</c:f>
              <c:numCache>
                <c:formatCode>General</c:formatCode>
                <c:ptCount val="3"/>
                <c:pt idx="0">
                  <c:v>8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535424"/>
        <c:axId val="92535040"/>
      </c:barChart>
      <c:catAx>
        <c:axId val="92535424"/>
        <c:scaling>
          <c:orientation val="minMax"/>
        </c:scaling>
        <c:delete val="0"/>
        <c:axPos val="b"/>
        <c:majorTickMark val="out"/>
        <c:minorTickMark val="none"/>
        <c:tickLblPos val="nextTo"/>
        <c:crossAx val="92535040"/>
        <c:crosses val="autoZero"/>
        <c:auto val="1"/>
        <c:lblAlgn val="ctr"/>
        <c:lblOffset val="100"/>
        <c:noMultiLvlLbl val="0"/>
      </c:catAx>
      <c:valAx>
        <c:axId val="92535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53542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люблю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15</c:v>
                </c:pt>
                <c:pt idx="1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отношусь равнодушно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3.3898305084745763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Лист1!$B$4:$C$4</c:f>
              <c:numCache>
                <c:formatCode>General</c:formatCode>
                <c:ptCount val="2"/>
                <c:pt idx="0">
                  <c:v>6</c:v>
                </c:pt>
                <c:pt idx="1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не люблю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657309785429363E-7"/>
                  <c:y val="-4.577968526466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263653483992465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940928"/>
        <c:axId val="90942464"/>
      </c:barChart>
      <c:catAx>
        <c:axId val="909409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942464"/>
        <c:crosses val="autoZero"/>
        <c:auto val="1"/>
        <c:lblAlgn val="ctr"/>
        <c:lblOffset val="100"/>
        <c:noMultiLvlLbl val="0"/>
      </c:catAx>
      <c:valAx>
        <c:axId val="90942464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9094092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23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116992"/>
        <c:axId val="148118528"/>
      </c:barChart>
      <c:catAx>
        <c:axId val="1481169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48118528"/>
        <c:crosses val="autoZero"/>
        <c:auto val="1"/>
        <c:lblAlgn val="ctr"/>
        <c:lblOffset val="100"/>
        <c:noMultiLvlLbl val="0"/>
      </c:catAx>
      <c:valAx>
        <c:axId val="148118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81169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14</c:v>
                </c:pt>
                <c:pt idx="1">
                  <c:v>6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891584"/>
        <c:axId val="91964160"/>
      </c:barChart>
      <c:catAx>
        <c:axId val="91891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1964160"/>
        <c:crosses val="autoZero"/>
        <c:auto val="1"/>
        <c:lblAlgn val="ctr"/>
        <c:lblOffset val="100"/>
        <c:noMultiLvlLbl val="0"/>
      </c:catAx>
      <c:valAx>
        <c:axId val="91964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891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16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390528"/>
        <c:axId val="92449024"/>
      </c:barChart>
      <c:catAx>
        <c:axId val="923905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2449024"/>
        <c:crosses val="autoZero"/>
        <c:auto val="1"/>
        <c:lblAlgn val="ctr"/>
        <c:lblOffset val="100"/>
        <c:noMultiLvlLbl val="0"/>
      </c:catAx>
      <c:valAx>
        <c:axId val="92449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390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100"/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Лист1!$K$2</c:f>
              <c:strCache>
                <c:ptCount val="1"/>
              </c:strCache>
            </c:strRef>
          </c:tx>
          <c:invertIfNegative val="0"/>
          <c:dLbls>
            <c:dLbl>
              <c:idx val="0"/>
              <c:layout>
                <c:manualLayout>
                  <c:x val="-8.4521908810843288E-3"/>
                  <c:y val="4.2642562056424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2260954405421644E-3"/>
                  <c:y val="1.87262690818356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0684415569130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Лист1!$J$3:$J$5</c:f>
              <c:strCache>
                <c:ptCount val="3"/>
                <c:pt idx="0">
                  <c:v>люблю</c:v>
                </c:pt>
                <c:pt idx="1">
                  <c:v>отношусь равнодушно</c:v>
                </c:pt>
                <c:pt idx="2">
                  <c:v>не люблю</c:v>
                </c:pt>
              </c:strCache>
            </c:strRef>
          </c:cat>
          <c:val>
            <c:numRef>
              <c:f>Лист1!$K$3:$K$5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641920"/>
        <c:axId val="148760448"/>
      </c:barChart>
      <c:catAx>
        <c:axId val="9264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48760448"/>
        <c:crosses val="autoZero"/>
        <c:auto val="1"/>
        <c:lblAlgn val="ctr"/>
        <c:lblOffset val="100"/>
        <c:noMultiLvlLbl val="0"/>
      </c:catAx>
      <c:valAx>
        <c:axId val="148760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641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9</c:v>
                </c:pt>
                <c:pt idx="1">
                  <c:v>10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309824"/>
        <c:axId val="159311360"/>
      </c:barChart>
      <c:catAx>
        <c:axId val="159309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59311360"/>
        <c:crosses val="autoZero"/>
        <c:auto val="1"/>
        <c:lblAlgn val="ctr"/>
        <c:lblOffset val="100"/>
        <c:noMultiLvlLbl val="0"/>
      </c:catAx>
      <c:valAx>
        <c:axId val="159311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9309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7</c:v>
                </c:pt>
                <c:pt idx="1">
                  <c:v>11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319168"/>
        <c:axId val="159320704"/>
      </c:barChart>
      <c:catAx>
        <c:axId val="159319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59320704"/>
        <c:crosses val="autoZero"/>
        <c:auto val="1"/>
        <c:lblAlgn val="ctr"/>
        <c:lblOffset val="100"/>
        <c:noMultiLvlLbl val="0"/>
      </c:catAx>
      <c:valAx>
        <c:axId val="159320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9319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люблю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11</c:v>
                </c:pt>
                <c:pt idx="1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отношусь равнодушно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3.3898305084745763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Лист1!$B$4:$C$4</c:f>
              <c:numCache>
                <c:formatCode>General</c:formatCode>
                <c:ptCount val="2"/>
                <c:pt idx="0">
                  <c:v>11</c:v>
                </c:pt>
                <c:pt idx="1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не люблю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657309785429363E-7"/>
                  <c:y val="-4.577968526466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263653483992465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9582848"/>
        <c:axId val="159601024"/>
      </c:barChart>
      <c:catAx>
        <c:axId val="159582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59601024"/>
        <c:crosses val="autoZero"/>
        <c:auto val="1"/>
        <c:lblAlgn val="ctr"/>
        <c:lblOffset val="100"/>
        <c:noMultiLvlLbl val="0"/>
      </c:catAx>
      <c:valAx>
        <c:axId val="159601024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15958284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18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752576"/>
        <c:axId val="159754112"/>
      </c:barChart>
      <c:catAx>
        <c:axId val="159752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59754112"/>
        <c:crosses val="autoZero"/>
        <c:auto val="1"/>
        <c:lblAlgn val="ctr"/>
        <c:lblOffset val="100"/>
        <c:noMultiLvlLbl val="0"/>
      </c:catAx>
      <c:valAx>
        <c:axId val="159754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9752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18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0024064"/>
        <c:axId val="160025600"/>
      </c:barChart>
      <c:catAx>
        <c:axId val="160024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0025600"/>
        <c:crosses val="autoZero"/>
        <c:auto val="1"/>
        <c:lblAlgn val="ctr"/>
        <c:lblOffset val="100"/>
        <c:noMultiLvlLbl val="0"/>
      </c:catAx>
      <c:valAx>
        <c:axId val="160025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0024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люблю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21</c:v>
                </c:pt>
                <c:pt idx="1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отношусь равнодушно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3.3898305084745763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Лист1!$B$4:$C$4</c:f>
              <c:numCache>
                <c:formatCode>General</c:formatCode>
                <c:ptCount val="2"/>
                <c:pt idx="0">
                  <c:v>1</c:v>
                </c:pt>
                <c:pt idx="1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не люблю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657309785429363E-7"/>
                  <c:y val="-4.577968526466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263653483992465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0117120"/>
        <c:axId val="160118656"/>
      </c:barChart>
      <c:catAx>
        <c:axId val="1601171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0118656"/>
        <c:crosses val="autoZero"/>
        <c:auto val="1"/>
        <c:lblAlgn val="ctr"/>
        <c:lblOffset val="100"/>
        <c:noMultiLvlLbl val="0"/>
      </c:catAx>
      <c:valAx>
        <c:axId val="160118656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16011712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20</c:v>
                </c:pt>
                <c:pt idx="1">
                  <c:v>4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0418048"/>
        <c:axId val="160419840"/>
      </c:barChart>
      <c:catAx>
        <c:axId val="1604180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0419840"/>
        <c:crosses val="autoZero"/>
        <c:auto val="1"/>
        <c:lblAlgn val="ctr"/>
        <c:lblOffset val="100"/>
        <c:noMultiLvlLbl val="0"/>
      </c:catAx>
      <c:valAx>
        <c:axId val="160419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0418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16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605568"/>
        <c:axId val="148611456"/>
      </c:barChart>
      <c:catAx>
        <c:axId val="1486055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48611456"/>
        <c:crosses val="autoZero"/>
        <c:auto val="1"/>
        <c:lblAlgn val="ctr"/>
        <c:lblOffset val="100"/>
        <c:noMultiLvlLbl val="0"/>
      </c:catAx>
      <c:valAx>
        <c:axId val="148611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86055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21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0599040"/>
        <c:axId val="160600832"/>
      </c:barChart>
      <c:catAx>
        <c:axId val="1605990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0600832"/>
        <c:crosses val="autoZero"/>
        <c:auto val="1"/>
        <c:lblAlgn val="ctr"/>
        <c:lblOffset val="100"/>
        <c:noMultiLvlLbl val="0"/>
      </c:catAx>
      <c:valAx>
        <c:axId val="160600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0599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Лист1!$B$52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Лист1!$A$53:$A$55</c:f>
              <c:strCache>
                <c:ptCount val="3"/>
                <c:pt idx="0">
                  <c:v>я умный</c:v>
                </c:pt>
                <c:pt idx="1">
                  <c:v>не очень умный</c:v>
                </c:pt>
                <c:pt idx="2">
                  <c:v>совсем не умный</c:v>
                </c:pt>
              </c:strCache>
            </c:strRef>
          </c:cat>
          <c:val>
            <c:numRef>
              <c:f>Лист1!$B$53:$B$55</c:f>
              <c:numCache>
                <c:formatCode>General</c:formatCode>
                <c:ptCount val="3"/>
                <c:pt idx="0">
                  <c:v>9</c:v>
                </c:pt>
                <c:pt idx="1">
                  <c:v>14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Лист1!$C$52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Лист1!$A$53:$A$55</c:f>
              <c:strCache>
                <c:ptCount val="3"/>
                <c:pt idx="0">
                  <c:v>я умный</c:v>
                </c:pt>
                <c:pt idx="1">
                  <c:v>не очень умный</c:v>
                </c:pt>
                <c:pt idx="2">
                  <c:v>совсем не умный</c:v>
                </c:pt>
              </c:strCache>
            </c:strRef>
          </c:cat>
          <c:val>
            <c:numRef>
              <c:f>Лист1!$C$53:$C$55</c:f>
              <c:numCache>
                <c:formatCode>General</c:formatCode>
                <c:ptCount val="3"/>
                <c:pt idx="0">
                  <c:v>7</c:v>
                </c:pt>
                <c:pt idx="1">
                  <c:v>16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880384"/>
        <c:axId val="164881920"/>
      </c:barChart>
      <c:catAx>
        <c:axId val="164880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4881920"/>
        <c:crosses val="autoZero"/>
        <c:auto val="1"/>
        <c:lblAlgn val="ctr"/>
        <c:lblOffset val="100"/>
        <c:noMultiLvlLbl val="0"/>
      </c:catAx>
      <c:valAx>
        <c:axId val="164881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488038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Лист1!$B$60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Лист1!$A$61:$A$63</c:f>
              <c:strCache>
                <c:ptCount val="3"/>
                <c:pt idx="0">
                  <c:v>я хороший</c:v>
                </c:pt>
                <c:pt idx="1">
                  <c:v>не очень хороший</c:v>
                </c:pt>
                <c:pt idx="2">
                  <c:v>совсем не хороший</c:v>
                </c:pt>
              </c:strCache>
            </c:strRef>
          </c:cat>
          <c:val>
            <c:numRef>
              <c:f>Лист1!$B$61:$B$63</c:f>
              <c:numCache>
                <c:formatCode>General</c:formatCode>
                <c:ptCount val="3"/>
                <c:pt idx="0">
                  <c:v>17</c:v>
                </c:pt>
                <c:pt idx="1">
                  <c:v>6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Лист1!$C$60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Лист1!$A$61:$A$63</c:f>
              <c:strCache>
                <c:ptCount val="3"/>
                <c:pt idx="0">
                  <c:v>я хороший</c:v>
                </c:pt>
                <c:pt idx="1">
                  <c:v>не очень хороший</c:v>
                </c:pt>
                <c:pt idx="2">
                  <c:v>совсем не хороший</c:v>
                </c:pt>
              </c:strCache>
            </c:strRef>
          </c:cat>
          <c:val>
            <c:numRef>
              <c:f>Лист1!$C$61:$C$63</c:f>
              <c:numCache>
                <c:formatCode>General</c:formatCode>
                <c:ptCount val="3"/>
                <c:pt idx="0">
                  <c:v>17</c:v>
                </c:pt>
                <c:pt idx="1">
                  <c:v>7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208448"/>
        <c:axId val="165209984"/>
      </c:barChart>
      <c:catAx>
        <c:axId val="165208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5209984"/>
        <c:crosses val="autoZero"/>
        <c:auto val="1"/>
        <c:lblAlgn val="ctr"/>
        <c:lblOffset val="100"/>
        <c:noMultiLvlLbl val="0"/>
      </c:catAx>
      <c:valAx>
        <c:axId val="165209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6520844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4.3430928378842978E-2"/>
                  <c:y val="-5.2512082394293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9223197328702286E-2"/>
                  <c:y val="5.08345367046176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7210845801051794E-2"/>
                  <c:y val="-0.3437755897885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9686807708178285E-3"/>
                  <c:y val="-3.3581659972540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Лист2!$A$19:$A$22</c:f>
              <c:strCache>
                <c:ptCount val="4"/>
                <c:pt idx="0">
                  <c:v>низкий</c:v>
                </c:pt>
                <c:pt idx="1">
                  <c:v>средний</c:v>
                </c:pt>
                <c:pt idx="2">
                  <c:v>повышенный</c:v>
                </c:pt>
                <c:pt idx="3">
                  <c:v>высокий</c:v>
                </c:pt>
              </c:strCache>
            </c:strRef>
          </c:cat>
          <c:val>
            <c:numRef>
              <c:f>Лист2!$B$19:$B$22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12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2"/>
              <c:layout>
                <c:manualLayout>
                  <c:x val="0"/>
                  <c:y val="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074300276500649E-3"/>
                  <c:y val="2.6905842370790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074300276500649E-3"/>
                  <c:y val="-8.40059793926030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Лист2!$A$48:$A$52</c:f>
              <c:strCache>
                <c:ptCount val="5"/>
                <c:pt idx="0">
                  <c:v>высокий ур. шк.мотив-ции</c:v>
                </c:pt>
                <c:pt idx="1">
                  <c:v>хорошая шк. мотив-я</c:v>
                </c:pt>
                <c:pt idx="2">
                  <c:v>положит-ое отнош-е, но школа прив-ет внеучебн. стороной</c:v>
                </c:pt>
                <c:pt idx="3">
                  <c:v>низкая шк. мотив-я, неустойчивая адапт-я</c:v>
                </c:pt>
                <c:pt idx="4">
                  <c:v>негативное отнош-е к шк., школьная дезад-я</c:v>
                </c:pt>
              </c:strCache>
            </c:strRef>
          </c:cat>
          <c:val>
            <c:numRef>
              <c:f>Лист2!$B$48:$B$52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10</c:v>
                </c:pt>
                <c:pt idx="3">
                  <c:v>7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757376"/>
        <c:axId val="92763264"/>
      </c:barChart>
      <c:catAx>
        <c:axId val="92757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92763264"/>
        <c:crosses val="autoZero"/>
        <c:auto val="1"/>
        <c:lblAlgn val="ctr"/>
        <c:lblOffset val="100"/>
        <c:noMultiLvlLbl val="0"/>
      </c:catAx>
      <c:valAx>
        <c:axId val="92763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92757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Лист2!$A$67:$A$69</c:f>
              <c:strCache>
                <c:ptCount val="3"/>
                <c:pt idx="0">
                  <c:v>высокостатусные</c:v>
                </c:pt>
                <c:pt idx="1">
                  <c:v>среднестатусные</c:v>
                </c:pt>
                <c:pt idx="2">
                  <c:v>низкостатусные</c:v>
                </c:pt>
              </c:strCache>
            </c:strRef>
          </c:cat>
          <c:val>
            <c:numRef>
              <c:f>Лист2!$B$67:$B$69</c:f>
              <c:numCache>
                <c:formatCode>General</c:formatCode>
                <c:ptCount val="3"/>
                <c:pt idx="0">
                  <c:v>9</c:v>
                </c:pt>
                <c:pt idx="1">
                  <c:v>11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5749888"/>
        <c:axId val="165751424"/>
      </c:barChart>
      <c:catAx>
        <c:axId val="165749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65751424"/>
        <c:crosses val="autoZero"/>
        <c:auto val="1"/>
        <c:lblAlgn val="ctr"/>
        <c:lblOffset val="100"/>
        <c:noMultiLvlLbl val="0"/>
      </c:catAx>
      <c:valAx>
        <c:axId val="165751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65749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3.8405032291098089E-2"/>
                  <c:y val="-4.73870573336328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9309641923844209E-2"/>
                  <c:y val="-6.6772083690108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1899402481849844E-2"/>
                  <c:y val="-7.66992550103365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061510073759918E-2"/>
                  <c:y val="0.119673559801110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Лист2!$A$82:$A$85</c:f>
              <c:strCache>
                <c:ptCount val="4"/>
                <c:pt idx="0">
                  <c:v>перевозбуждение</c:v>
                </c:pt>
                <c:pt idx="1">
                  <c:v>компенсир состояние усталости</c:v>
                </c:pt>
                <c:pt idx="2">
                  <c:v>хронич. переутомление</c:v>
                </c:pt>
                <c:pt idx="3">
                  <c:v>оптимальная работоспособ-ть</c:v>
                </c:pt>
              </c:strCache>
            </c:strRef>
          </c:cat>
          <c:val>
            <c:numRef>
              <c:f>Лист2!$B$82:$B$85</c:f>
              <c:numCache>
                <c:formatCode>General</c:formatCode>
                <c:ptCount val="4"/>
                <c:pt idx="0">
                  <c:v>4</c:v>
                </c:pt>
                <c:pt idx="1">
                  <c:v>2</c:v>
                </c:pt>
                <c:pt idx="2">
                  <c:v>2</c:v>
                </c:pt>
                <c:pt idx="3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9711094902498771E-2"/>
          <c:y val="1.4496108974213858E-2"/>
          <c:w val="0.82530395173483151"/>
          <c:h val="0.1071212991405253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600637635924006E-2"/>
          <c:y val="0.14026484848588427"/>
          <c:w val="0.91430219944965618"/>
          <c:h val="0.766968538454045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2.6723068042923515E-2"/>
                  <c:y val="-0.15753372435202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242745905660326"/>
                  <c:y val="-2.3645926114433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5256322030898843E-2"/>
                  <c:y val="-1.894653182985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Лист2!$A$92:$A$94</c:f>
              <c:strCache>
                <c:ptCount val="3"/>
                <c:pt idx="0">
                  <c:v>преобладают положительные эмоции</c:v>
                </c:pt>
                <c:pt idx="1">
                  <c:v>эмоциональное состояние в норме</c:v>
                </c:pt>
                <c:pt idx="2">
                  <c:v>преобладают отрицательные эмоции</c:v>
                </c:pt>
              </c:strCache>
            </c:strRef>
          </c:cat>
          <c:val>
            <c:numRef>
              <c:f>Лист2!$B$92:$B$94</c:f>
              <c:numCache>
                <c:formatCode>General</c:formatCode>
                <c:ptCount val="3"/>
                <c:pt idx="0">
                  <c:v>10</c:v>
                </c:pt>
                <c:pt idx="1">
                  <c:v>8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2.4493657042869623E-2"/>
          <c:y val="2.7777777777777776E-2"/>
          <c:w val="0.95101246719160104"/>
          <c:h val="9.9923098984684433E-2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люблю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13</c:v>
                </c:pt>
                <c:pt idx="1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отношусь равнодушно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3.3898305084745763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Лист1!$B$4:$C$4</c:f>
              <c:numCache>
                <c:formatCode>General</c:formatCode>
                <c:ptCount val="2"/>
                <c:pt idx="0">
                  <c:v>10</c:v>
                </c:pt>
                <c:pt idx="1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не люблю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657309785429363E-7"/>
                  <c:y val="-4.577968526466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263653483992465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693184"/>
        <c:axId val="90250624"/>
      </c:barChart>
      <c:catAx>
        <c:axId val="896931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250624"/>
        <c:crosses val="autoZero"/>
        <c:auto val="1"/>
        <c:lblAlgn val="ctr"/>
        <c:lblOffset val="100"/>
        <c:noMultiLvlLbl val="0"/>
      </c:catAx>
      <c:valAx>
        <c:axId val="90250624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8969318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23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152320"/>
        <c:axId val="90080384"/>
      </c:barChart>
      <c:catAx>
        <c:axId val="901523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080384"/>
        <c:crosses val="autoZero"/>
        <c:auto val="1"/>
        <c:lblAlgn val="ctr"/>
        <c:lblOffset val="100"/>
        <c:noMultiLvlLbl val="0"/>
      </c:catAx>
      <c:valAx>
        <c:axId val="90080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152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19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309760"/>
        <c:axId val="90311296"/>
      </c:barChart>
      <c:catAx>
        <c:axId val="90309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311296"/>
        <c:crosses val="autoZero"/>
        <c:auto val="1"/>
        <c:lblAlgn val="ctr"/>
        <c:lblOffset val="100"/>
        <c:noMultiLvlLbl val="0"/>
      </c:catAx>
      <c:valAx>
        <c:axId val="90311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309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люблю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Лист1!$B$3:$C$3</c:f>
              <c:numCache>
                <c:formatCode>General</c:formatCode>
                <c:ptCount val="2"/>
                <c:pt idx="0">
                  <c:v>15</c:v>
                </c:pt>
                <c:pt idx="1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отношусь равнодушно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3.3898305084745763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Лист1!$B$4:$C$4</c:f>
              <c:numCache>
                <c:formatCode>General</c:formatCode>
                <c:ptCount val="2"/>
                <c:pt idx="0">
                  <c:v>6</c:v>
                </c:pt>
                <c:pt idx="1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не люблю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657309785429363E-7"/>
                  <c:y val="-4.577968526466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263653483992465E-2"/>
                  <c:y val="-2.8612303290414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Лист1!$B$2:$C$2</c:f>
              <c:strCache>
                <c:ptCount val="2"/>
                <c:pt idx="0">
                  <c:v>4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Лист1!$B$5:$C$5</c:f>
              <c:numCache>
                <c:formatCode>General</c:formatCode>
                <c:ptCount val="2"/>
                <c:pt idx="0">
                  <c:v>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520960"/>
        <c:axId val="90526848"/>
      </c:barChart>
      <c:catAx>
        <c:axId val="905209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526848"/>
        <c:crosses val="autoZero"/>
        <c:auto val="1"/>
        <c:lblAlgn val="ctr"/>
        <c:lblOffset val="100"/>
        <c:noMultiLvlLbl val="0"/>
      </c:catAx>
      <c:valAx>
        <c:axId val="90526848"/>
        <c:scaling>
          <c:orientation val="minMax"/>
        </c:scaling>
        <c:delete val="1"/>
        <c:axPos val="l"/>
        <c:majorGridlines/>
        <c:numFmt formatCode="General" sourceLinked="0"/>
        <c:majorTickMark val="out"/>
        <c:minorTickMark val="none"/>
        <c:tickLblPos val="nextTo"/>
        <c:crossAx val="9052096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2403100775193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72093023255813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Лист1!$A$14:$A$16</c:f>
              <c:strCache>
                <c:ptCount val="3"/>
                <c:pt idx="0">
                  <c:v>хорошо</c:v>
                </c:pt>
                <c:pt idx="1">
                  <c:v>ни хорошо, ни плохо</c:v>
                </c:pt>
                <c:pt idx="2">
                  <c:v>плохо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15</c:v>
                </c:pt>
                <c:pt idx="1">
                  <c:v>9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727552"/>
        <c:axId val="90729088"/>
      </c:barChart>
      <c:catAx>
        <c:axId val="907275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729088"/>
        <c:crosses val="autoZero"/>
        <c:auto val="1"/>
        <c:lblAlgn val="ctr"/>
        <c:lblOffset val="100"/>
        <c:noMultiLvlLbl val="0"/>
      </c:catAx>
      <c:valAx>
        <c:axId val="90729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7275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0"/>
                  <c:y val="1.8778849826870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985662668040866E-3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1298904538341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Лист1!$A$26:$A$28</c:f>
              <c:strCache>
                <c:ptCount val="3"/>
                <c:pt idx="0">
                  <c:v>хорошо, спокойно</c:v>
                </c:pt>
                <c:pt idx="1">
                  <c:v>не всегда спокойно</c:v>
                </c:pt>
                <c:pt idx="2">
                  <c:v>всегда волнуюсь</c:v>
                </c:pt>
              </c:strCache>
            </c:strRef>
          </c:cat>
          <c:val>
            <c:numRef>
              <c:f>Лист1!$B$26:$B$28</c:f>
              <c:numCache>
                <c:formatCode>General</c:formatCode>
                <c:ptCount val="3"/>
                <c:pt idx="0">
                  <c:v>11</c:v>
                </c:pt>
                <c:pt idx="1">
                  <c:v>12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920064"/>
        <c:axId val="90921600"/>
      </c:barChart>
      <c:catAx>
        <c:axId val="90920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0921600"/>
        <c:crosses val="autoZero"/>
        <c:auto val="1"/>
        <c:lblAlgn val="ctr"/>
        <c:lblOffset val="100"/>
        <c:noMultiLvlLbl val="0"/>
      </c:catAx>
      <c:valAx>
        <c:axId val="90921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920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7.xml"/><Relationship Id="rId4" Type="http://schemas.openxmlformats.org/officeDocument/2006/relationships/chart" Target="../charts/char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0.xml"/><Relationship Id="rId4" Type="http://schemas.openxmlformats.org/officeDocument/2006/relationships/chart" Target="../charts/char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766732"/>
            <a:ext cx="77048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smtClean="0">
                <a:solidFill>
                  <a:srgbClr val="4F81BD">
                    <a:lumMod val="75000"/>
                  </a:srgbClr>
                </a:solidFill>
                <a:latin typeface="Arial Black" pitchFamily="34" charset="0"/>
              </a:rPr>
              <a:t>Итоги адаптационного периода</a:t>
            </a:r>
          </a:p>
          <a:p>
            <a:pPr lvl="0" algn="ctr"/>
            <a:r>
              <a:rPr lang="ru-RU" sz="6000" b="1" dirty="0" smtClean="0">
                <a:solidFill>
                  <a:srgbClr val="4F81BD">
                    <a:lumMod val="75000"/>
                  </a:srgbClr>
                </a:solidFill>
                <a:latin typeface="Arial Black" pitchFamily="34" charset="0"/>
              </a:rPr>
              <a:t>5а класса</a:t>
            </a:r>
          </a:p>
          <a:p>
            <a:pPr lvl="0" algn="ctr"/>
            <a:endParaRPr lang="ru-RU" sz="6000" b="1" dirty="0" smtClean="0">
              <a:solidFill>
                <a:srgbClr val="4F81BD">
                  <a:lumMod val="75000"/>
                </a:srgbClr>
              </a:solidFill>
              <a:latin typeface="Arial Black" pitchFamily="34" charset="0"/>
            </a:endParaRPr>
          </a:p>
          <a:p>
            <a:pPr lvl="0"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2018-2019 учебный год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795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37299" y="18601"/>
            <a:ext cx="30396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География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37299" y="3672462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8221845"/>
              </p:ext>
            </p:extLst>
          </p:nvPr>
        </p:nvGraphicFramePr>
        <p:xfrm>
          <a:off x="179512" y="1124744"/>
          <a:ext cx="4077594" cy="254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3475645"/>
              </p:ext>
            </p:extLst>
          </p:nvPr>
        </p:nvGraphicFramePr>
        <p:xfrm>
          <a:off x="4257106" y="1124744"/>
          <a:ext cx="434734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2230450"/>
              </p:ext>
            </p:extLst>
          </p:nvPr>
        </p:nvGraphicFramePr>
        <p:xfrm>
          <a:off x="2195736" y="3980240"/>
          <a:ext cx="4896544" cy="276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3016536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7247" y="18601"/>
            <a:ext cx="22397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Музыка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6325" y="3789040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142775"/>
              </p:ext>
            </p:extLst>
          </p:nvPr>
        </p:nvGraphicFramePr>
        <p:xfrm>
          <a:off x="188159" y="1001691"/>
          <a:ext cx="4068946" cy="2643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1714575"/>
              </p:ext>
            </p:extLst>
          </p:nvPr>
        </p:nvGraphicFramePr>
        <p:xfrm>
          <a:off x="4355975" y="1124744"/>
          <a:ext cx="4536505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8737450"/>
              </p:ext>
            </p:extLst>
          </p:nvPr>
        </p:nvGraphicFramePr>
        <p:xfrm>
          <a:off x="1874084" y="4096817"/>
          <a:ext cx="5290203" cy="2644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290177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21353" y="18601"/>
            <a:ext cx="1271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ИЗО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26783" y="3635151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621302"/>
              </p:ext>
            </p:extLst>
          </p:nvPr>
        </p:nvGraphicFramePr>
        <p:xfrm>
          <a:off x="188158" y="1013035"/>
          <a:ext cx="4068945" cy="2622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542480"/>
              </p:ext>
            </p:extLst>
          </p:nvPr>
        </p:nvGraphicFramePr>
        <p:xfrm>
          <a:off x="4257103" y="1001692"/>
          <a:ext cx="4635377" cy="2633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8619376"/>
              </p:ext>
            </p:extLst>
          </p:nvPr>
        </p:nvGraphicFramePr>
        <p:xfrm>
          <a:off x="2339752" y="3942928"/>
          <a:ext cx="4680520" cy="2798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614775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78808"/>
            <a:ext cx="7638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Отношение учащихся к себе</a:t>
            </a:r>
            <a:endParaRPr lang="ru-RU" sz="2800" b="1" dirty="0">
              <a:latin typeface="Arial Black" pitchFamily="34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264148"/>
              </p:ext>
            </p:extLst>
          </p:nvPr>
        </p:nvGraphicFramePr>
        <p:xfrm>
          <a:off x="467544" y="702028"/>
          <a:ext cx="4896544" cy="2870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68483"/>
              </p:ext>
            </p:extLst>
          </p:nvPr>
        </p:nvGraphicFramePr>
        <p:xfrm>
          <a:off x="3923928" y="3717032"/>
          <a:ext cx="4935099" cy="2815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513274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24626"/>
            <a:ext cx="44726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Уровень тревоги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0154481"/>
              </p:ext>
            </p:extLst>
          </p:nvPr>
        </p:nvGraphicFramePr>
        <p:xfrm>
          <a:off x="467544" y="670958"/>
          <a:ext cx="8280919" cy="5854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80565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Общая  школьная  тревожность:</a:t>
            </a:r>
            <a:b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общее  эмоциональное  состояние  ребёнка,  связанное  с  различными  формами  его  включения  в  жизнь  школы.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3402" y="1399421"/>
            <a:ext cx="87190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Высокий уровень</a:t>
            </a:r>
            <a:r>
              <a:rPr lang="ru-RU" b="1" dirty="0" smtClean="0">
                <a:latin typeface="Arial Black" pitchFamily="34" charset="0"/>
              </a:rPr>
              <a:t>: (ФИ учеников) 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Повышенный уровень: (ФИ учеников)</a:t>
            </a:r>
            <a:endParaRPr lang="ru-RU" b="1" dirty="0" smtClean="0">
              <a:latin typeface="Arial Black" pitchFamily="34" charset="0"/>
            </a:endParaRPr>
          </a:p>
          <a:p>
            <a:r>
              <a:rPr lang="ru-RU" dirty="0"/>
              <a:t>В  учебной  деятельности  это  может  сказаться  в  первую  очередь  на  успешности  обучения  (такой  ребёнок  демонстрирует  знания,  которые  ниже  его  способностей,  часто  испытывает  полный  ступор  при  вызове  к  доске,  неспособность  ответить  отлично  выученный   дома  урок;  он  начинает  увиливать  от  любого  действия:  если  не  убеждён  полностью,  что  сделает  его  хорошо  и  т.д.)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402" y="3719202"/>
            <a:ext cx="87190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Низкий </a:t>
            </a:r>
            <a:r>
              <a:rPr lang="ru-RU" b="1" dirty="0" smtClean="0">
                <a:latin typeface="Arial Black" pitchFamily="34" charset="0"/>
              </a:rPr>
              <a:t>уровень:(ФИ учеников)</a:t>
            </a:r>
          </a:p>
          <a:p>
            <a:r>
              <a:rPr lang="ru-RU" dirty="0"/>
              <a:t>Это так называемая «скрытая тревожность» - защитное поведение. </a:t>
            </a:r>
          </a:p>
          <a:p>
            <a:r>
              <a:rPr lang="ru-RU" dirty="0"/>
              <a:t>Часто говорят, что такие дети не испытывают тревоги, но постоянно терпят неудачи из-за своего невезения, несостоятельности, отношения других людей. </a:t>
            </a:r>
            <a:r>
              <a:rPr lang="ru-RU" dirty="0" smtClean="0"/>
              <a:t> Обычно  </a:t>
            </a:r>
            <a:r>
              <a:rPr lang="ru-RU" dirty="0"/>
              <a:t>такие дети  на  замечания  старших  не  реагирует  вовремя, </a:t>
            </a:r>
            <a:r>
              <a:rPr lang="ru-RU" dirty="0" smtClean="0"/>
              <a:t>не  </a:t>
            </a:r>
            <a:r>
              <a:rPr lang="ru-RU" dirty="0"/>
              <a:t>учатся  на  ошибках  и  повторяют  действия,  которые  уже  приводили  к  конфликтам  и  неприятностям (в учёбе это проявляется в том, что получив отрицательную отметку они </a:t>
            </a:r>
            <a:r>
              <a:rPr lang="ru-RU" b="1" dirty="0"/>
              <a:t>воспринимают это как должное</a:t>
            </a:r>
            <a:r>
              <a:rPr lang="ru-RU" dirty="0"/>
              <a:t>, а не стараются анализировать её  и исправлять – почему у меня такая отметка, что мне надо сделать, что почитать, поучить, чтобы восполнить пробелы по этому вопросу).</a:t>
            </a:r>
          </a:p>
        </p:txBody>
      </p:sp>
    </p:spTree>
    <p:extLst>
      <p:ext uri="{BB962C8B-B14F-4D97-AF65-F5344CB8AC3E}">
        <p14:creationId xmlns:p14="http://schemas.microsoft.com/office/powerpoint/2010/main" val="110638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5516" y="548680"/>
            <a:ext cx="8712968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1. </a:t>
            </a:r>
            <a:r>
              <a:rPr lang="ru-RU" sz="1600" dirty="0" smtClean="0"/>
              <a:t>Взять группу высокотревожных детей под особый контроль, избегая в общении, по возможности, критических замечаний и негативного оценивания их личности, которые имеют психотравмирующее действие на них. Осуществлять индивидуальный подход в обучении и межличностном взаимодействии.</a:t>
            </a:r>
          </a:p>
          <a:p>
            <a:endParaRPr lang="ru-RU" sz="1600" dirty="0" smtClean="0"/>
          </a:p>
          <a:p>
            <a:r>
              <a:rPr lang="ru-RU" sz="1600" b="1" dirty="0" smtClean="0"/>
              <a:t>2. </a:t>
            </a:r>
            <a:r>
              <a:rPr lang="ru-RU" sz="1600" dirty="0" smtClean="0"/>
              <a:t>Организовать на внеклассных мероприятиях работу, направленную на снятие эмоционального напряжения, сплочение детского коллектива, развитие коммуникативных навыков.</a:t>
            </a:r>
          </a:p>
          <a:p>
            <a:endParaRPr lang="ru-RU" sz="1600" dirty="0" smtClean="0"/>
          </a:p>
          <a:p>
            <a:r>
              <a:rPr lang="ru-RU" sz="1600" b="1" dirty="0" smtClean="0"/>
              <a:t>3. </a:t>
            </a:r>
            <a:r>
              <a:rPr lang="ru-RU" sz="1600" dirty="0" smtClean="0"/>
              <a:t>Во избежание переутомления создать щадящие условия: использовать на уроке элементы двигательной и эмоциональной разгрузки, дозировать учебную нагрузку и объем домашнего задания, производить частую смену деятельности.</a:t>
            </a:r>
          </a:p>
          <a:p>
            <a:endParaRPr lang="ru-RU" sz="1600" dirty="0" smtClean="0"/>
          </a:p>
          <a:p>
            <a:r>
              <a:rPr lang="ru-RU" sz="1600" b="1" dirty="0" smtClean="0"/>
              <a:t>4. </a:t>
            </a:r>
            <a:r>
              <a:rPr lang="ru-RU" sz="1600" dirty="0" smtClean="0"/>
              <a:t>Помнить, что в приспособлении детей с высоким уровнем тревожности большую роль играют эмоции. Такие дети могут хорошо учиться в условиях спокойной и доброжелательной атмосферы и, напротив, эти дети наименее успешны в ситуациях повышенного напряжения: в условиях ограниченного времени выполнения задания, при выполнении контрольных работ, при опросе, требующем немедленной ответной реакции.</a:t>
            </a:r>
          </a:p>
          <a:p>
            <a:endParaRPr lang="ru-RU" dirty="0" smtClean="0"/>
          </a:p>
          <a:p>
            <a:r>
              <a:rPr lang="ru-RU" sz="1600" b="1" dirty="0" smtClean="0"/>
              <a:t>5. </a:t>
            </a:r>
            <a:r>
              <a:rPr lang="ru-RU" sz="1600" dirty="0"/>
              <a:t>Особое внимание нужно уделить формированию правильного отношения детей к ошибкам, умению использовать их для лучшего понимания материала. Это важно потому, что именно "ориентированность на ошибку", которая нередко подкрепляется неправильным отношением взрослых к ошибкам как к недопустимому наказуемому явлению, - одна из основных форм школьной тревожности. Помощь педагогов детям должна быть направлена на укрепление их уверенности в себе, выработку собственных критериев успешности, умения вести себя в трудных ситуациях, ситуациях неуспеха. </a:t>
            </a:r>
            <a:endParaRPr lang="ru-RU" sz="1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15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Рекомендации по снижению тревожности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8533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84149" y="24626"/>
            <a:ext cx="52918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Уровень мотивации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452140"/>
              </p:ext>
            </p:extLst>
          </p:nvPr>
        </p:nvGraphicFramePr>
        <p:xfrm>
          <a:off x="395536" y="836712"/>
          <a:ext cx="8424935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153818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2156" y="188640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 высоким уровнем школьной мотивации</a:t>
            </a:r>
            <a:r>
              <a:rPr lang="ru-RU" dirty="0"/>
              <a:t> и учебной активностью </a:t>
            </a:r>
            <a:r>
              <a:rPr lang="ru-RU" dirty="0" smtClean="0"/>
              <a:t>- (ФИ учеников). Такие </a:t>
            </a:r>
            <a:r>
              <a:rPr lang="ru-RU" dirty="0"/>
              <a:t>дети отличаются наличием высоких познавательных мотивов, стремлением успешно выполнять все предъявляемые школой требования. Они очень четко следует всем указаниям учителя, добросовестны и ответственны, сильно переживают, если получают неудовлетворительные оценки или замечания педагога.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665968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 хорошей школьной мотивацией – </a:t>
            </a:r>
            <a:r>
              <a:rPr lang="ru-RU" dirty="0" smtClean="0"/>
              <a:t>-(</a:t>
            </a:r>
            <a:r>
              <a:rPr lang="ru-RU" dirty="0"/>
              <a:t>ФИ учеников). </a:t>
            </a:r>
            <a:r>
              <a:rPr lang="ru-RU" dirty="0" smtClean="0"/>
              <a:t>Учащиеся </a:t>
            </a:r>
            <a:r>
              <a:rPr lang="ru-RU" dirty="0"/>
              <a:t>успешно справляющиеся с учебной деятельностью. При ответах на вопросы проявляют  меньшую зависимость от жестких требований и норм. Подобный уровень мотивации является средней нормой.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1409" y="2792605"/>
            <a:ext cx="88043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 положительным отношением к школе</a:t>
            </a:r>
            <a:r>
              <a:rPr lang="ru-RU" dirty="0"/>
              <a:t>, но школа привлекает больше внеучебными сторонами </a:t>
            </a:r>
            <a:r>
              <a:rPr lang="ru-RU" dirty="0" smtClean="0"/>
              <a:t>– (ФИ учеников). Такие </a:t>
            </a:r>
            <a:r>
              <a:rPr lang="ru-RU" dirty="0"/>
              <a:t>дети достаточно хорошо чувствуют себя в школе, однако чаще их привлекает возможность пообщаться с друзьями, учителями. Познавательные мотивы у таких детей сформированы в меньшей степени и учебный процесс их мало интересует.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7534" y="4218599"/>
            <a:ext cx="88043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 низкой школьной мотивацией</a:t>
            </a:r>
            <a:r>
              <a:rPr lang="ru-RU" dirty="0"/>
              <a:t> – </a:t>
            </a:r>
            <a:r>
              <a:rPr lang="ru-RU" dirty="0" smtClean="0"/>
              <a:t>(ФИ учеников). </a:t>
            </a:r>
            <a:r>
              <a:rPr lang="ru-RU" dirty="0"/>
              <a:t>П</a:t>
            </a:r>
            <a:r>
              <a:rPr lang="ru-RU" dirty="0" smtClean="0"/>
              <a:t>осещают </a:t>
            </a:r>
            <a:r>
              <a:rPr lang="ru-RU" dirty="0"/>
              <a:t>школу неохотно, испытывают затруднения в учебной деятельности, находятся в состоянии неустойчивой адаптации к школе.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466" y="5077320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 негативным отношением к школе, школьной дезадаптацией – </a:t>
            </a:r>
            <a:r>
              <a:rPr lang="ru-RU" dirty="0" smtClean="0"/>
              <a:t>(ФИ учеников). Учащиеся </a:t>
            </a:r>
            <a:r>
              <a:rPr lang="ru-RU" dirty="0"/>
              <a:t>испытывают серьезные трудности в школе: они не справляются с учебной деятельностью, испытывают проблемы в общении с одноклассниками, во взаимоотношениях с учителем. Школа воспринимается ими как враждебная среда. Ребята переживают, плачут, могут проявлять агрессивные реакции, отказываться выполнять те или иные задания, следовать тем или иным нормам и правилам.</a:t>
            </a:r>
          </a:p>
        </p:txBody>
      </p:sp>
    </p:spTree>
    <p:extLst>
      <p:ext uri="{BB962C8B-B14F-4D97-AF65-F5344CB8AC3E}">
        <p14:creationId xmlns:p14="http://schemas.microsoft.com/office/powerpoint/2010/main" val="107937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2316" y="18864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Рекомендации по формированию и поддержке учебной мотивации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324" y="1196752"/>
            <a:ext cx="86821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 </a:t>
            </a:r>
            <a:r>
              <a:rPr lang="ru-RU" dirty="0"/>
              <a:t>ребятами с низким уровнем познавательной активности и учебной мотивации рекомендуется вести работу по нахождению личностных смыслов обучения, по переосмыслению уже имеющейся в наличии ситуации. Для повышения и поддержания учебной мотивации и устойчиво-положительного отношения к школе, учителям и родителям нужно учитывать и воздействовать на те составляющие, от которых в большой степени зависит учебная мотивация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Интерес к информации, который лежит в основе познавательной активности;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Уверенность в себе;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Направленность на достижения успеха и вера в возможность положительного результат своей деятельности;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Интерес к людям, организующим процесс обучения или участвующим в нем;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Потребность и возможность в самовыражении,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Принятие и одобрение значимыми людьми;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Актуализация творческой позиции;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Осознание значимости происходящего для себя и других;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Потребность в социальном признании;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Наличие положительного опыта и отсутствие состояния тревожности и страха;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Ценность образования в рейтинге жизненных ценностей (особенно в семье);</a:t>
            </a:r>
          </a:p>
        </p:txBody>
      </p:sp>
    </p:spTree>
    <p:extLst>
      <p:ext uri="{BB962C8B-B14F-4D97-AF65-F5344CB8AC3E}">
        <p14:creationId xmlns:p14="http://schemas.microsoft.com/office/powerpoint/2010/main" val="17469741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276872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Результаты методики «Встреча» </a:t>
            </a:r>
          </a:p>
          <a:p>
            <a:pPr lvl="0"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(изучение отношения к предметам)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82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3971" y="347792"/>
            <a:ext cx="883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Социометрическая структура класса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6433453"/>
              </p:ext>
            </p:extLst>
          </p:nvPr>
        </p:nvGraphicFramePr>
        <p:xfrm>
          <a:off x="395536" y="932567"/>
          <a:ext cx="8424936" cy="5664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833014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9539" y="188640"/>
            <a:ext cx="883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Социометрическая структура класса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 Box 25"/>
          <p:cNvSpPr txBox="1">
            <a:spLocks noChangeArrowheads="1"/>
          </p:cNvSpPr>
          <p:nvPr/>
        </p:nvSpPr>
        <p:spPr bwMode="auto">
          <a:xfrm>
            <a:off x="617218" y="1577446"/>
            <a:ext cx="1728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«любимцы»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277688" y="4134777"/>
            <a:ext cx="24382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«предпочитаемые»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3035386" y="1564979"/>
            <a:ext cx="24125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«неоднозначные»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3429711" y="4319791"/>
            <a:ext cx="16915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«терпимые»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6153505" y="1514985"/>
            <a:ext cx="19679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«нелюбимые»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6573271" y="3950459"/>
            <a:ext cx="15481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«гонимые»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38302" y="1979355"/>
            <a:ext cx="2232025" cy="1525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</a:rPr>
              <a:t>ФИ учеников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80799" y="4495336"/>
            <a:ext cx="2232025" cy="16208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000000"/>
                </a:solidFill>
              </a:rPr>
              <a:t>ФИ учеников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123496" y="1979355"/>
            <a:ext cx="2232025" cy="585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000000"/>
                </a:solidFill>
              </a:rPr>
              <a:t>ФИ учеников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6084168" y="1884317"/>
            <a:ext cx="2232025" cy="16208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000000"/>
                </a:solidFill>
              </a:rPr>
              <a:t>ФИ учеников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3203528" y="4807761"/>
            <a:ext cx="2232025" cy="1429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600" b="1" dirty="0" smtClean="0">
              <a:solidFill>
                <a:srgbClr val="000000"/>
              </a:solidFill>
            </a:endParaRPr>
          </a:p>
          <a:p>
            <a:pPr algn="ctr"/>
            <a:r>
              <a:rPr lang="ru-RU" sz="1600" b="1" dirty="0">
                <a:solidFill>
                  <a:srgbClr val="000000"/>
                </a:solidFill>
              </a:rPr>
              <a:t>ФИ учеников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6200889" y="4407761"/>
            <a:ext cx="2232025" cy="8979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000000"/>
                </a:solidFill>
              </a:rPr>
              <a:t>ФИ учеников</a:t>
            </a:r>
            <a:endParaRPr lang="ru-RU" sz="1600" b="1" dirty="0">
              <a:solidFill>
                <a:srgbClr val="000000"/>
              </a:solidFill>
            </a:endParaRPr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191118" y="896651"/>
            <a:ext cx="25263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высокостатусные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3123496" y="854865"/>
            <a:ext cx="24596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среднестатусные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6083945" y="908720"/>
            <a:ext cx="23762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низкостатусные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203849" y="2754649"/>
            <a:ext cx="18814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«незаметные»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3123495" y="3212355"/>
            <a:ext cx="2232025" cy="8926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000000"/>
                </a:solidFill>
              </a:rPr>
              <a:t>ФИ учеников</a:t>
            </a:r>
            <a:endParaRPr lang="ru-RU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591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88646" y="188640"/>
            <a:ext cx="723787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Рекомендации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для повышения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уровня благополучия взаимоотношений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в классе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251520" y="1600200"/>
            <a:ext cx="8712968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2000" dirty="0" smtClean="0"/>
              <a:t>Тщательно  </a:t>
            </a:r>
            <a:r>
              <a:rPr lang="ru-RU" sz="2000" dirty="0"/>
              <a:t>продумывать  формирование  групп  для  учебной  деятельности;</a:t>
            </a:r>
          </a:p>
          <a:p>
            <a:pPr lvl="0"/>
            <a:r>
              <a:rPr lang="ru-RU" sz="2000" dirty="0"/>
              <a:t>Создавать  ситуации,  в  которых  ребята  могли  бы  подружиться  друг  с  другом;</a:t>
            </a:r>
          </a:p>
          <a:p>
            <a:pPr lvl="0"/>
            <a:r>
              <a:rPr lang="ru-RU" sz="2000" dirty="0" smtClean="0"/>
              <a:t>Учитывать  </a:t>
            </a:r>
            <a:r>
              <a:rPr lang="ru-RU" sz="2000" dirty="0"/>
              <a:t>взаимные  антипатии  между  детьми  при  образовании  пар  для  работы  на  уроке.  В  тоже  время  постараться  наладить  отношения  между  детьми,  испытывающими  взаимную  неприязнь.</a:t>
            </a:r>
          </a:p>
          <a:p>
            <a:pPr lvl="0"/>
            <a:r>
              <a:rPr lang="ru-RU" sz="2000" dirty="0"/>
              <a:t>Обратить  внимание  на  детей,  имеющих  низкий  социометрический  статус  в  классе:</a:t>
            </a:r>
          </a:p>
          <a:p>
            <a:r>
              <a:rPr lang="ru-RU" sz="2000" dirty="0"/>
              <a:t>       * помочь  им  найти  себе  друзей;</a:t>
            </a:r>
          </a:p>
          <a:p>
            <a:r>
              <a:rPr lang="ru-RU" sz="2000" dirty="0"/>
              <a:t>       * показать  остальным  ребятам  в  классе  их  лучшие  стороны;</a:t>
            </a:r>
          </a:p>
          <a:p>
            <a:r>
              <a:rPr lang="ru-RU" sz="2000" dirty="0"/>
              <a:t>       * учить  общаться  </a:t>
            </a:r>
          </a:p>
          <a:p>
            <a:pPr marL="0" indent="0">
              <a:lnSpc>
                <a:spcPct val="90000"/>
              </a:lnSpc>
              <a:buNone/>
            </a:pPr>
            <a:endParaRPr lang="ru-RU" sz="2000" dirty="0" smtClean="0">
              <a:solidFill>
                <a:srgbClr val="E22A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23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4103688" cy="9318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Энергетика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4516079"/>
              </p:ext>
            </p:extLst>
          </p:nvPr>
        </p:nvGraphicFramePr>
        <p:xfrm>
          <a:off x="395536" y="1340768"/>
          <a:ext cx="8280920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87613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5"/>
          <p:cNvSpPr txBox="1">
            <a:spLocks noChangeArrowheads="1"/>
          </p:cNvSpPr>
          <p:nvPr/>
        </p:nvSpPr>
        <p:spPr bwMode="auto">
          <a:xfrm>
            <a:off x="395536" y="230124"/>
            <a:ext cx="8496944" cy="5770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CC3399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CC3399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CC3399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CC3399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CC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CC3399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Перевозбуждение – </a:t>
            </a:r>
            <a:r>
              <a:rPr lang="ru-RU" dirty="0" smtClean="0">
                <a:solidFill>
                  <a:schemeClr val="tx1"/>
                </a:solidFill>
              </a:rPr>
              <a:t>ребенок работает на пределе своих возможностей, а не в оптимальном для него режиме, что приводит к быстрому истощению – </a:t>
            </a:r>
            <a:r>
              <a:rPr lang="ru-RU" dirty="0" smtClean="0">
                <a:solidFill>
                  <a:srgbClr val="7030A0"/>
                </a:solidFill>
              </a:rPr>
              <a:t>Б </a:t>
            </a:r>
            <a:r>
              <a:rPr lang="ru-RU" dirty="0" smtClean="0">
                <a:solidFill>
                  <a:srgbClr val="7030A0"/>
                </a:solidFill>
              </a:rPr>
              <a:t>И., </a:t>
            </a:r>
            <a:r>
              <a:rPr lang="ru-RU" dirty="0" smtClean="0">
                <a:solidFill>
                  <a:srgbClr val="7030A0"/>
                </a:solidFill>
              </a:rPr>
              <a:t>Б </a:t>
            </a:r>
            <a:r>
              <a:rPr lang="ru-RU" dirty="0" smtClean="0">
                <a:solidFill>
                  <a:srgbClr val="7030A0"/>
                </a:solidFill>
              </a:rPr>
              <a:t>А., </a:t>
            </a:r>
            <a:r>
              <a:rPr lang="ru-RU" dirty="0" smtClean="0">
                <a:solidFill>
                  <a:srgbClr val="7030A0"/>
                </a:solidFill>
              </a:rPr>
              <a:t>М М</a:t>
            </a:r>
            <a:r>
              <a:rPr lang="ru-RU" dirty="0" smtClean="0">
                <a:solidFill>
                  <a:srgbClr val="7030A0"/>
                </a:solidFill>
              </a:rPr>
              <a:t>., </a:t>
            </a:r>
            <a:r>
              <a:rPr lang="ru-RU" dirty="0" smtClean="0">
                <a:solidFill>
                  <a:srgbClr val="7030A0"/>
                </a:solidFill>
              </a:rPr>
              <a:t>С </a:t>
            </a:r>
            <a:r>
              <a:rPr lang="ru-RU" dirty="0" smtClean="0">
                <a:solidFill>
                  <a:srgbClr val="7030A0"/>
                </a:solidFill>
              </a:rPr>
              <a:t>Т.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Рекомендации: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дозирование  нагрузок;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укрепление  организма;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полноценный  отдых;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соблюдение режима  дня;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успокаивающие  процедуры.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необходимы  частые  перерывы,  заполненные  либо  активными  движениями,  либо  </a:t>
            </a:r>
            <a:r>
              <a:rPr lang="ru-RU" dirty="0" smtClean="0">
                <a:solidFill>
                  <a:srgbClr val="FF0000"/>
                </a:solidFill>
              </a:rPr>
              <a:t>релаксацией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Компенсируемое состояние усталости  - </a:t>
            </a:r>
            <a:r>
              <a:rPr lang="ru-RU" dirty="0" smtClean="0">
                <a:solidFill>
                  <a:srgbClr val="7030A0"/>
                </a:solidFill>
              </a:rPr>
              <a:t>М </a:t>
            </a:r>
            <a:r>
              <a:rPr lang="ru-RU" dirty="0" smtClean="0">
                <a:solidFill>
                  <a:srgbClr val="7030A0"/>
                </a:solidFill>
              </a:rPr>
              <a:t>В., </a:t>
            </a:r>
            <a:r>
              <a:rPr lang="ru-RU" dirty="0" smtClean="0">
                <a:solidFill>
                  <a:srgbClr val="7030A0"/>
                </a:solidFill>
              </a:rPr>
              <a:t>С </a:t>
            </a:r>
            <a:r>
              <a:rPr lang="ru-RU" dirty="0" smtClean="0">
                <a:solidFill>
                  <a:srgbClr val="7030A0"/>
                </a:solidFill>
              </a:rPr>
              <a:t>М.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Рекомендации: </a:t>
            </a:r>
            <a:r>
              <a:rPr lang="ru-RU" dirty="0" smtClean="0">
                <a:solidFill>
                  <a:srgbClr val="FF0000"/>
                </a:solidFill>
              </a:rPr>
              <a:t>оптимизация рабочего ритма, режима учёбы и отдыха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Хроническое переутомление, истощение, низкая работоспособность – </a:t>
            </a:r>
            <a:r>
              <a:rPr lang="ru-RU" dirty="0" smtClean="0">
                <a:solidFill>
                  <a:schemeClr val="tx1"/>
                </a:solidFill>
              </a:rPr>
              <a:t>общая ослабленность организма, обычно проявляется в низкой сопротивляемости инфекциям </a:t>
            </a:r>
            <a:r>
              <a:rPr lang="ru-RU" b="1" dirty="0" smtClean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rgbClr val="7030A0"/>
                </a:solidFill>
              </a:rPr>
              <a:t>М </a:t>
            </a:r>
            <a:r>
              <a:rPr lang="ru-RU" dirty="0" smtClean="0">
                <a:solidFill>
                  <a:srgbClr val="7030A0"/>
                </a:solidFill>
              </a:rPr>
              <a:t>К., </a:t>
            </a:r>
            <a:r>
              <a:rPr lang="ru-RU" dirty="0" smtClean="0">
                <a:solidFill>
                  <a:srgbClr val="7030A0"/>
                </a:solidFill>
              </a:rPr>
              <a:t>П </a:t>
            </a:r>
            <a:r>
              <a:rPr lang="ru-RU" dirty="0" smtClean="0">
                <a:solidFill>
                  <a:srgbClr val="7030A0"/>
                </a:solidFill>
              </a:rPr>
              <a:t>Р.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Рекомендации: </a:t>
            </a:r>
            <a:r>
              <a:rPr lang="ru-RU" dirty="0" smtClean="0">
                <a:solidFill>
                  <a:srgbClr val="FF0000"/>
                </a:solidFill>
              </a:rPr>
              <a:t>проанализировать загруженность ребенка и, если потребуется, необходимо снижение нагрузок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1985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148356" y="116632"/>
            <a:ext cx="4103688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Настроение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1647" y="5445224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 отрицательных эмоциях  (возможно наличие у ребенка проблем, которые он не может преодолеть самостоятельно) – </a:t>
            </a:r>
            <a:r>
              <a:rPr lang="ru-RU" dirty="0" smtClean="0"/>
              <a:t>понять причину, изменить среду негативно влияющую на ребенка – </a:t>
            </a:r>
            <a:r>
              <a:rPr lang="ru-RU" b="1" dirty="0" smtClean="0"/>
              <a:t>Брагин И., </a:t>
            </a:r>
            <a:r>
              <a:rPr lang="ru-RU" b="1" dirty="0" err="1" smtClean="0"/>
              <a:t>Буртасов</a:t>
            </a:r>
            <a:r>
              <a:rPr lang="ru-RU" b="1" dirty="0" smtClean="0"/>
              <a:t> В., Короткова Д., Минин К., </a:t>
            </a:r>
            <a:r>
              <a:rPr lang="ru-RU" b="1" dirty="0" err="1" smtClean="0"/>
              <a:t>Мордвинова</a:t>
            </a:r>
            <a:r>
              <a:rPr lang="ru-RU" b="1" dirty="0" smtClean="0"/>
              <a:t> В., Павловская Р., Пенкина А.</a:t>
            </a:r>
            <a:endParaRPr lang="ru-RU" b="1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6385803"/>
              </p:ext>
            </p:extLst>
          </p:nvPr>
        </p:nvGraphicFramePr>
        <p:xfrm>
          <a:off x="239760" y="980232"/>
          <a:ext cx="8724728" cy="4681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01537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Рекомендации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для поддержания работоспособности учащихся на уроке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759" y="738664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/>
              <a:t>Не </a:t>
            </a:r>
            <a:r>
              <a:rPr lang="ru-RU" b="1" dirty="0"/>
              <a:t>задерживаться долго на одном и том же материале. </a:t>
            </a:r>
            <a:r>
              <a:rPr lang="ru-RU" dirty="0"/>
              <a:t>Задержка на известном детям материале утомляет их, блокирует осмысление заданий учителя, возникают эффекты насыщения, пресыщения, переключения, замещения - ребенок отвлекается, ослабевает напряженность внимания, объем внимания сужается, наступает торможение и т. д. Чтобы все это преодолеть, нужны не столько интеллектуальные, сколько физические усилия, физическое напряжение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>
                <a:solidFill>
                  <a:srgbClr val="FF0000"/>
                </a:solidFill>
              </a:rPr>
              <a:t>Теоретический материал давать небольшими дозами.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Чередовать трудный и легкий материал, эмоциональный и рациональный, теоретический и практический.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Чередование методов и приемов работы: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письменные и устные, графические и текстовые, вербальные и практические и т.д.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Чередовать деятельность учащихся и учителя: самостоятельная работа детей и рассказ учителя, беседы и чтение текста про себя, использовать релаксацию.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>
                <a:solidFill>
                  <a:srgbClr val="FF0000"/>
                </a:solidFill>
              </a:rPr>
              <a:t>Исключить на уроке замечания детям, морализацию и нравоучения.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Учет психического состояния детей, в том числе и настроение.</a:t>
            </a:r>
          </a:p>
        </p:txBody>
      </p:sp>
    </p:spTree>
    <p:extLst>
      <p:ext uri="{BB962C8B-B14F-4D97-AF65-F5344CB8AC3E}">
        <p14:creationId xmlns:p14="http://schemas.microsoft.com/office/powerpoint/2010/main" val="8788337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2237586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smtClean="0">
                <a:solidFill>
                  <a:srgbClr val="4F81BD">
                    <a:lumMod val="75000"/>
                  </a:srgbClr>
                </a:solidFill>
                <a:latin typeface="Arial Black" pitchFamily="34" charset="0"/>
              </a:rPr>
              <a:t>Спасибо за внимание</a:t>
            </a:r>
          </a:p>
          <a:p>
            <a:pPr lvl="0" algn="ctr"/>
            <a:endParaRPr lang="ru-RU" sz="6000" b="1" dirty="0" smtClean="0">
              <a:solidFill>
                <a:srgbClr val="4F81BD">
                  <a:lumMod val="75000"/>
                </a:srgb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2384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18601"/>
            <a:ext cx="3834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Русский язык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47268" y="3584324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2100457"/>
              </p:ext>
            </p:extLst>
          </p:nvPr>
        </p:nvGraphicFramePr>
        <p:xfrm>
          <a:off x="188159" y="1001691"/>
          <a:ext cx="3879786" cy="2427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867790"/>
              </p:ext>
            </p:extLst>
          </p:nvPr>
        </p:nvGraphicFramePr>
        <p:xfrm>
          <a:off x="4257104" y="1034221"/>
          <a:ext cx="4419352" cy="2322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9769628"/>
              </p:ext>
            </p:extLst>
          </p:nvPr>
        </p:nvGraphicFramePr>
        <p:xfrm>
          <a:off x="1763688" y="3892101"/>
          <a:ext cx="5904655" cy="2705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565587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71575" y="18601"/>
            <a:ext cx="31710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Литература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06325" y="3789040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229974"/>
              </p:ext>
            </p:extLst>
          </p:nvPr>
        </p:nvGraphicFramePr>
        <p:xfrm>
          <a:off x="188159" y="1026682"/>
          <a:ext cx="4068946" cy="2546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4964964"/>
              </p:ext>
            </p:extLst>
          </p:nvPr>
        </p:nvGraphicFramePr>
        <p:xfrm>
          <a:off x="4551541" y="1124744"/>
          <a:ext cx="4340939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6801656"/>
              </p:ext>
            </p:extLst>
          </p:nvPr>
        </p:nvGraphicFramePr>
        <p:xfrm>
          <a:off x="2123728" y="4096817"/>
          <a:ext cx="5112568" cy="2644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038822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90623" y="18601"/>
            <a:ext cx="33329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Математика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6325" y="3789040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4170229"/>
              </p:ext>
            </p:extLst>
          </p:nvPr>
        </p:nvGraphicFramePr>
        <p:xfrm>
          <a:off x="323527" y="1001691"/>
          <a:ext cx="3933577" cy="2643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7827035"/>
              </p:ext>
            </p:extLst>
          </p:nvPr>
        </p:nvGraphicFramePr>
        <p:xfrm>
          <a:off x="4427983" y="1001691"/>
          <a:ext cx="4464497" cy="2571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587091"/>
              </p:ext>
            </p:extLst>
          </p:nvPr>
        </p:nvGraphicFramePr>
        <p:xfrm>
          <a:off x="2231606" y="4096817"/>
          <a:ext cx="4572642" cy="2572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5534112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86752" y="18601"/>
            <a:ext cx="2340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История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6325" y="3789040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3562381"/>
              </p:ext>
            </p:extLst>
          </p:nvPr>
        </p:nvGraphicFramePr>
        <p:xfrm>
          <a:off x="296044" y="1196752"/>
          <a:ext cx="4419971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5011022"/>
              </p:ext>
            </p:extLst>
          </p:nvPr>
        </p:nvGraphicFramePr>
        <p:xfrm>
          <a:off x="4901443" y="1001692"/>
          <a:ext cx="3991037" cy="260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4321288"/>
              </p:ext>
            </p:extLst>
          </p:nvPr>
        </p:nvGraphicFramePr>
        <p:xfrm>
          <a:off x="2051721" y="4293096"/>
          <a:ext cx="460851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138046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25650" y="18601"/>
            <a:ext cx="26629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Биология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6325" y="3789040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467492"/>
              </p:ext>
            </p:extLst>
          </p:nvPr>
        </p:nvGraphicFramePr>
        <p:xfrm>
          <a:off x="323528" y="1124744"/>
          <a:ext cx="393357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180344"/>
              </p:ext>
            </p:extLst>
          </p:nvPr>
        </p:nvGraphicFramePr>
        <p:xfrm>
          <a:off x="4355975" y="1196752"/>
          <a:ext cx="4536505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2371491"/>
              </p:ext>
            </p:extLst>
          </p:nvPr>
        </p:nvGraphicFramePr>
        <p:xfrm>
          <a:off x="2267745" y="4096818"/>
          <a:ext cx="4608512" cy="2572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7236691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9095" y="18601"/>
            <a:ext cx="32560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Технология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6325" y="3789040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715747"/>
              </p:ext>
            </p:extLst>
          </p:nvPr>
        </p:nvGraphicFramePr>
        <p:xfrm>
          <a:off x="423902" y="1124744"/>
          <a:ext cx="3833203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457231"/>
              </p:ext>
            </p:extLst>
          </p:nvPr>
        </p:nvGraphicFramePr>
        <p:xfrm>
          <a:off x="4257105" y="1001691"/>
          <a:ext cx="4635376" cy="2571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3902461"/>
              </p:ext>
            </p:extLst>
          </p:nvPr>
        </p:nvGraphicFramePr>
        <p:xfrm>
          <a:off x="1547664" y="4096818"/>
          <a:ext cx="5472608" cy="264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1998857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007\Рабочий стол\КАРТИНКИ\Фоны\Однотонные\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68796" y="18601"/>
            <a:ext cx="35766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Физкультура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693914"/>
            <a:ext cx="2525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Отношение к предмету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5" y="664932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Как, по-твоему, к тебе относится учитель?</a:t>
            </a:r>
            <a:endParaRPr lang="ru-RU" sz="1400" b="1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06325" y="3635151"/>
            <a:ext cx="3690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 Black" pitchFamily="34" charset="0"/>
              </a:rPr>
              <a:t>Как ты чувствуешь себя на уроке?</a:t>
            </a:r>
            <a:endParaRPr lang="ru-RU" sz="1400" b="1" dirty="0">
              <a:latin typeface="Arial Black" pitchFamily="34" charset="0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8427591"/>
              </p:ext>
            </p:extLst>
          </p:nvPr>
        </p:nvGraphicFramePr>
        <p:xfrm>
          <a:off x="323528" y="1001691"/>
          <a:ext cx="3933578" cy="2427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4276310"/>
              </p:ext>
            </p:extLst>
          </p:nvPr>
        </p:nvGraphicFramePr>
        <p:xfrm>
          <a:off x="4427984" y="1124743"/>
          <a:ext cx="4248472" cy="2510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256151"/>
              </p:ext>
            </p:extLst>
          </p:nvPr>
        </p:nvGraphicFramePr>
        <p:xfrm>
          <a:off x="2123728" y="4005064"/>
          <a:ext cx="482453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9210505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1224</TotalTime>
  <Words>1632</Words>
  <Application>Microsoft Office PowerPoint</Application>
  <PresentationFormat>Экран (4:3)</PresentationFormat>
  <Paragraphs>239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007</cp:lastModifiedBy>
  <cp:revision>72</cp:revision>
  <dcterms:modified xsi:type="dcterms:W3CDTF">2019-10-09T10:33:11Z</dcterms:modified>
</cp:coreProperties>
</file>