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2" r:id="rId15"/>
    <p:sldId id="301" r:id="rId16"/>
    <p:sldId id="256" r:id="rId17"/>
    <p:sldId id="299" r:id="rId18"/>
    <p:sldId id="295" r:id="rId19"/>
    <p:sldId id="300" r:id="rId20"/>
    <p:sldId id="296" r:id="rId21"/>
    <p:sldId id="297" r:id="rId22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2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9"/>
            <p14:sldId id="295"/>
            <p14:sldId id="300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59" d="100"/>
          <a:sy n="59" d="100"/>
        </p:scale>
        <p:origin x="108" y="474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09.10.2019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09.10.2019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15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34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48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18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66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37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09.10.2019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596806" cy="10367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Старшая  группа 5-6 лет </a:t>
            </a:r>
            <a:r>
              <a:rPr lang="ru-RU" sz="3600" dirty="0" smtClean="0"/>
              <a:t>(возраст)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,</a:t>
            </a:r>
            <a:b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тема «Здравствуй лето».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smtClean="0"/>
              <a:t>(Смагина. Елена. Викторовна., воспитатель, МКОУ </a:t>
            </a:r>
            <a:r>
              <a:rPr lang="ru-RU" sz="2100" b="1" dirty="0" err="1" smtClean="0"/>
              <a:t>Хреновская</a:t>
            </a:r>
            <a:r>
              <a:rPr lang="ru-RU" sz="2100" b="1" dirty="0" smtClean="0"/>
              <a:t> СОШ №2 им. </a:t>
            </a:r>
            <a:r>
              <a:rPr lang="ru-RU" sz="2100" b="1" dirty="0" err="1" smtClean="0"/>
              <a:t>Левакова</a:t>
            </a:r>
            <a:r>
              <a:rPr lang="ru-RU" sz="2100" b="1" dirty="0" smtClean="0"/>
              <a:t>, Воронежская область , Бобровский район)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2018-2019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2314" y="5857892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 сюжетно – ролевых игр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80362" y="6245559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конструирования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1438" y="419100"/>
            <a:ext cx="3978275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938" y="390525"/>
            <a:ext cx="3976687" cy="5638800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тдых после  инсценировки </a:t>
            </a: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Разминка</a:t>
            </a: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11888" y="641350"/>
            <a:ext cx="5715000" cy="53213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749" y="600820"/>
            <a:ext cx="5760639" cy="5382415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Текст 3"/>
          <p:cNvSpPr txBox="1">
            <a:spLocks/>
          </p:cNvSpPr>
          <p:nvPr/>
        </p:nvSpPr>
        <p:spPr>
          <a:xfrm>
            <a:off x="7318548" y="1001837"/>
            <a:ext cx="4104456" cy="52067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buFontTx/>
              <a:buChar char="-"/>
              <a:tabLst/>
              <a:defRPr/>
            </a:pPr>
            <a:r>
              <a:rPr lang="ru-RU" sz="1400" u="sng" dirty="0" smtClean="0"/>
              <a:t>Уголок уединения </a:t>
            </a:r>
            <a:r>
              <a:rPr lang="ru-RU" sz="1400" dirty="0" smtClean="0"/>
              <a:t>– обеспечивает психологический комфорт в группе.</a:t>
            </a:r>
          </a:p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tabLst/>
              <a:defRPr/>
            </a:pPr>
            <a:endParaRPr kumimoji="0" lang="ru-RU" sz="1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buFontTx/>
              <a:buChar char="-"/>
              <a:tabLst/>
              <a:defRPr/>
            </a:pPr>
            <a:r>
              <a:rPr kumimoji="0" lang="ru-RU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Зона книги</a:t>
            </a:r>
            <a:r>
              <a:rPr kumimoji="0" lang="ru-RU" sz="14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–приобщает детей к миру литературы способствует раскрытию творческого</a:t>
            </a:r>
            <a:r>
              <a:rPr kumimoji="0" lang="ru-RU" sz="14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потенциала, активизации воображения.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buFontTx/>
              <a:buChar char="-"/>
              <a:tabLst/>
              <a:defRPr/>
            </a:pPr>
            <a:r>
              <a:rPr kumimoji="0" lang="ru-RU" sz="1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Зона творчества </a:t>
            </a:r>
            <a:r>
              <a:rPr kumimoji="0" lang="ru-RU" sz="14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пересекается с рабочим сектором,</a:t>
            </a:r>
            <a:r>
              <a:rPr kumimoji="0" lang="ru-RU" sz="140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где расположено два стола, чтобы дети не мешали друг другу при занятии разными видами творчества и способствует творческому воображению и фантазии.</a:t>
            </a:r>
            <a:endParaRPr kumimoji="0" lang="ru-RU" sz="140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buFontTx/>
              <a:buChar char="-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80000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Рисунок 18" descr="IMG_20190613_135915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288" y="785813"/>
            <a:ext cx="5286375" cy="5638800"/>
          </a:xfrm>
        </p:spPr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415925"/>
            <a:ext cx="3976687" cy="5638800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уединения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 книги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Творчества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0" y="6217871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r>
              <a:rPr lang="ru-RU" sz="2000" dirty="0" smtClean="0">
                <a:solidFill>
                  <a:srgbClr val="FF9933"/>
                </a:solidFill>
              </a:rPr>
              <a:t>Среда для консультации с родителями</a:t>
            </a: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2999" y="6155736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r>
              <a:rPr lang="ru-RU" sz="1800" dirty="0" smtClean="0">
                <a:solidFill>
                  <a:srgbClr val="FF9933"/>
                </a:solidFill>
              </a:rPr>
              <a:t>Информация для родителей</a:t>
            </a: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2200" dirty="0">
              <a:solidFill>
                <a:srgbClr val="FF9933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5586" y="5715016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 </a:t>
            </a:r>
            <a:r>
              <a:rPr lang="ru-RU" sz="1800" dirty="0" smtClean="0">
                <a:solidFill>
                  <a:srgbClr val="FF9933"/>
                </a:solidFill>
              </a:rPr>
              <a:t> Творчество и успехи детей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375" y="414338"/>
            <a:ext cx="3978275" cy="5638800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7025" y="423863"/>
            <a:ext cx="3978275" cy="5638800"/>
          </a:xfrm>
        </p:spPr>
      </p:pic>
      <p:pic>
        <p:nvPicPr>
          <p:cNvPr id="18" name="Рисунок 17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42300" y="423863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"/>
            <a:ext cx="9144000" cy="148478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Краткое описание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2060848"/>
            <a:ext cx="9144001" cy="424847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Оформляя группу по зонам, столкнулась  с некоторыми трудностями, но сами дети помогли решить проблему. Некуда было повесить костюмы для переодевания, дети принесли мини-сундучок и поставили рядом с театральной зоной, потом вспомнили сказку «Золушка» и решили повесить туда часы, где осталось ровно 5 минут до  превращения, многие шапочки для театра сделаны тоже руками детей и их родителей. На двери группы поселилась мышка , которая держит в руках конверт со смешными фразами детей.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Рядом с группой находится умывальная комната откуда дети самостоятельно набирают воду в непроливайки и для игр с водой. Недалеко от группы имеется тренажерный зал куда дети выходят по желанию с воспитателем. В группе предусмотрены шкафы для хранения сменяемых материалов (без доступа к ним детей).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86500" y="6030912"/>
            <a:ext cx="4536504" cy="71045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При входе в группу мышка держит конверт, где записаны смешные фразы детей.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03549" y="6030912"/>
            <a:ext cx="4860625" cy="710455"/>
          </a:xfrm>
        </p:spPr>
        <p:txBody>
          <a:bodyPr/>
          <a:lstStyle/>
          <a:p>
            <a:pPr algn="ctr"/>
            <a:r>
              <a:rPr lang="ru-RU" dirty="0" smtClean="0"/>
              <a:t>В группе детей согревает своим присутствием девушка-лето.</a:t>
            </a:r>
            <a:endParaRPr lang="ru-RU" dirty="0"/>
          </a:p>
        </p:txBody>
      </p:sp>
      <p:pic>
        <p:nvPicPr>
          <p:cNvPr id="9" name="Рисунок 8" descr="2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3752" y="285728"/>
            <a:ext cx="3978275" cy="5638800"/>
          </a:xfrm>
        </p:spPr>
      </p:pic>
      <p:pic>
        <p:nvPicPr>
          <p:cNvPr id="11" name="Рисунок 10" descr="3.jpg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37413" y="285750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3343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5124" y="1000108"/>
            <a:ext cx="3124200" cy="11096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Жизнь детей в группе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2571744"/>
            <a:ext cx="3124200" cy="34480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Дети при взаимодействии в группе не мешают друг другу, элементы мебели легко трансформируют самостоятельно.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Рисунок 14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Рисунок 16"/>
          <p:cNvPicPr>
            <a:picLocks noGrp="1" noChangeAspect="1"/>
          </p:cNvPicPr>
          <p:nvPr>
            <p:ph type="pic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95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0" y="6067404"/>
            <a:ext cx="11990468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Уголок дежурств                                                    Трансформация мебели                                            Финансовая грамотность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415925"/>
            <a:ext cx="3978275" cy="5654675"/>
          </a:xfrm>
        </p:spPr>
      </p:pic>
      <p:pic>
        <p:nvPicPr>
          <p:cNvPr id="7" name="Рисунок 6" descr="4.jpg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5600" y="428625"/>
            <a:ext cx="3978275" cy="5638800"/>
          </a:xfrm>
        </p:spPr>
      </p:pic>
      <p:pic>
        <p:nvPicPr>
          <p:cNvPr id="10" name="Рисунок 9" descr="5.jpg"/>
          <p:cNvPicPr>
            <a:picLocks noGrp="1" noChangeAspect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28604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38725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248" y="571480"/>
            <a:ext cx="3124200" cy="18240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Безопасность превыше всего.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2714620"/>
            <a:ext cx="3124200" cy="33051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Дети играя учатся сами и учат других правилам ПДД. При авариях самостоятельно разбирают ситуацию и находят причину нарушения.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3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3" y="3433763"/>
            <a:ext cx="3978275" cy="2743200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  <p:pic>
        <p:nvPicPr>
          <p:cNvPr id="14" name="Рисунок 13" descr="1.jpg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5663" y="214313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94742" y="428604"/>
            <a:ext cx="3124200" cy="75247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 вот и лето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1643050"/>
            <a:ext cx="3124200" cy="43767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При входе в раздевалку, детей и их родителей встречает девушка-лето с обилием цветов и порхающих бабочек.</a:t>
            </a:r>
            <a:endParaRPr lang="ru-RU" sz="2400" dirty="0"/>
          </a:p>
        </p:txBody>
      </p:sp>
      <p:pic>
        <p:nvPicPr>
          <p:cNvPr id="7" name="Рисунок 6" descr="6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496" y="571480"/>
            <a:ext cx="8075612" cy="5638800"/>
          </a:xfrm>
        </p:spPr>
      </p:pic>
    </p:spTree>
    <p:extLst>
      <p:ext uri="{BB962C8B-B14F-4D97-AF65-F5344CB8AC3E}">
        <p14:creationId xmlns:p14="http://schemas.microsoft.com/office/powerpoint/2010/main" val="35022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0"/>
            <a:ext cx="6408712" cy="83671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</a:t>
            </a:r>
            <a:r>
              <a:rPr lang="ru-RU" sz="2400" dirty="0" smtClean="0"/>
              <a:t>сектор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1" y="692150"/>
            <a:ext cx="4968552" cy="5495330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«Я – патриот» </a:t>
            </a:r>
            <a:r>
              <a:rPr lang="ru-RU" sz="5600" dirty="0" smtClean="0"/>
              <a:t>помогает знакомить детей с государственными символами родной страны, с достопримечательностями родного края</a:t>
            </a:r>
          </a:p>
          <a:p>
            <a:pPr marL="342900" indent="-342900">
              <a:buFontTx/>
              <a:buChar char="-"/>
            </a:pPr>
            <a:r>
              <a:rPr lang="ru-RU" sz="5600" u="sng" dirty="0" smtClean="0"/>
              <a:t>Сыпучая зона </a:t>
            </a:r>
            <a:r>
              <a:rPr lang="ru-RU" sz="5600" dirty="0" smtClean="0"/>
              <a:t>имеет положительное значение для психики ребенка, установление психологического комфорта.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Мокрая зона воды и песка </a:t>
            </a:r>
            <a:r>
              <a:rPr lang="ru-RU" sz="5600" dirty="0" smtClean="0"/>
              <a:t>обладает психотерапевтическими свойствами, способствует релаксации и расслаблению.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Уголок природы</a:t>
            </a:r>
            <a:r>
              <a:rPr lang="ru-RU" sz="5600" dirty="0" smtClean="0"/>
              <a:t> –способствует развитию экологической культуры, познавательный интерес.</a:t>
            </a:r>
            <a:endParaRPr lang="ru-RU" sz="5600" b="1" u="sng" dirty="0" smtClean="0"/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«Лаборатория»,</a:t>
            </a:r>
            <a:r>
              <a:rPr lang="ru-RU" sz="5600" dirty="0" smtClean="0"/>
              <a:t> где дети проводят простейшие опыты, развиваем мышление, любознательность, познавательную активность.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«Веселая математика» </a:t>
            </a:r>
            <a:r>
              <a:rPr lang="ru-RU" sz="5600" dirty="0" smtClean="0"/>
              <a:t>способствует развитию логического, математического мышления, развитию познавательной активности, стремление к самостоятельному познанию и размышлению.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«от А до Я» </a:t>
            </a:r>
            <a:r>
              <a:rPr lang="ru-RU" sz="5600" dirty="0" smtClean="0"/>
              <a:t>совершенствует процесс развития и коррекции речи.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 «Наше творчество»</a:t>
            </a:r>
            <a:r>
              <a:rPr lang="ru-RU" sz="5600" b="1" dirty="0" smtClean="0"/>
              <a:t> (</a:t>
            </a:r>
            <a:r>
              <a:rPr lang="ru-RU" sz="5600" dirty="0" smtClean="0"/>
              <a:t>пересекается со спокойным сектором) формирует творческий потенциал, эстетическое восприятие, воображение, художественно-творческие способности,  самостоятельность, активность. </a:t>
            </a:r>
          </a:p>
          <a:p>
            <a:pPr marL="342900" indent="-342900">
              <a:buFontTx/>
              <a:buChar char="-"/>
            </a:pPr>
            <a:endParaRPr lang="ru-RU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5900" y="692150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Мокрая зона (вода и песок)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65586" y="6072206"/>
            <a:ext cx="3550920" cy="4936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«Лаборатория»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Сыпучая зона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563" y="458788"/>
            <a:ext cx="3978275" cy="5638800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3850" y="458788"/>
            <a:ext cx="3976688" cy="5638800"/>
          </a:xfrm>
        </p:spPr>
      </p:pic>
      <p:pic>
        <p:nvPicPr>
          <p:cNvPr id="16" name="Рисунок 15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61350" y="458788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«Веселая математика»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 «Наше творчество»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5586" y="5857892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«От А до Я»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3" name="Рисунок 2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396875"/>
            <a:ext cx="3978275" cy="56388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415925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8508" y="473075"/>
            <a:ext cx="3911105" cy="56388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461963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248" y="6248400"/>
            <a:ext cx="5112568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Тренажерный зал.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562" y="428604"/>
            <a:ext cx="3977640" cy="5638800"/>
          </a:xfrm>
        </p:spPr>
      </p:pic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6526461" y="396964"/>
            <a:ext cx="4968552" cy="5790516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Tx/>
              <a:buChar char="-"/>
            </a:pPr>
            <a:r>
              <a:rPr lang="ru-RU" sz="5600" b="1" u="sng" dirty="0" smtClean="0"/>
              <a:t>Тренажерный зал</a:t>
            </a:r>
            <a:r>
              <a:rPr lang="ru-RU" sz="5600" b="1" dirty="0" smtClean="0"/>
              <a:t>  </a:t>
            </a:r>
            <a:r>
              <a:rPr lang="ru-RU" sz="5600" dirty="0" smtClean="0"/>
              <a:t>(расположен рядом с группой, куда дети выходят группами со взрослым) -совершенствует двигательные функции, охраняет жизнь и укрепляет физическое и психическое здоровье ребенка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музыкально-театрализованной деятельности</a:t>
            </a:r>
            <a:r>
              <a:rPr lang="ru-RU" sz="5600" b="1" dirty="0"/>
              <a:t> </a:t>
            </a:r>
            <a:r>
              <a:rPr lang="ru-RU" sz="5600" dirty="0" smtClean="0"/>
              <a:t>– стимулирует творческие замыслы, индивидуальные творческие проявления.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сюжетно-ролевых игр</a:t>
            </a:r>
            <a:r>
              <a:rPr lang="ru-RU" sz="5600" dirty="0" smtClean="0"/>
              <a:t> (поделена на зоны для игр мальчиков и девочек)- является позитивной социализацией детей, приобщает их к социокультурным нормам и традициям, семьи общества и государства.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Уголок безопасности </a:t>
            </a:r>
            <a:r>
              <a:rPr lang="ru-RU" sz="5600" b="1" dirty="0" smtClean="0"/>
              <a:t>– </a:t>
            </a:r>
            <a:r>
              <a:rPr lang="ru-RU" sz="5600" dirty="0" smtClean="0"/>
              <a:t>помогает закрепить знания детей о правилах ДД.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«Мягких модулей»</a:t>
            </a:r>
            <a:r>
              <a:rPr lang="ru-RU" sz="5600" dirty="0" smtClean="0"/>
              <a:t> совершенствует двигательную активность и способствует желанию заниматься конструктивно – модельной деятельностью.</a:t>
            </a:r>
          </a:p>
          <a:p>
            <a:pPr marL="342900" indent="-342900">
              <a:buFontTx/>
              <a:buChar char="-"/>
            </a:pPr>
            <a:r>
              <a:rPr lang="ru-RU" sz="5600" b="1" u="sng" dirty="0" smtClean="0"/>
              <a:t>Зона «Конструирования»</a:t>
            </a:r>
            <a:r>
              <a:rPr lang="ru-RU" sz="5600" dirty="0" smtClean="0"/>
              <a:t> (пересекается с рабочим сектором), способствует желанию заниматься конструктивно - модельной деятельностью, стимулирует творчество, свободу самовыражения в процессе конструирования.</a:t>
            </a:r>
          </a:p>
          <a:p>
            <a:pPr marL="342900" indent="-342900">
              <a:buFontTx/>
              <a:buChar char="-"/>
            </a:pPr>
            <a:endParaRPr lang="ru-RU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Игровая зона для девочек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зона безопасности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5850" y="609600"/>
            <a:ext cx="5762995" cy="4979988"/>
          </a:xfrm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609600"/>
            <a:ext cx="5845284" cy="4979988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Зона мягких модулей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62839" y="6147723"/>
            <a:ext cx="3976686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Зона музыкально-театрализованной деятельности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2838" y="503238"/>
            <a:ext cx="3976687" cy="5638800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7163" y="511175"/>
            <a:ext cx="3978275" cy="5638800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797</Words>
  <Application>Microsoft Office PowerPoint</Application>
  <PresentationFormat>Произвольный</PresentationFormat>
  <Paragraphs>107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Cambria</vt:lpstr>
      <vt:lpstr>Times New Roman</vt:lpstr>
      <vt:lpstr>Wingdings</vt:lpstr>
      <vt:lpstr>GraduationAlbum_16x9</vt:lpstr>
      <vt:lpstr>Старшая  группа 5-6 лет (возраст),  тема «Здравствуй лето». </vt:lpstr>
      <vt:lpstr>Вход в группу, нижняя левая точка</vt:lpstr>
      <vt:lpstr>1. Рабочий сектор </vt:lpstr>
      <vt:lpstr>Презентация PowerPoint</vt:lpstr>
      <vt:lpstr>Презентация PowerPoint</vt:lpstr>
      <vt:lpstr>1.6. Рабочий сектор  (методическая литература педагога)</vt:lpstr>
      <vt:lpstr>Тренажерный зал.  </vt:lpstr>
      <vt:lpstr>Презентация PowerPoint</vt:lpstr>
      <vt:lpstr> Зона мягких модулей  </vt:lpstr>
      <vt:lpstr> Зона сюжетно – ролевых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Краткое описание</vt:lpstr>
      <vt:lpstr>При входе в группу мышка держит конверт, где записаны смешные фразы детей.</vt:lpstr>
      <vt:lpstr>Жизнь детей в группе</vt:lpstr>
      <vt:lpstr>Презентация PowerPoint</vt:lpstr>
      <vt:lpstr>Безопасность превыше всего.</vt:lpstr>
      <vt:lpstr>А вот и лето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2019-10-09T16:29:19Z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