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на" initials="А" lastIdx="1" clrIdx="0">
    <p:extLst>
      <p:ext uri="{19B8F6BF-5375-455C-9EA6-DF929625EA0E}">
        <p15:presenceInfo xmlns:p15="http://schemas.microsoft.com/office/powerpoint/2012/main" userId="Ан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9-04T15:14:18.187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70866"/>
            <a:ext cx="8892480" cy="2520280"/>
          </a:xfrm>
        </p:spPr>
        <p:txBody>
          <a:bodyPr>
            <a:normAutofit fontScale="90000"/>
          </a:bodyPr>
          <a:lstStyle/>
          <a:p>
            <a:br>
              <a:rPr lang="ru" sz="2400" b="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ru-RU" sz="2400" b="0" dirty="0">
                <a:solidFill>
                  <a:schemeClr val="accent1">
                    <a:lumMod val="75000"/>
                  </a:schemeClr>
                </a:solidFill>
                <a:effectLst/>
              </a:rPr>
              <a:t> ГБОУ школа №613 </a:t>
            </a:r>
            <a:br>
              <a:rPr lang="ru" sz="2400" b="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ru" sz="2400" b="0" dirty="0">
                <a:solidFill>
                  <a:schemeClr val="accent1">
                    <a:lumMod val="75000"/>
                  </a:schemeClr>
                </a:solidFill>
                <a:effectLst/>
              </a:rPr>
              <a:t>учитель адаптивной физической культуры</a:t>
            </a:r>
            <a:br>
              <a:rPr lang="ru" sz="2400" b="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ru" sz="2400" b="0" dirty="0">
                <a:solidFill>
                  <a:schemeClr val="accent1">
                    <a:lumMod val="75000"/>
                  </a:schemeClr>
                </a:solidFill>
                <a:effectLst/>
              </a:rPr>
              <a:t>ГБОУ «Балтийский берег» СДЮСШОР</a:t>
            </a:r>
            <a:br>
              <a:rPr lang="ru" sz="2400" b="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ru" sz="2400" b="0" dirty="0">
                <a:solidFill>
                  <a:schemeClr val="accent1">
                    <a:lumMod val="75000"/>
                  </a:schemeClr>
                </a:solidFill>
                <a:effectLst/>
              </a:rPr>
              <a:t>тренер по парусному спорту</a:t>
            </a:r>
            <a:br>
              <a:rPr lang="ru" sz="2400" b="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ru-RU" sz="2700" b="0" dirty="0" err="1">
                <a:solidFill>
                  <a:schemeClr val="accent1">
                    <a:lumMod val="75000"/>
                  </a:schemeClr>
                </a:solidFill>
                <a:effectLst/>
              </a:rPr>
              <a:t>Воинова</a:t>
            </a:r>
            <a:r>
              <a:rPr lang="ru-RU" sz="2700" b="0" dirty="0">
                <a:solidFill>
                  <a:schemeClr val="accent1">
                    <a:lumMod val="75000"/>
                  </a:schemeClr>
                </a:solidFill>
                <a:effectLst/>
              </a:rPr>
              <a:t> Л.В.</a:t>
            </a:r>
            <a:br>
              <a:rPr lang="ru-RU" sz="2700" b="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ru-RU" sz="3200" b="0" dirty="0">
                <a:effectLst/>
              </a:rPr>
              <a:t>.</a:t>
            </a:r>
            <a:br>
              <a:rPr lang="ru-RU" dirty="0"/>
            </a:br>
            <a:r>
              <a:rPr lang="ru-RU" dirty="0"/>
              <a:t>                    </a:t>
            </a:r>
            <a:endParaRPr lang="ru-RU" sz="1800" b="0" dirty="0">
              <a:solidFill>
                <a:srgbClr val="002060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692696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Реализация адаптивных программ-способ социализации обучающихся с ОВЗ</a:t>
            </a:r>
            <a:br>
              <a:rPr lang="ru-RU" dirty="0">
                <a:solidFill>
                  <a:sysClr val="windowText" lastClr="000000"/>
                </a:solidFill>
              </a:rPr>
            </a:b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95736" y="6165304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Санкт – Петербург </a:t>
            </a:r>
          </a:p>
          <a:p>
            <a:pPr algn="ctr"/>
            <a:r>
              <a:rPr lang="ru-RU" dirty="0"/>
              <a:t>2017 г.</a:t>
            </a:r>
          </a:p>
        </p:txBody>
      </p:sp>
    </p:spTree>
    <p:extLst>
      <p:ext uri="{BB962C8B-B14F-4D97-AF65-F5344CB8AC3E}">
        <p14:creationId xmlns:p14="http://schemas.microsoft.com/office/powerpoint/2010/main" val="275150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466730"/>
          </a:xfrm>
        </p:spPr>
        <p:txBody>
          <a:bodyPr>
            <a:normAutofit/>
          </a:bodyPr>
          <a:lstStyle/>
          <a:p>
            <a:r>
              <a:rPr lang="ru-RU" sz="27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Программа адаптивного парусного спорта содержит инклюзивный блок - совместная подготовка спортсменов (без отклонений в состоянии здоровья) и «атлетов – парусников» в парусном спорте. Создание специфической педагогической среды способствует формированию толерантного отношения (доброта, внимание к трудностям других людей, отношение к человеку как личности, независимо от особенностей развития двигательной и ментальной сферы) к лицам с отклонениями в состоянии здоровья, успешной социализации их в обществе и улучшении качества жизни.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3750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6466730"/>
          </a:xfrm>
        </p:spPr>
        <p:txBody>
          <a:bodyPr>
            <a:noAutofit/>
          </a:bodyPr>
          <a:lstStyle/>
          <a:p>
            <a:br>
              <a:rPr lang="ru-RU" sz="28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Итогом многолетней подготовки в адаптивном спорте обучающихся с нарушениями интеллекта является создание благоприятных предпосылок для разностороннего развития их личности, формирования оптимальных психофизических состояний для достижения стабильных и высоких результатов.</a:t>
            </a:r>
            <a:br>
              <a:rPr lang="ru-RU" sz="28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b="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544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6480720"/>
          </a:xfrm>
        </p:spPr>
        <p:txBody>
          <a:bodyPr>
            <a:normAutofit/>
          </a:bodyPr>
          <a:lstStyle/>
          <a:p>
            <a:r>
              <a:rPr lang="ru-RU" sz="3600" b="0" dirty="0">
                <a:solidFill>
                  <a:srgbClr val="002060"/>
                </a:solidFill>
                <a:effectLst/>
              </a:rPr>
              <a:t>Перспектива развития программ адаптивного спорта связана с информированностью, привлечения коррекционных и общеобразовательных учреждений для включения различных групп детей имеющих ограниченные возможности здоровья в сферу спорта.</a:t>
            </a:r>
            <a:br>
              <a:rPr lang="ru-RU" sz="3600" b="0" dirty="0">
                <a:solidFill>
                  <a:srgbClr val="002060"/>
                </a:solidFill>
                <a:effectLst/>
              </a:rPr>
            </a:br>
            <a:endParaRPr lang="ru-RU" sz="3600" b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84986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712968" cy="6408712"/>
          </a:xfrm>
        </p:spPr>
        <p:txBody>
          <a:bodyPr>
            <a:normAutofit fontScale="90000"/>
          </a:bodyPr>
          <a:lstStyle/>
          <a:p>
            <a:r>
              <a:rPr lang="ru-RU" sz="4000" b="0" dirty="0">
                <a:solidFill>
                  <a:srgbClr val="002060"/>
                </a:solidFill>
                <a:effectLst/>
              </a:rPr>
              <a:t>1.Проведение (пробных) занятий по адаптивным программам в образовательных учреждениях;</a:t>
            </a:r>
            <a:br>
              <a:rPr lang="ru-RU" sz="4000" b="0" dirty="0">
                <a:solidFill>
                  <a:srgbClr val="002060"/>
                </a:solidFill>
                <a:effectLst/>
              </a:rPr>
            </a:br>
            <a:r>
              <a:rPr lang="ru-RU" sz="4000" b="0" dirty="0">
                <a:solidFill>
                  <a:srgbClr val="002060"/>
                </a:solidFill>
                <a:effectLst/>
              </a:rPr>
              <a:t>2. Предоставление информации о адаптивных программах для педагогов, родителей;</a:t>
            </a:r>
            <a:br>
              <a:rPr lang="ru-RU" sz="4000" b="0" dirty="0">
                <a:solidFill>
                  <a:srgbClr val="002060"/>
                </a:solidFill>
                <a:effectLst/>
              </a:rPr>
            </a:br>
            <a:r>
              <a:rPr lang="ru-RU" sz="4000" b="0" dirty="0">
                <a:solidFill>
                  <a:srgbClr val="002060"/>
                </a:solidFill>
                <a:effectLst/>
              </a:rPr>
              <a:t>3. Проведение семинаров, открытых уроков по адаптивным видам спорта;</a:t>
            </a:r>
            <a:br>
              <a:rPr lang="ru-RU" sz="4000" b="0" dirty="0">
                <a:solidFill>
                  <a:srgbClr val="002060"/>
                </a:solidFill>
                <a:effectLst/>
              </a:rPr>
            </a:br>
            <a:r>
              <a:rPr lang="ru-RU" sz="4000" b="0" dirty="0">
                <a:solidFill>
                  <a:srgbClr val="002060"/>
                </a:solidFill>
                <a:effectLst/>
              </a:rPr>
              <a:t>4. Проведение спортивных праздников с включением элементов адаптивного спорта.</a:t>
            </a:r>
            <a:br>
              <a:rPr lang="ru-RU" sz="4000" b="0" dirty="0">
                <a:solidFill>
                  <a:srgbClr val="002060"/>
                </a:solidFill>
                <a:effectLst/>
              </a:rPr>
            </a:br>
            <a:endParaRPr lang="ru-RU" sz="4000" b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42181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507288" cy="6336704"/>
          </a:xfrm>
        </p:spPr>
        <p:txBody>
          <a:bodyPr>
            <a:normAutofit fontScale="90000"/>
          </a:bodyPr>
          <a:lstStyle/>
          <a:p>
            <a:r>
              <a:rPr lang="ru-RU" b="0" dirty="0">
                <a:solidFill>
                  <a:srgbClr val="002060"/>
                </a:solidFill>
                <a:effectLst/>
              </a:rPr>
              <a:t>На сегодняшний день не только в коррекционных, но и в  общеобразовательных школах обучаются дети с ОВЗ, привлекая их к занятиям адаптивным спортом мы можем создать условия для их социализации </a:t>
            </a:r>
            <a:r>
              <a:rPr lang="ru-RU" b="0">
                <a:solidFill>
                  <a:srgbClr val="002060"/>
                </a:solidFill>
                <a:effectLst/>
              </a:rPr>
              <a:t>и интеграции </a:t>
            </a:r>
            <a:r>
              <a:rPr lang="ru-RU" b="0" dirty="0">
                <a:solidFill>
                  <a:srgbClr val="002060"/>
                </a:solidFill>
                <a:effectLst/>
              </a:rPr>
              <a:t>в обществе, что  положительно сказывается на их воспитании и развитии.</a:t>
            </a:r>
          </a:p>
        </p:txBody>
      </p:sp>
    </p:spTree>
    <p:extLst>
      <p:ext uri="{BB962C8B-B14F-4D97-AF65-F5344CB8AC3E}">
        <p14:creationId xmlns:p14="http://schemas.microsoft.com/office/powerpoint/2010/main" val="1060358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048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Спасибо 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1298926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466730"/>
          </a:xfrm>
        </p:spPr>
        <p:txBody>
          <a:bodyPr>
            <a:normAutofit/>
          </a:bodyPr>
          <a:lstStyle/>
          <a:p>
            <a:pPr indent="457200"/>
            <a:r>
              <a:rPr lang="ru-RU" sz="2800" b="0" dirty="0">
                <a:solidFill>
                  <a:srgbClr val="002060"/>
                </a:solidFill>
                <a:effectLst/>
                <a:cs typeface="Times New Roman" pitchFamily="18" charset="0"/>
              </a:rPr>
              <a:t>Адаптивный парусный спорт - это </a:t>
            </a:r>
            <a:r>
              <a:rPr lang="x-none" sz="2800" b="0" dirty="0">
                <a:solidFill>
                  <a:srgbClr val="002060"/>
                </a:solidFill>
                <a:effectLst/>
                <a:cs typeface="Times New Roman" pitchFamily="18" charset="0"/>
              </a:rPr>
              <a:t>программ</a:t>
            </a:r>
            <a:r>
              <a:rPr lang="ru-RU" sz="2800" b="0" dirty="0">
                <a:solidFill>
                  <a:srgbClr val="002060"/>
                </a:solidFill>
                <a:effectLst/>
                <a:cs typeface="Times New Roman" pitchFamily="18" charset="0"/>
              </a:rPr>
              <a:t>а</a:t>
            </a:r>
            <a:r>
              <a:rPr lang="x-none" sz="2800" b="0" dirty="0">
                <a:solidFill>
                  <a:srgbClr val="002060"/>
                </a:solidFill>
                <a:effectLst/>
                <a:cs typeface="Times New Roman" pitchFamily="18" charset="0"/>
              </a:rPr>
              <a:t> занятий парусным спортом для </a:t>
            </a:r>
            <a:r>
              <a:rPr lang="ru-RU" sz="2800" b="0" dirty="0">
                <a:solidFill>
                  <a:srgbClr val="002060"/>
                </a:solidFill>
                <a:effectLst/>
                <a:cs typeface="Times New Roman" pitchFamily="18" charset="0"/>
              </a:rPr>
              <a:t>лиц</a:t>
            </a:r>
            <a:r>
              <a:rPr lang="x-none" sz="2800" b="0" dirty="0">
                <a:solidFill>
                  <a:srgbClr val="002060"/>
                </a:solidFill>
                <a:effectLst/>
                <a:cs typeface="Times New Roman" pitchFamily="18" charset="0"/>
              </a:rPr>
              <a:t> с </a:t>
            </a:r>
            <a:r>
              <a:rPr lang="ru-RU" sz="2800" b="0" dirty="0">
                <a:solidFill>
                  <a:srgbClr val="002060"/>
                </a:solidFill>
                <a:effectLst/>
                <a:cs typeface="Times New Roman" pitchFamily="18" charset="0"/>
              </a:rPr>
              <a:t>ограниченными возможностями здоровья (нарушение интеллекта).</a:t>
            </a:r>
            <a:br>
              <a:rPr lang="ru-RU" sz="2800" b="0" dirty="0">
                <a:solidFill>
                  <a:srgbClr val="002060"/>
                </a:solidFill>
                <a:effectLst/>
                <a:cs typeface="Times New Roman" pitchFamily="18" charset="0"/>
              </a:rPr>
            </a:br>
            <a:r>
              <a:rPr lang="ru-RU" sz="2800" b="0" dirty="0">
                <a:solidFill>
                  <a:srgbClr val="002060"/>
                </a:solidFill>
                <a:effectLst/>
                <a:cs typeface="Times New Roman" pitchFamily="18" charset="0"/>
              </a:rPr>
              <a:t>      </a:t>
            </a:r>
            <a:r>
              <a:rPr lang="x-none" sz="2800" b="0" dirty="0">
                <a:solidFill>
                  <a:srgbClr val="002060"/>
                </a:solidFill>
                <a:effectLst/>
                <a:cs typeface="Times New Roman" pitchFamily="18" charset="0"/>
              </a:rPr>
              <a:t>Цель</a:t>
            </a:r>
            <a:r>
              <a:rPr lang="ru-RU" sz="2800" b="0" dirty="0">
                <a:solidFill>
                  <a:srgbClr val="002060"/>
                </a:solidFill>
                <a:effectLst/>
                <a:cs typeface="Times New Roman" pitchFamily="18" charset="0"/>
              </a:rPr>
              <a:t>ю программы является формирование у занимающихся положительного отношения к занятиям парусным спортом, </a:t>
            </a:r>
            <a:r>
              <a:rPr lang="x-none" sz="2800" b="0" dirty="0">
                <a:solidFill>
                  <a:srgbClr val="002060"/>
                </a:solidFill>
                <a:effectLst/>
                <a:cs typeface="Times New Roman" pitchFamily="18" charset="0"/>
              </a:rPr>
              <a:t>подготовк</a:t>
            </a:r>
            <a:r>
              <a:rPr lang="ru-RU" sz="2800" b="0" dirty="0">
                <a:solidFill>
                  <a:srgbClr val="002060"/>
                </a:solidFill>
                <a:effectLst/>
                <a:cs typeface="Times New Roman" pitchFamily="18" charset="0"/>
              </a:rPr>
              <a:t>а</a:t>
            </a:r>
            <a:r>
              <a:rPr lang="x-none" sz="2800" b="0" dirty="0">
                <a:solidFill>
                  <a:srgbClr val="002060"/>
                </a:solidFill>
                <a:effectLst/>
                <a:cs typeface="Times New Roman" pitchFamily="18" charset="0"/>
              </a:rPr>
              <a:t> квалифицированных спортсменов-парусников для участия в соревнованиях различного уровня в соответствии с программой Специальных </a:t>
            </a:r>
            <a:r>
              <a:rPr lang="ru-RU" sz="2800" b="0" dirty="0">
                <a:solidFill>
                  <a:srgbClr val="002060"/>
                </a:solidFill>
                <a:effectLst/>
                <a:cs typeface="Times New Roman" pitchFamily="18" charset="0"/>
              </a:rPr>
              <a:t>О</a:t>
            </a:r>
            <a:r>
              <a:rPr lang="x-none" sz="2800" b="0" dirty="0">
                <a:solidFill>
                  <a:srgbClr val="002060"/>
                </a:solidFill>
                <a:effectLst/>
                <a:cs typeface="Times New Roman" pitchFamily="18" charset="0"/>
              </a:rPr>
              <a:t>лимпийских игр</a:t>
            </a:r>
            <a:r>
              <a:rPr lang="x-none" b="0" dirty="0">
                <a:solidFill>
                  <a:srgbClr val="002060"/>
                </a:solidFill>
                <a:effectLst/>
              </a:rPr>
              <a:t>.</a:t>
            </a:r>
            <a:br>
              <a:rPr lang="ru-RU" b="0" dirty="0">
                <a:solidFill>
                  <a:srgbClr val="002060"/>
                </a:solidFill>
                <a:effectLst/>
              </a:rPr>
            </a:br>
            <a:endParaRPr lang="ru-RU" b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22571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344816" cy="6741368"/>
          </a:xfrm>
        </p:spPr>
        <p:txBody>
          <a:bodyPr>
            <a:noAutofit/>
          </a:bodyPr>
          <a:lstStyle/>
          <a:p>
            <a:r>
              <a:rPr lang="ru-RU" sz="26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Набор в группы осуществляется с 9 лет, программа  рассчитана на 7 лет обучения.</a:t>
            </a:r>
            <a:br>
              <a:rPr lang="ru-RU" sz="26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Для адаптивного спорта наиболее значимыми являются следующие условия отбора: в одной группе не должно быть более двух занимающихся с </a:t>
            </a:r>
            <a:r>
              <a:rPr lang="ru-RU" sz="2600" b="0" dirty="0" err="1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гиперактивным</a:t>
            </a:r>
            <a:r>
              <a:rPr lang="ru-RU" sz="26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поведением. В группы адаптивного парусного спорта не производится отбор учащихся с эпилепсией и риском внезапного повышения внутричерепного давления.</a:t>
            </a:r>
          </a:p>
        </p:txBody>
      </p:sp>
    </p:spTree>
    <p:extLst>
      <p:ext uri="{BB962C8B-B14F-4D97-AF65-F5344CB8AC3E}">
        <p14:creationId xmlns:p14="http://schemas.microsoft.com/office/powerpoint/2010/main" val="1612770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8784976" cy="4032448"/>
          </a:xfrm>
        </p:spPr>
        <p:txBody>
          <a:bodyPr>
            <a:normAutofit/>
          </a:bodyPr>
          <a:lstStyle/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0" dirty="0">
              <a:solidFill>
                <a:srgbClr val="00206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836712"/>
            <a:ext cx="806489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Реализация тренировочного процесса программы адаптивного парусного спорта включает в себя тренировочные занятия, которые проводятся в спортивном зале, в бассейне, на учебно- тренировочных выездах, на занятиях в яхт-клубе.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Учебно-тренировочные занятия делятся на теоретическую и практическую части. В теоретической части обучающиеся узнают историю и основы парусного спорта, а в практической части  - овладевают необходимыми навыками.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Обучающиеся 3-4 раза в год выезжают на </a:t>
            </a:r>
            <a:r>
              <a:rPr lang="ru-RU" sz="2400" dirty="0" err="1">
                <a:solidFill>
                  <a:srgbClr val="002060"/>
                </a:solidFill>
              </a:rPr>
              <a:t>учебно</a:t>
            </a:r>
            <a:r>
              <a:rPr lang="ru-RU" sz="2400" dirty="0">
                <a:solidFill>
                  <a:srgbClr val="002060"/>
                </a:solidFill>
              </a:rPr>
              <a:t> - тренировочные выезды в </a:t>
            </a:r>
            <a:r>
              <a:rPr lang="ru-RU" sz="2400" dirty="0" err="1">
                <a:solidFill>
                  <a:srgbClr val="002060"/>
                </a:solidFill>
              </a:rPr>
              <a:t>детско</a:t>
            </a:r>
            <a:r>
              <a:rPr lang="ru-RU" sz="2400" dirty="0">
                <a:solidFill>
                  <a:srgbClr val="002060"/>
                </a:solidFill>
              </a:rPr>
              <a:t> - оздоровительные лагеря Балтийского берега, а в летний период занятия проводятся на территории яхт –клуба.</a:t>
            </a:r>
          </a:p>
        </p:txBody>
      </p:sp>
    </p:spTree>
    <p:extLst>
      <p:ext uri="{BB962C8B-B14F-4D97-AF65-F5344CB8AC3E}">
        <p14:creationId xmlns:p14="http://schemas.microsoft.com/office/powerpoint/2010/main" val="1146428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6552728"/>
          </a:xfrm>
        </p:spPr>
        <p:txBody>
          <a:bodyPr>
            <a:noAutofit/>
          </a:bodyPr>
          <a:lstStyle/>
          <a:p>
            <a:r>
              <a:rPr lang="ru-RU" sz="28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Ежегодно обучающиеся участвуют в Чемпионате Санкт-Петербурга по парусному и </a:t>
            </a:r>
            <a:r>
              <a:rPr lang="ru-RU" sz="2800" b="0" dirty="0" err="1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Юнифайд</a:t>
            </a:r>
            <a:r>
              <a:rPr lang="ru-RU" sz="28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- парусному спорту, соревнования проводятся Специальным Олимпийским комитетом.</a:t>
            </a:r>
            <a:br>
              <a:rPr lang="ru-RU" sz="28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Один раз в 4 года проводятся Всемирные Летние Специальные Олимпийские игры по программе Специальной Олимпиады для лиц с нарушением интеллекта, в которых спортсмены принимают участия в рамках </a:t>
            </a:r>
            <a:r>
              <a:rPr lang="ru-RU" sz="2800" b="0" dirty="0" err="1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Юнифайд</a:t>
            </a:r>
            <a:r>
              <a:rPr lang="ru-RU" sz="28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- парусного спорта. </a:t>
            </a:r>
            <a:br>
              <a:rPr lang="ru-RU" sz="28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u="sng" dirty="0" err="1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Юнифайд</a:t>
            </a:r>
            <a:r>
              <a:rPr lang="ru-RU" sz="2800" b="0" u="sng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-спорт</a:t>
            </a:r>
            <a:r>
              <a:rPr lang="ru-RU" sz="28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– это программа, которая предоставляет возможность атлетам Специальной Олимпиады (детям-инвалидам) и их партнерам (здоровым спортсменам) вместе тренироваться и участвовать в соревнованиях в качестве одной команды</a:t>
            </a:r>
            <a:br>
              <a:rPr lang="ru-RU" sz="28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b="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024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73616" cy="6048672"/>
          </a:xfrm>
        </p:spPr>
        <p:txBody>
          <a:bodyPr>
            <a:normAutofit/>
          </a:bodyPr>
          <a:lstStyle/>
          <a:p>
            <a:r>
              <a:rPr lang="ru-RU" b="0" dirty="0" err="1">
                <a:solidFill>
                  <a:srgbClr val="002060"/>
                </a:solidFill>
                <a:effectLst/>
              </a:rPr>
              <a:t>Юнифайд</a:t>
            </a:r>
            <a:r>
              <a:rPr lang="ru-RU" b="0" dirty="0">
                <a:solidFill>
                  <a:srgbClr val="002060"/>
                </a:solidFill>
                <a:effectLst/>
              </a:rPr>
              <a:t> - парусный спорт включает проведение соревнований на двух уровнях:</a:t>
            </a:r>
            <a:br>
              <a:rPr lang="ru-RU" b="0" dirty="0">
                <a:solidFill>
                  <a:srgbClr val="002060"/>
                </a:solidFill>
                <a:effectLst/>
              </a:rPr>
            </a:br>
            <a:r>
              <a:rPr lang="ru-RU" b="0" dirty="0">
                <a:solidFill>
                  <a:srgbClr val="002060"/>
                </a:solidFill>
                <a:effectLst/>
              </a:rPr>
              <a:t> 1) независимые соревнования –атлет (ребенок с ОВЗ) сам управляет яхтой по дистанции гонки</a:t>
            </a:r>
            <a:br>
              <a:rPr lang="ru-RU" b="0" dirty="0">
                <a:solidFill>
                  <a:srgbClr val="002060"/>
                </a:solidFill>
                <a:effectLst/>
              </a:rPr>
            </a:br>
            <a:r>
              <a:rPr lang="ru-RU" b="0" dirty="0">
                <a:solidFill>
                  <a:srgbClr val="002060"/>
                </a:solidFill>
                <a:effectLst/>
              </a:rPr>
              <a:t> 2) соревнования с находящимся на борту тренером (атлет + партнер или атлет + тренер). </a:t>
            </a:r>
          </a:p>
        </p:txBody>
      </p:sp>
    </p:spTree>
    <p:extLst>
      <p:ext uri="{BB962C8B-B14F-4D97-AF65-F5344CB8AC3E}">
        <p14:creationId xmlns:p14="http://schemas.microsoft.com/office/powerpoint/2010/main" val="646156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9312" y="3857495"/>
            <a:ext cx="2913112" cy="30005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6048672" cy="7272808"/>
          </a:xfrm>
        </p:spPr>
        <p:txBody>
          <a:bodyPr>
            <a:normAutofit/>
          </a:bodyPr>
          <a:lstStyle/>
          <a:p>
            <a:r>
              <a:rPr lang="ru-RU" sz="32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x-none" sz="32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результате спортивной подготовки на основании реализации компонентов программы происходит разностороннее личностное и психофизическое развитие </a:t>
            </a:r>
            <a:r>
              <a:rPr lang="ru-RU" sz="32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обучаю</a:t>
            </a:r>
            <a:r>
              <a:rPr lang="x-none" sz="32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щихся </a:t>
            </a:r>
            <a:r>
              <a:rPr lang="ru-RU" sz="32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 отклонениями в интеллектуальном развитии </a:t>
            </a:r>
            <a:r>
              <a:rPr lang="x-none" sz="32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 достижение ими уровня спортивных результатов, что способствует повышению качества их жизни и социализации в обществе.</a:t>
            </a:r>
            <a:br>
              <a:rPr lang="ru-RU" b="0" dirty="0">
                <a:solidFill>
                  <a:srgbClr val="002060"/>
                </a:solidFill>
                <a:effectLst/>
              </a:rPr>
            </a:br>
            <a:endParaRPr lang="ru-RU" b="0" dirty="0">
              <a:solidFill>
                <a:srgbClr val="002060"/>
              </a:solidFill>
              <a:effectLst/>
            </a:endParaRPr>
          </a:p>
        </p:txBody>
      </p:sp>
      <p:pic>
        <p:nvPicPr>
          <p:cNvPr id="1026" name="Picture 2" descr="http://www.balticbereg.ru/templates/balticbereg/images/logo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065759" cy="321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857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394722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chemeClr val="bg2"/>
                </a:solidFill>
                <a:effectLst/>
                <a:latin typeface="Times New Roman" pitchFamily="18" charset="0"/>
                <a:cs typeface="Times New Roman" pitchFamily="18" charset="0"/>
              </a:rPr>
              <a:t>Социализация и интеграция</a:t>
            </a:r>
            <a:br>
              <a:rPr lang="ru-RU" sz="36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b="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41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6466730"/>
          </a:xfrm>
        </p:spPr>
        <p:txBody>
          <a:bodyPr>
            <a:normAutofit fontScale="90000"/>
          </a:bodyPr>
          <a:lstStyle/>
          <a:p>
            <a:r>
              <a:rPr lang="ru-RU" sz="27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Дети с нарушением интеллекта имеют особенности </a:t>
            </a:r>
            <a:r>
              <a:rPr lang="ru-RU" sz="2700" b="0" dirty="0" err="1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психо</a:t>
            </a:r>
            <a:r>
              <a:rPr lang="ru-RU" sz="27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-физического развития, в  результате этого у них проявляется </a:t>
            </a:r>
            <a:r>
              <a:rPr lang="ru-RU" sz="2700" b="0" dirty="0" err="1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lang="ru-RU" sz="27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коммуникативной сферы, им сложно идти на контакт, поддерживать разговор.</a:t>
            </a:r>
            <a:br>
              <a:rPr lang="ru-RU" sz="27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 результате занятий адаптивным спортом у обучающихся с нарушением интеллекта качественно улучшается  возможность к интеграции в жизни общества.</a:t>
            </a:r>
            <a:br>
              <a:rPr lang="ru-RU" sz="27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 рамках воспитательного процесса программы адаптивного парусного спорта с обучающимися проводятся уроки социальной адаптации «Школа жизни».</a:t>
            </a:r>
            <a:br>
              <a:rPr lang="ru-RU" sz="27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 уроках «Школы жизни» обучающимся рассказывают правила поведения в обществе, правила этикета, проходят открытые уроки, встречи, посещают музеи, выставки и  экскурсии.</a:t>
            </a:r>
            <a:br>
              <a:rPr lang="ru-RU" sz="27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br>
              <a:rPr lang="ru-RU" b="0" dirty="0">
                <a:solidFill>
                  <a:srgbClr val="002060"/>
                </a:solidFill>
                <a:effectLst/>
              </a:rPr>
            </a:br>
            <a:endParaRPr lang="ru-RU" b="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808777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1">
      <a:dk1>
        <a:srgbClr val="FFFFFF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94</TotalTime>
  <Words>409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  ГБОУ школа №613  учитель адаптивной физической культуры ГБОУ «Балтийский берег» СДЮСШОР тренер по парусному спорту Воинова Л.В. .                     </vt:lpstr>
      <vt:lpstr>Адаптивный парусный спорт - это программа занятий парусным спортом для лиц с ограниченными возможностями здоровья (нарушение интеллекта).       Целью программы является формирование у занимающихся положительного отношения к занятиям парусным спортом, подготовка квалифицированных спортсменов-парусников для участия в соревнованиях различного уровня в соответствии с программой Специальных Олимпийских игр. </vt:lpstr>
      <vt:lpstr>Набор в группы осуществляется с 9 лет, программа  рассчитана на 7 лет обучения. Для адаптивного спорта наиболее значимыми являются следующие условия отбора: в одной группе не должно быть более двух занимающихся с гиперактивным поведением. В группы адаптивного парусного спорта не производится отбор учащихся с эпилепсией и риском внезапного повышения внутричерепного давления.</vt:lpstr>
      <vt:lpstr> </vt:lpstr>
      <vt:lpstr>Ежегодно обучающиеся участвуют в Чемпионате Санкт-Петербурга по парусному и Юнифайд - парусному спорту, соревнования проводятся Специальным Олимпийским комитетом. Один раз в 4 года проводятся Всемирные Летние Специальные Олимпийские игры по программе Специальной Олимпиады для лиц с нарушением интеллекта, в которых спортсмены принимают участия в рамках Юнифайд - парусного спорта.  Юнифайд -спорт – это программа, которая предоставляет возможность атлетам Специальной Олимпиады (детям-инвалидам) и их партнерам (здоровым спортсменам) вместе тренироваться и участвовать в соревнованиях в качестве одной команды </vt:lpstr>
      <vt:lpstr>Юнифайд - парусный спорт включает проведение соревнований на двух уровнях:  1) независимые соревнования –атлет (ребенок с ОВЗ) сам управляет яхтой по дистанции гонки  2) соревнования с находящимся на борту тренером (атлет + партнер или атлет + тренер). </vt:lpstr>
      <vt:lpstr>В результате спортивной подготовки на основании реализации компонентов программы происходит разностороннее личностное и психофизическое развитие обучающихся с отклонениями в интеллектуальном развитии и достижение ими уровня спортивных результатов, что способствует повышению качества их жизни и социализации в обществе. </vt:lpstr>
      <vt:lpstr>Социализация и интеграция </vt:lpstr>
      <vt:lpstr>Дети с нарушением интеллекта имеют особенности психо-физического развития, в  результате этого у них проявляется несформированность коммуникативной сферы, им сложно идти на контакт, поддерживать разговор. В результате занятий адаптивным спортом у обучающихся с нарушением интеллекта качественно улучшается  возможность к интеграции в жизни общества. В рамках воспитательного процесса программы адаптивного парусного спорта с обучающимися проводятся уроки социальной адаптации «Школа жизни». На уроках «Школы жизни» обучающимся рассказывают правила поведения в обществе, правила этикета, проходят открытые уроки, встречи, посещают музеи, выставки и  экскурсии.  </vt:lpstr>
      <vt:lpstr>Программа адаптивного парусного спорта содержит инклюзивный блок - совместная подготовка спортсменов (без отклонений в состоянии здоровья) и «атлетов – парусников» в парусном спорте. Создание специфической педагогической среды способствует формированию толерантного отношения (доброта, внимание к трудностям других людей, отношение к человеку как личности, независимо от особенностей развития двигательной и ментальной сферы) к лицам с отклонениями в состоянии здоровья, успешной социализации их в обществе и улучшении качества жизни. </vt:lpstr>
      <vt:lpstr> Итогом многолетней подготовки в адаптивном спорте обучающихся с нарушениями интеллекта является создание благоприятных предпосылок для разностороннего развития их личности, формирования оптимальных психофизических состояний для достижения стабильных и высоких результатов. </vt:lpstr>
      <vt:lpstr>Перспектива развития программ адаптивного спорта связана с информированностью, привлечения коррекционных и общеобразовательных учреждений для включения различных групп детей имеющих ограниченные возможности здоровья в сферу спорта. </vt:lpstr>
      <vt:lpstr>1.Проведение (пробных) занятий по адаптивным программам в образовательных учреждениях; 2. Предоставление информации о адаптивных программах для педагогов, родителей; 3. Проведение семинаров, открытых уроков по адаптивным видам спорта; 4. Проведение спортивных праздников с включением элементов адаптивного спорта. </vt:lpstr>
      <vt:lpstr>На сегодняшний день не только в коррекционных, но и в  общеобразовательных школах обучаются дети с ОВЗ, привлекая их к занятиям адаптивным спортом мы можем создать условия для их социализации и интеграции в обществе, что  положительно сказывается на их воспитании и развитии.</vt:lpstr>
      <vt:lpstr>Спасибо за внимание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Адаптивный парусный спорт </dc:title>
  <dc:creator>User_Office</dc:creator>
  <cp:lastModifiedBy>Анна</cp:lastModifiedBy>
  <cp:revision>15</cp:revision>
  <dcterms:created xsi:type="dcterms:W3CDTF">2017-08-28T12:52:03Z</dcterms:created>
  <dcterms:modified xsi:type="dcterms:W3CDTF">2017-10-23T12:56:42Z</dcterms:modified>
</cp:coreProperties>
</file>