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custDataLst>
    <p:tags r:id="rId13"/>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E78"/>
    <a:srgbClr val="666699"/>
    <a:srgbClr val="3399FF"/>
    <a:srgbClr val="04374A"/>
    <a:srgbClr val="E590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4615" autoAdjust="0"/>
  </p:normalViewPr>
  <p:slideViewPr>
    <p:cSldViewPr>
      <p:cViewPr>
        <p:scale>
          <a:sx n="100" d="100"/>
          <a:sy n="100" d="100"/>
        </p:scale>
        <p:origin x="-1308" y="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C0431-2448-4DC3-AF70-2785FBE2C445}" type="datetimeFigureOut">
              <a:rPr lang="ru-RU" smtClean="0"/>
              <a:t>03.10.2019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341FE-AE5C-47F1-8FD8-47C4A673A802}" type="slidenum">
              <a:rPr lang="ru-RU" smtClean="0"/>
              <a:t>‹#›</a:t>
            </a:fld>
            <a:endParaRPr lang="ru-RU"/>
          </a:p>
        </p:txBody>
      </p:sp>
    </p:spTree>
    <p:extLst>
      <p:ext uri="{BB962C8B-B14F-4D97-AF65-F5344CB8AC3E}">
        <p14:creationId xmlns:p14="http://schemas.microsoft.com/office/powerpoint/2010/main" val="20261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1</a:t>
            </a:fld>
            <a:endParaRPr lang="ru-RU"/>
          </a:p>
        </p:txBody>
      </p:sp>
    </p:spTree>
    <p:extLst>
      <p:ext uri="{BB962C8B-B14F-4D97-AF65-F5344CB8AC3E}">
        <p14:creationId xmlns:p14="http://schemas.microsoft.com/office/powerpoint/2010/main" val="422161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2</a:t>
            </a:fld>
            <a:endParaRPr lang="ru-RU"/>
          </a:p>
        </p:txBody>
      </p:sp>
    </p:spTree>
    <p:extLst>
      <p:ext uri="{BB962C8B-B14F-4D97-AF65-F5344CB8AC3E}">
        <p14:creationId xmlns:p14="http://schemas.microsoft.com/office/powerpoint/2010/main" val="4211881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presentation-creation.ru/"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692696"/>
            <a:ext cx="5292080" cy="1728192"/>
          </a:xfrm>
        </p:spPr>
        <p:txBody>
          <a:bodyPr/>
          <a:lstStyle>
            <a:lvl1pPr>
              <a:defRPr b="1">
                <a:solidFill>
                  <a:srgbClr val="C00000"/>
                </a:solidFill>
                <a:effectLst>
                  <a:outerShdw blurRad="38100" dist="38100" dir="2700000" algn="tl">
                    <a:srgbClr val="000000">
                      <a:alpha val="43137"/>
                    </a:srgbClr>
                  </a:outerShdw>
                </a:effectLst>
              </a:defRPr>
            </a:lvl1p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5" name="Нижний колонтитул 4"/>
          <p:cNvSpPr>
            <a:spLocks noGrp="1"/>
          </p:cNvSpPr>
          <p:nvPr>
            <p:ph type="ftr" sz="quarter" idx="11"/>
          </p:nvPr>
        </p:nvSpPr>
        <p:spPr/>
        <p:txBody>
          <a:bodyPr/>
          <a:lstStyle>
            <a:lvl1pPr>
              <a:defRPr>
                <a:solidFill>
                  <a:srgbClr val="C00000"/>
                </a:solidFill>
              </a:defRPr>
            </a:lvl1pPr>
          </a:lstStyle>
          <a:p>
            <a:endParaRPr lang="ru-RU" dirty="0"/>
          </a:p>
        </p:txBody>
      </p:sp>
      <p:sp>
        <p:nvSpPr>
          <p:cNvPr id="6" name="Номер слайда 5"/>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51564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rgbClr val="C00000"/>
                </a:solidFill>
              </a:defRPr>
            </a:lvl1pPr>
          </a:lstStyle>
          <a:p>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1pPr>
              <a:defRPr>
                <a:solidFill>
                  <a:srgbClr val="C00000"/>
                </a:solidFill>
              </a:defRPr>
            </a:lvl1pPr>
            <a:lvl2pPr>
              <a:defRPr>
                <a:solidFill>
                  <a:srgbClr val="C00000"/>
                </a:solidFill>
              </a:defRPr>
            </a:lvl2pPr>
            <a:lvl3pPr>
              <a:defRPr>
                <a:solidFill>
                  <a:srgbClr val="C00000"/>
                </a:solidFill>
              </a:defRPr>
            </a:lvl3pPr>
            <a:lvl4pPr>
              <a:defRPr>
                <a:solidFill>
                  <a:srgbClr val="C00000"/>
                </a:solidFill>
              </a:defRPr>
            </a:lvl4pPr>
            <a:lvl5pPr>
              <a:defRPr>
                <a:solidFill>
                  <a:srgbClr val="C00000"/>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5" name="Нижний колонтитул 4"/>
          <p:cNvSpPr>
            <a:spLocks noGrp="1"/>
          </p:cNvSpPr>
          <p:nvPr>
            <p:ph type="ftr" sz="quarter" idx="11"/>
          </p:nvPr>
        </p:nvSpPr>
        <p:spPr/>
        <p:txBody>
          <a:bodyPr/>
          <a:lstStyle>
            <a:lvl1pPr>
              <a:defRPr>
                <a:solidFill>
                  <a:srgbClr val="C00000"/>
                </a:solidFill>
              </a:defRPr>
            </a:lvl1pPr>
          </a:lstStyle>
          <a:p>
            <a:endParaRPr lang="ru-RU"/>
          </a:p>
        </p:txBody>
      </p:sp>
      <p:sp>
        <p:nvSpPr>
          <p:cNvPr id="6" name="Номер слайда 5"/>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07880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defRPr>
                <a:solidFill>
                  <a:srgbClr val="C00000"/>
                </a:solidFill>
              </a:defRPr>
            </a:lvl1p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lvl1pPr>
              <a:defRPr>
                <a:solidFill>
                  <a:srgbClr val="C00000"/>
                </a:solidFill>
              </a:defRPr>
            </a:lvl1pPr>
            <a:lvl2pPr>
              <a:defRPr>
                <a:solidFill>
                  <a:srgbClr val="C00000"/>
                </a:solidFill>
              </a:defRPr>
            </a:lvl2pPr>
            <a:lvl3pPr>
              <a:defRPr>
                <a:solidFill>
                  <a:srgbClr val="C00000"/>
                </a:solidFill>
              </a:defRPr>
            </a:lvl3pPr>
            <a:lvl4pPr>
              <a:defRPr>
                <a:solidFill>
                  <a:srgbClr val="C00000"/>
                </a:solidFill>
              </a:defRPr>
            </a:lvl4pPr>
            <a:lvl5pPr>
              <a:defRPr>
                <a:solidFill>
                  <a:srgbClr val="C00000"/>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5" name="Нижний колонтитул 4"/>
          <p:cNvSpPr>
            <a:spLocks noGrp="1"/>
          </p:cNvSpPr>
          <p:nvPr>
            <p:ph type="ftr" sz="quarter" idx="11"/>
          </p:nvPr>
        </p:nvSpPr>
        <p:spPr/>
        <p:txBody>
          <a:bodyPr/>
          <a:lstStyle>
            <a:lvl1pPr>
              <a:defRPr>
                <a:solidFill>
                  <a:srgbClr val="C00000"/>
                </a:solidFill>
              </a:defRPr>
            </a:lvl1pPr>
          </a:lstStyle>
          <a:p>
            <a:endParaRPr lang="ru-RU"/>
          </a:p>
        </p:txBody>
      </p:sp>
      <p:sp>
        <p:nvSpPr>
          <p:cNvPr id="6" name="Номер слайда 5"/>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983695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pic>
        <p:nvPicPr>
          <p:cNvPr id="22" name="Рисунок 21">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20688" y="45855"/>
            <a:ext cx="757762" cy="757762"/>
          </a:xfrm>
          <a:prstGeom prst="rect">
            <a:avLst/>
          </a:prstGeom>
        </p:spPr>
      </p:pic>
      <p:sp>
        <p:nvSpPr>
          <p:cNvPr id="8" name="Заголовок 1"/>
          <p:cNvSpPr>
            <a:spLocks noGrp="1"/>
          </p:cNvSpPr>
          <p:nvPr>
            <p:ph type="title"/>
          </p:nvPr>
        </p:nvSpPr>
        <p:spPr>
          <a:xfrm>
            <a:off x="1979712" y="802940"/>
            <a:ext cx="7092280" cy="1150897"/>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10"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C00000"/>
                </a:solidFill>
              </a:defRPr>
            </a:lvl1pPr>
          </a:lstStyle>
          <a:p>
            <a:fld id="{A5E48A96-E1BB-4C8F-80B2-32A47A48A9D5}" type="datetimeFigureOut">
              <a:rPr lang="ru-RU" smtClean="0"/>
              <a:pPr/>
              <a:t>03.10.2019</a:t>
            </a:fld>
            <a:endParaRPr lang="ru-RU"/>
          </a:p>
        </p:txBody>
      </p:sp>
      <p:sp>
        <p:nvSpPr>
          <p:cNvPr id="11"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C00000"/>
                </a:solidFill>
              </a:defRPr>
            </a:lvl1pPr>
          </a:lstStyle>
          <a:p>
            <a:endParaRPr lang="ru-RU"/>
          </a:p>
        </p:txBody>
      </p:sp>
      <p:sp>
        <p:nvSpPr>
          <p:cNvPr id="12"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C00000"/>
                </a:solidFill>
              </a:defRPr>
            </a:lvl1pPr>
          </a:lstStyle>
          <a:p>
            <a:fld id="{544A1F6A-164B-43BA-A19E-4AE6BB502A21}" type="slidenum">
              <a:rPr lang="ru-RU" smtClean="0"/>
              <a:pPr/>
              <a:t>‹#›</a:t>
            </a:fld>
            <a:endParaRPr lang="ru-RU"/>
          </a:p>
        </p:txBody>
      </p:sp>
      <p:sp>
        <p:nvSpPr>
          <p:cNvPr id="13" name="Текст 2"/>
          <p:cNvSpPr>
            <a:spLocks noGrp="1"/>
          </p:cNvSpPr>
          <p:nvPr>
            <p:ph idx="1"/>
          </p:nvPr>
        </p:nvSpPr>
        <p:spPr>
          <a:xfrm>
            <a:off x="0" y="2276872"/>
            <a:ext cx="7236296" cy="3456384"/>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15430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rgbClr val="C00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smtClean="0"/>
              <a:t>Образец текста</a:t>
            </a:r>
          </a:p>
        </p:txBody>
      </p:sp>
      <p:sp>
        <p:nvSpPr>
          <p:cNvPr id="4" name="Дата 3"/>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5" name="Нижний колонтитул 4"/>
          <p:cNvSpPr>
            <a:spLocks noGrp="1"/>
          </p:cNvSpPr>
          <p:nvPr>
            <p:ph type="ftr" sz="quarter" idx="11"/>
          </p:nvPr>
        </p:nvSpPr>
        <p:spPr/>
        <p:txBody>
          <a:bodyPr/>
          <a:lstStyle>
            <a:lvl1pPr>
              <a:defRPr>
                <a:solidFill>
                  <a:srgbClr val="C00000"/>
                </a:solidFill>
              </a:defRPr>
            </a:lvl1pPr>
          </a:lstStyle>
          <a:p>
            <a:endParaRPr lang="ru-RU"/>
          </a:p>
        </p:txBody>
      </p:sp>
      <p:sp>
        <p:nvSpPr>
          <p:cNvPr id="6" name="Номер слайда 5"/>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0266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rgbClr val="C00000"/>
                </a:solidFill>
              </a:defRPr>
            </a:lvl1pPr>
          </a:lstStyle>
          <a:p>
            <a:r>
              <a:rPr lang="ru-RU" dirty="0" smtClean="0"/>
              <a:t>Образец заголовка</a:t>
            </a:r>
            <a:endParaRPr lang="ru-RU" dirty="0"/>
          </a:p>
        </p:txBody>
      </p:sp>
      <p:sp>
        <p:nvSpPr>
          <p:cNvPr id="3" name="Объект 2"/>
          <p:cNvSpPr>
            <a:spLocks noGrp="1"/>
          </p:cNvSpPr>
          <p:nvPr>
            <p:ph sz="half" idx="1"/>
          </p:nvPr>
        </p:nvSpPr>
        <p:spPr>
          <a:xfrm>
            <a:off x="395536" y="1999381"/>
            <a:ext cx="4248472" cy="4525963"/>
          </a:xfrm>
        </p:spPr>
        <p:txBody>
          <a:bodyPr/>
          <a:lstStyle>
            <a:lvl1pPr>
              <a:defRPr sz="2800">
                <a:solidFill>
                  <a:srgbClr val="C00000"/>
                </a:solidFill>
              </a:defRPr>
            </a:lvl1pPr>
            <a:lvl2pPr>
              <a:defRPr sz="2400">
                <a:solidFill>
                  <a:srgbClr val="C00000"/>
                </a:solidFill>
              </a:defRPr>
            </a:lvl2pPr>
            <a:lvl3pPr>
              <a:defRPr sz="2000">
                <a:solidFill>
                  <a:srgbClr val="C00000"/>
                </a:solidFill>
              </a:defRPr>
            </a:lvl3pPr>
            <a:lvl4pPr>
              <a:defRPr sz="1800">
                <a:solidFill>
                  <a:srgbClr val="C00000"/>
                </a:solidFill>
              </a:defRPr>
            </a:lvl4pPr>
            <a:lvl5pPr>
              <a:defRPr sz="1800">
                <a:solidFill>
                  <a:srgbClr val="C00000"/>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4716016" y="1999381"/>
            <a:ext cx="4248472" cy="4525963"/>
          </a:xfrm>
        </p:spPr>
        <p:txBody>
          <a:bodyPr/>
          <a:lstStyle>
            <a:lvl1pPr>
              <a:defRPr sz="2800">
                <a:solidFill>
                  <a:srgbClr val="C00000"/>
                </a:solidFill>
              </a:defRPr>
            </a:lvl1pPr>
            <a:lvl2pPr>
              <a:defRPr sz="2400">
                <a:solidFill>
                  <a:srgbClr val="C00000"/>
                </a:solidFill>
              </a:defRPr>
            </a:lvl2pPr>
            <a:lvl3pPr>
              <a:defRPr sz="2000">
                <a:solidFill>
                  <a:srgbClr val="C00000"/>
                </a:solidFill>
              </a:defRPr>
            </a:lvl3pPr>
            <a:lvl4pPr>
              <a:defRPr sz="1800">
                <a:solidFill>
                  <a:srgbClr val="C00000"/>
                </a:solidFill>
              </a:defRPr>
            </a:lvl4pPr>
            <a:lvl5pPr>
              <a:defRPr sz="1800">
                <a:solidFill>
                  <a:srgbClr val="C00000"/>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Дата 4"/>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6" name="Нижний колонтитул 5"/>
          <p:cNvSpPr>
            <a:spLocks noGrp="1"/>
          </p:cNvSpPr>
          <p:nvPr>
            <p:ph type="ftr" sz="quarter" idx="11"/>
          </p:nvPr>
        </p:nvSpPr>
        <p:spPr/>
        <p:txBody>
          <a:bodyPr/>
          <a:lstStyle>
            <a:lvl1pPr>
              <a:defRPr>
                <a:solidFill>
                  <a:srgbClr val="C00000"/>
                </a:solidFill>
              </a:defRPr>
            </a:lvl1pPr>
          </a:lstStyle>
          <a:p>
            <a:endParaRPr lang="ru-RU"/>
          </a:p>
        </p:txBody>
      </p:sp>
      <p:sp>
        <p:nvSpPr>
          <p:cNvPr id="7" name="Номер слайда 6"/>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89133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rgbClr val="C00000"/>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457200" y="1874813"/>
            <a:ext cx="4040188" cy="639762"/>
          </a:xfrm>
        </p:spPr>
        <p:txBody>
          <a:bodyPr anchor="b"/>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Объект 3"/>
          <p:cNvSpPr>
            <a:spLocks noGrp="1"/>
          </p:cNvSpPr>
          <p:nvPr>
            <p:ph sz="half" idx="2"/>
          </p:nvPr>
        </p:nvSpPr>
        <p:spPr>
          <a:xfrm>
            <a:off x="457200" y="2502048"/>
            <a:ext cx="4040188" cy="3951288"/>
          </a:xfrm>
        </p:spPr>
        <p:txBody>
          <a:bodyPr/>
          <a:lstStyle>
            <a:lvl1pPr>
              <a:defRPr sz="2400">
                <a:solidFill>
                  <a:srgbClr val="C00000"/>
                </a:solidFill>
              </a:defRPr>
            </a:lvl1pPr>
            <a:lvl2pPr>
              <a:defRPr sz="2000">
                <a:solidFill>
                  <a:srgbClr val="C00000"/>
                </a:solidFill>
              </a:defRPr>
            </a:lvl2pPr>
            <a:lvl3pPr>
              <a:defRPr sz="1800">
                <a:solidFill>
                  <a:srgbClr val="C00000"/>
                </a:solidFill>
              </a:defRPr>
            </a:lvl3pPr>
            <a:lvl4pPr>
              <a:defRPr sz="1600">
                <a:solidFill>
                  <a:srgbClr val="C00000"/>
                </a:solidFill>
              </a:defRPr>
            </a:lvl4pPr>
            <a:lvl5pPr>
              <a:defRPr sz="1600">
                <a:solidFill>
                  <a:srgbClr val="C00000"/>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645025" y="1925142"/>
            <a:ext cx="4041775" cy="639762"/>
          </a:xfrm>
        </p:spPr>
        <p:txBody>
          <a:bodyPr anchor="b"/>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Объект 5"/>
          <p:cNvSpPr>
            <a:spLocks noGrp="1"/>
          </p:cNvSpPr>
          <p:nvPr>
            <p:ph sz="quarter" idx="4"/>
          </p:nvPr>
        </p:nvSpPr>
        <p:spPr>
          <a:xfrm>
            <a:off x="4645025" y="2502048"/>
            <a:ext cx="4041775" cy="3951288"/>
          </a:xfrm>
        </p:spPr>
        <p:txBody>
          <a:bodyPr/>
          <a:lstStyle>
            <a:lvl1pPr>
              <a:defRPr sz="2400">
                <a:solidFill>
                  <a:srgbClr val="C00000"/>
                </a:solidFill>
              </a:defRPr>
            </a:lvl1pPr>
            <a:lvl2pPr>
              <a:defRPr sz="2000">
                <a:solidFill>
                  <a:srgbClr val="C00000"/>
                </a:solidFill>
              </a:defRPr>
            </a:lvl2pPr>
            <a:lvl3pPr>
              <a:defRPr sz="1800">
                <a:solidFill>
                  <a:srgbClr val="C00000"/>
                </a:solidFill>
              </a:defRPr>
            </a:lvl3pPr>
            <a:lvl4pPr>
              <a:defRPr sz="1600">
                <a:solidFill>
                  <a:srgbClr val="C00000"/>
                </a:solidFill>
              </a:defRPr>
            </a:lvl4pPr>
            <a:lvl5pPr>
              <a:defRPr sz="1600">
                <a:solidFill>
                  <a:srgbClr val="C00000"/>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6"/>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8" name="Нижний колонтитул 7"/>
          <p:cNvSpPr>
            <a:spLocks noGrp="1"/>
          </p:cNvSpPr>
          <p:nvPr>
            <p:ph type="ftr" sz="quarter" idx="11"/>
          </p:nvPr>
        </p:nvSpPr>
        <p:spPr/>
        <p:txBody>
          <a:bodyPr/>
          <a:lstStyle>
            <a:lvl1pPr>
              <a:defRPr>
                <a:solidFill>
                  <a:srgbClr val="C00000"/>
                </a:solidFill>
              </a:defRPr>
            </a:lvl1pPr>
          </a:lstStyle>
          <a:p>
            <a:endParaRPr lang="ru-RU"/>
          </a:p>
        </p:txBody>
      </p:sp>
      <p:sp>
        <p:nvSpPr>
          <p:cNvPr id="9" name="Номер слайда 8"/>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65993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rgbClr val="C00000"/>
                </a:solidFill>
              </a:defRPr>
            </a:lvl1p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4" name="Нижний колонтитул 3"/>
          <p:cNvSpPr>
            <a:spLocks noGrp="1"/>
          </p:cNvSpPr>
          <p:nvPr>
            <p:ph type="ftr" sz="quarter" idx="11"/>
          </p:nvPr>
        </p:nvSpPr>
        <p:spPr/>
        <p:txBody>
          <a:bodyPr/>
          <a:lstStyle>
            <a:lvl1pPr>
              <a:defRPr>
                <a:solidFill>
                  <a:srgbClr val="C00000"/>
                </a:solidFill>
              </a:defRPr>
            </a:lvl1pPr>
          </a:lstStyle>
          <a:p>
            <a:endParaRPr lang="ru-RU"/>
          </a:p>
        </p:txBody>
      </p:sp>
      <p:sp>
        <p:nvSpPr>
          <p:cNvPr id="5" name="Номер слайда 4"/>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17245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3" name="Нижний колонтитул 2"/>
          <p:cNvSpPr>
            <a:spLocks noGrp="1"/>
          </p:cNvSpPr>
          <p:nvPr>
            <p:ph type="ftr" sz="quarter" idx="11"/>
          </p:nvPr>
        </p:nvSpPr>
        <p:spPr/>
        <p:txBody>
          <a:bodyPr/>
          <a:lstStyle>
            <a:lvl1pPr>
              <a:defRPr>
                <a:solidFill>
                  <a:srgbClr val="C00000"/>
                </a:solidFill>
              </a:defRPr>
            </a:lvl1pPr>
          </a:lstStyle>
          <a:p>
            <a:endParaRPr lang="ru-RU"/>
          </a:p>
        </p:txBody>
      </p:sp>
      <p:sp>
        <p:nvSpPr>
          <p:cNvPr id="4" name="Номер слайда 3"/>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6159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3622"/>
            <a:ext cx="3008313" cy="921478"/>
          </a:xfrm>
        </p:spPr>
        <p:txBody>
          <a:bodyPr anchor="b"/>
          <a:lstStyle>
            <a:lvl1pPr algn="l">
              <a:defRPr sz="2000" b="1">
                <a:solidFill>
                  <a:srgbClr val="C00000"/>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3563888" y="1916832"/>
            <a:ext cx="5111750" cy="4353347"/>
          </a:xfrm>
        </p:spPr>
        <p:txBody>
          <a:bodyPr/>
          <a:lstStyle>
            <a:lvl1pPr>
              <a:defRPr sz="3200">
                <a:solidFill>
                  <a:srgbClr val="C00000"/>
                </a:solidFill>
              </a:defRPr>
            </a:lvl1pPr>
            <a:lvl2pPr>
              <a:defRPr sz="2800">
                <a:solidFill>
                  <a:srgbClr val="C00000"/>
                </a:solidFill>
              </a:defRPr>
            </a:lvl2pPr>
            <a:lvl3pPr>
              <a:defRPr sz="2400">
                <a:solidFill>
                  <a:srgbClr val="C00000"/>
                </a:solidFill>
              </a:defRPr>
            </a:lvl3pPr>
            <a:lvl4pPr>
              <a:defRPr sz="2000">
                <a:solidFill>
                  <a:srgbClr val="C00000"/>
                </a:solidFill>
              </a:defRPr>
            </a:lvl4pPr>
            <a:lvl5pPr>
              <a:defRPr sz="2000">
                <a:solidFill>
                  <a:srgbClr val="C00000"/>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solidFill>
                  <a:srgbClr val="C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6" name="Нижний колонтитул 5"/>
          <p:cNvSpPr>
            <a:spLocks noGrp="1"/>
          </p:cNvSpPr>
          <p:nvPr>
            <p:ph type="ftr" sz="quarter" idx="11"/>
          </p:nvPr>
        </p:nvSpPr>
        <p:spPr/>
        <p:txBody>
          <a:bodyPr/>
          <a:lstStyle>
            <a:lvl1pPr>
              <a:defRPr>
                <a:solidFill>
                  <a:srgbClr val="C00000"/>
                </a:solidFill>
              </a:defRPr>
            </a:lvl1pPr>
          </a:lstStyle>
          <a:p>
            <a:endParaRPr lang="ru-RU"/>
          </a:p>
        </p:txBody>
      </p:sp>
      <p:sp>
        <p:nvSpPr>
          <p:cNvPr id="7" name="Номер слайда 6"/>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4548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solidFill>
                  <a:srgbClr val="C00000"/>
                </a:solidFill>
              </a:defRPr>
            </a:lvl1pPr>
          </a:lstStyle>
          <a:p>
            <a:r>
              <a:rPr lang="ru-RU" dirty="0"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a:lstStyle>
            <a:lvl1pPr marL="0" indent="0">
              <a:buNone/>
              <a:defRPr sz="3200">
                <a:solidFill>
                  <a:srgbClr val="C0000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solidFill>
                  <a:srgbClr val="C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rgbClr val="C00000"/>
                </a:solidFill>
              </a:defRPr>
            </a:lvl1pPr>
          </a:lstStyle>
          <a:p>
            <a:fld id="{A5E48A96-E1BB-4C8F-80B2-32A47A48A9D5}" type="datetimeFigureOut">
              <a:rPr lang="ru-RU" smtClean="0"/>
              <a:pPr/>
              <a:t>03.10.2019</a:t>
            </a:fld>
            <a:endParaRPr lang="ru-RU"/>
          </a:p>
        </p:txBody>
      </p:sp>
      <p:sp>
        <p:nvSpPr>
          <p:cNvPr id="6" name="Нижний колонтитул 5"/>
          <p:cNvSpPr>
            <a:spLocks noGrp="1"/>
          </p:cNvSpPr>
          <p:nvPr>
            <p:ph type="ftr" sz="quarter" idx="11"/>
          </p:nvPr>
        </p:nvSpPr>
        <p:spPr/>
        <p:txBody>
          <a:bodyPr/>
          <a:lstStyle>
            <a:lvl1pPr>
              <a:defRPr>
                <a:solidFill>
                  <a:srgbClr val="C00000"/>
                </a:solidFill>
              </a:defRPr>
            </a:lvl1pPr>
          </a:lstStyle>
          <a:p>
            <a:endParaRPr lang="ru-RU"/>
          </a:p>
        </p:txBody>
      </p:sp>
      <p:sp>
        <p:nvSpPr>
          <p:cNvPr id="7" name="Номер слайда 6"/>
          <p:cNvSpPr>
            <a:spLocks noGrp="1"/>
          </p:cNvSpPr>
          <p:nvPr>
            <p:ph type="sldNum" sz="quarter" idx="12"/>
          </p:nvPr>
        </p:nvSpPr>
        <p:spPr/>
        <p:txBody>
          <a:bodyPr/>
          <a:lstStyle>
            <a:lvl1pPr>
              <a:defRPr>
                <a:solidFill>
                  <a:srgbClr val="C00000"/>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75860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75266"/>
            <a:ext cx="7092280" cy="1150897"/>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0" y="2276872"/>
            <a:ext cx="7236296" cy="3456384"/>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C00000"/>
                </a:solidFill>
              </a:defRPr>
            </a:lvl1pPr>
          </a:lstStyle>
          <a:p>
            <a:fld id="{A5E48A96-E1BB-4C8F-80B2-32A47A48A9D5}" type="datetimeFigureOut">
              <a:rPr lang="ru-RU" smtClean="0"/>
              <a:pPr/>
              <a:t>03.10.2019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C00000"/>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C00000"/>
                </a:solidFill>
              </a:defRPr>
            </a:lvl1pPr>
          </a:lstStyle>
          <a:p>
            <a:fld id="{544A1F6A-164B-43BA-A19E-4AE6BB502A21}" type="slidenum">
              <a:rPr lang="ru-RU" smtClean="0"/>
              <a:pPr/>
              <a:t>‹#›</a:t>
            </a:fld>
            <a:endParaRPr lang="ru-RU"/>
          </a:p>
        </p:txBody>
      </p:sp>
      <p:pic>
        <p:nvPicPr>
          <p:cNvPr id="7" name="Рисунок 6">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20688" y="45855"/>
            <a:ext cx="757762" cy="757762"/>
          </a:xfrm>
          <a:prstGeom prst="rect">
            <a:avLst/>
          </a:prstGeom>
        </p:spPr>
      </p:pic>
    </p:spTree>
    <p:extLst>
      <p:ext uri="{BB962C8B-B14F-4D97-AF65-F5344CB8AC3E}">
        <p14:creationId xmlns:p14="http://schemas.microsoft.com/office/powerpoint/2010/main" val="371027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rgbClr val="C00000"/>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C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C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C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C0000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C0000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volley.ru/documents/466/p1/2503/" TargetMode="External"/><Relationship Id="rId2" Type="http://schemas.openxmlformats.org/officeDocument/2006/relationships/hyperlink" Target="https://ru.wikipedia.org/wiki" TargetMode="External"/><Relationship Id="rId1" Type="http://schemas.openxmlformats.org/officeDocument/2006/relationships/slideLayout" Target="../slideLayouts/slideLayout2.xml"/><Relationship Id="rId4" Type="http://schemas.openxmlformats.org/officeDocument/2006/relationships/hyperlink" Target="http://newslink.newsru.com/sport?category=volle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10" y="0"/>
            <a:ext cx="9221410" cy="687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ctrTitle"/>
          </p:nvPr>
        </p:nvSpPr>
        <p:spPr>
          <a:xfrm>
            <a:off x="1547664" y="404664"/>
            <a:ext cx="6028692" cy="1728192"/>
          </a:xfrm>
        </p:spPr>
        <p:txBody>
          <a:bodyPr>
            <a:normAutofit/>
          </a:bodyPr>
          <a:lstStyle/>
          <a:p>
            <a:r>
              <a:rPr lang="ru-RU" sz="8800" b="1" dirty="0" smtClean="0">
                <a:solidFill>
                  <a:schemeClr val="tx1"/>
                </a:solidFill>
              </a:rPr>
              <a:t>Волейбол</a:t>
            </a:r>
            <a:endParaRPr lang="ru-RU" sz="8800" b="1" dirty="0">
              <a:solidFill>
                <a:schemeClr val="tx1"/>
              </a:solidFill>
            </a:endParaRPr>
          </a:p>
        </p:txBody>
      </p:sp>
      <p:sp>
        <p:nvSpPr>
          <p:cNvPr id="4" name="Подзаголовок 2"/>
          <p:cNvSpPr txBox="1">
            <a:spLocks/>
          </p:cNvSpPr>
          <p:nvPr/>
        </p:nvSpPr>
        <p:spPr>
          <a:xfrm>
            <a:off x="5796136" y="3438987"/>
            <a:ext cx="3272408" cy="294234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C0000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C0000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C0000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C0000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C0000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sz="2400" dirty="0" smtClean="0">
                <a:solidFill>
                  <a:schemeClr val="tx1"/>
                </a:solidFill>
              </a:rPr>
              <a:t>Работу выполнила : </a:t>
            </a:r>
          </a:p>
          <a:p>
            <a:pPr marL="0" indent="0">
              <a:buNone/>
            </a:pPr>
            <a:r>
              <a:rPr lang="ru-RU" sz="2400" dirty="0" smtClean="0">
                <a:solidFill>
                  <a:schemeClr val="tx1"/>
                </a:solidFill>
              </a:rPr>
              <a:t>Ученица </a:t>
            </a:r>
            <a:r>
              <a:rPr lang="ru-RU" sz="2400" dirty="0" smtClean="0">
                <a:solidFill>
                  <a:schemeClr val="tx1"/>
                </a:solidFill>
              </a:rPr>
              <a:t>9 </a:t>
            </a:r>
            <a:r>
              <a:rPr lang="ru-RU" sz="2400" dirty="0" smtClean="0">
                <a:solidFill>
                  <a:schemeClr val="tx1"/>
                </a:solidFill>
              </a:rPr>
              <a:t>класса Б </a:t>
            </a:r>
          </a:p>
          <a:p>
            <a:pPr marL="0" indent="0">
              <a:buNone/>
            </a:pPr>
            <a:r>
              <a:rPr lang="ru-RU" sz="2400" dirty="0" smtClean="0">
                <a:solidFill>
                  <a:schemeClr val="tx1"/>
                </a:solidFill>
              </a:rPr>
              <a:t>МАОУ СОШ № 27</a:t>
            </a:r>
          </a:p>
          <a:p>
            <a:pPr marL="0" indent="0">
              <a:buNone/>
            </a:pPr>
            <a:r>
              <a:rPr lang="ru-RU" sz="2400" dirty="0" err="1" smtClean="0">
                <a:solidFill>
                  <a:schemeClr val="tx1"/>
                </a:solidFill>
              </a:rPr>
              <a:t>Разинкина</a:t>
            </a:r>
            <a:r>
              <a:rPr lang="ru-RU" sz="2400" dirty="0" smtClean="0">
                <a:solidFill>
                  <a:schemeClr val="tx1"/>
                </a:solidFill>
              </a:rPr>
              <a:t> Дарья</a:t>
            </a:r>
          </a:p>
          <a:p>
            <a:pPr marL="0" indent="0">
              <a:buNone/>
            </a:pPr>
            <a:r>
              <a:rPr lang="ru-RU" sz="2400" dirty="0" smtClean="0">
                <a:solidFill>
                  <a:schemeClr val="tx1"/>
                </a:solidFill>
              </a:rPr>
              <a:t>Учитель :Романова</a:t>
            </a:r>
          </a:p>
          <a:p>
            <a:pPr marL="0" indent="0">
              <a:buNone/>
            </a:pPr>
            <a:r>
              <a:rPr lang="ru-RU" sz="2400" dirty="0" smtClean="0">
                <a:solidFill>
                  <a:schemeClr val="tx1"/>
                </a:solidFill>
              </a:rPr>
              <a:t> Елена Алексеевна</a:t>
            </a:r>
            <a:endParaRPr lang="ru-RU" sz="2400" dirty="0">
              <a:solidFill>
                <a:schemeClr val="tx1"/>
              </a:solidFill>
            </a:endParaRPr>
          </a:p>
        </p:txBody>
      </p:sp>
    </p:spTree>
    <p:extLst>
      <p:ext uri="{BB962C8B-B14F-4D97-AF65-F5344CB8AC3E}">
        <p14:creationId xmlns:p14="http://schemas.microsoft.com/office/powerpoint/2010/main" val="1857870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p:cTn id="16"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xEl>
                                              <p:pRg st="0" end="0"/>
                                            </p:txEl>
                                          </p:spTgt>
                                        </p:tgtEl>
                                      </p:cBhvr>
                                    </p:animEffect>
                                  </p:childTnLst>
                                </p:cTn>
                              </p:par>
                              <p:par>
                                <p:cTn id="21" presetID="41" presetClass="entr" presetSubtype="0" fill="hold" nodeType="withEffect">
                                  <p:stCondLst>
                                    <p:cond delay="0"/>
                                  </p:stCondLst>
                                  <p:iterate type="lt">
                                    <p:tmPct val="10000"/>
                                  </p:iterate>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500" fill="hold"/>
                                        <p:tgtEl>
                                          <p:spTgt spid="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
                                            <p:txEl>
                                              <p:pRg st="1" end="1"/>
                                            </p:txEl>
                                          </p:spTgt>
                                        </p:tgtEl>
                                        <p:attrNameLst>
                                          <p:attrName>ppt_y</p:attrName>
                                        </p:attrNameLst>
                                      </p:cBhvr>
                                      <p:tavLst>
                                        <p:tav tm="0">
                                          <p:val>
                                            <p:strVal val="#ppt_y"/>
                                          </p:val>
                                        </p:tav>
                                        <p:tav tm="100000">
                                          <p:val>
                                            <p:strVal val="#ppt_y"/>
                                          </p:val>
                                        </p:tav>
                                      </p:tavLst>
                                    </p:anim>
                                    <p:anim calcmode="lin" valueType="num">
                                      <p:cBhvr>
                                        <p:cTn id="25" dur="500" fill="hold"/>
                                        <p:tgtEl>
                                          <p:spTgt spid="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
                                            <p:txEl>
                                              <p:pRg st="1" end="1"/>
                                            </p:txEl>
                                          </p:spTgt>
                                        </p:tgtEl>
                                      </p:cBhvr>
                                    </p:animEffect>
                                  </p:childTnLst>
                                </p:cTn>
                              </p:par>
                              <p:par>
                                <p:cTn id="28" presetID="41" presetClass="entr" presetSubtype="0" fill="hold" nodeType="withEffect">
                                  <p:stCondLst>
                                    <p:cond delay="0"/>
                                  </p:stCondLst>
                                  <p:iterate type="lt">
                                    <p:tmPct val="10000"/>
                                  </p:iterate>
                                  <p:childTnLst>
                                    <p:set>
                                      <p:cBhvr>
                                        <p:cTn id="29" dur="1" fill="hold">
                                          <p:stCondLst>
                                            <p:cond delay="0"/>
                                          </p:stCondLst>
                                        </p:cTn>
                                        <p:tgtEl>
                                          <p:spTgt spid="4">
                                            <p:txEl>
                                              <p:pRg st="2" end="2"/>
                                            </p:txEl>
                                          </p:spTgt>
                                        </p:tgtEl>
                                        <p:attrNameLst>
                                          <p:attrName>style.visibility</p:attrName>
                                        </p:attrNameLst>
                                      </p:cBhvr>
                                      <p:to>
                                        <p:strVal val="visible"/>
                                      </p:to>
                                    </p:set>
                                    <p:anim calcmode="lin" valueType="num">
                                      <p:cBhvr>
                                        <p:cTn id="30" dur="500" fill="hold"/>
                                        <p:tgtEl>
                                          <p:spTgt spid="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4">
                                            <p:txEl>
                                              <p:pRg st="2" end="2"/>
                                            </p:txEl>
                                          </p:spTgt>
                                        </p:tgtEl>
                                        <p:attrNameLst>
                                          <p:attrName>ppt_y</p:attrName>
                                        </p:attrNameLst>
                                      </p:cBhvr>
                                      <p:tavLst>
                                        <p:tav tm="0">
                                          <p:val>
                                            <p:strVal val="#ppt_y"/>
                                          </p:val>
                                        </p:tav>
                                        <p:tav tm="100000">
                                          <p:val>
                                            <p:strVal val="#ppt_y"/>
                                          </p:val>
                                        </p:tav>
                                      </p:tavLst>
                                    </p:anim>
                                    <p:anim calcmode="lin" valueType="num">
                                      <p:cBhvr>
                                        <p:cTn id="32" dur="500" fill="hold"/>
                                        <p:tgtEl>
                                          <p:spTgt spid="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4">
                                            <p:txEl>
                                              <p:pRg st="2" end="2"/>
                                            </p:txEl>
                                          </p:spTgt>
                                        </p:tgtEl>
                                      </p:cBhvr>
                                    </p:animEffect>
                                  </p:childTnLst>
                                </p:cTn>
                              </p:par>
                              <p:par>
                                <p:cTn id="35" presetID="41" presetClass="entr" presetSubtype="0" fill="hold" nodeType="withEffect">
                                  <p:stCondLst>
                                    <p:cond delay="0"/>
                                  </p:stCondLst>
                                  <p:iterate type="lt">
                                    <p:tmPct val="10000"/>
                                  </p:iterate>
                                  <p:childTnLst>
                                    <p:set>
                                      <p:cBhvr>
                                        <p:cTn id="36" dur="1" fill="hold">
                                          <p:stCondLst>
                                            <p:cond delay="0"/>
                                          </p:stCondLst>
                                        </p:cTn>
                                        <p:tgtEl>
                                          <p:spTgt spid="4">
                                            <p:txEl>
                                              <p:pRg st="3" end="3"/>
                                            </p:txEl>
                                          </p:spTgt>
                                        </p:tgtEl>
                                        <p:attrNameLst>
                                          <p:attrName>style.visibility</p:attrName>
                                        </p:attrNameLst>
                                      </p:cBhvr>
                                      <p:to>
                                        <p:strVal val="visible"/>
                                      </p:to>
                                    </p:set>
                                    <p:anim calcmode="lin" valueType="num">
                                      <p:cBhvr>
                                        <p:cTn id="37" dur="500" fill="hold"/>
                                        <p:tgtEl>
                                          <p:spTgt spid="4">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4">
                                            <p:txEl>
                                              <p:pRg st="3" end="3"/>
                                            </p:txEl>
                                          </p:spTgt>
                                        </p:tgtEl>
                                        <p:attrNameLst>
                                          <p:attrName>ppt_y</p:attrName>
                                        </p:attrNameLst>
                                      </p:cBhvr>
                                      <p:tavLst>
                                        <p:tav tm="0">
                                          <p:val>
                                            <p:strVal val="#ppt_y"/>
                                          </p:val>
                                        </p:tav>
                                        <p:tav tm="100000">
                                          <p:val>
                                            <p:strVal val="#ppt_y"/>
                                          </p:val>
                                        </p:tav>
                                      </p:tavLst>
                                    </p:anim>
                                    <p:anim calcmode="lin" valueType="num">
                                      <p:cBhvr>
                                        <p:cTn id="39" dur="500" fill="hold"/>
                                        <p:tgtEl>
                                          <p:spTgt spid="4">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4">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4">
                                            <p:txEl>
                                              <p:pRg st="3" end="3"/>
                                            </p:txEl>
                                          </p:spTgt>
                                        </p:tgtEl>
                                      </p:cBhvr>
                                    </p:animEffect>
                                  </p:childTnLst>
                                </p:cTn>
                              </p:par>
                              <p:par>
                                <p:cTn id="42" presetID="41" presetClass="entr" presetSubtype="0" fill="hold" nodeType="withEffect">
                                  <p:stCondLst>
                                    <p:cond delay="0"/>
                                  </p:stCondLst>
                                  <p:iterate type="lt">
                                    <p:tmPct val="10000"/>
                                  </p:iterate>
                                  <p:childTnLst>
                                    <p:set>
                                      <p:cBhvr>
                                        <p:cTn id="43" dur="1" fill="hold">
                                          <p:stCondLst>
                                            <p:cond delay="0"/>
                                          </p:stCondLst>
                                        </p:cTn>
                                        <p:tgtEl>
                                          <p:spTgt spid="4">
                                            <p:txEl>
                                              <p:pRg st="4" end="4"/>
                                            </p:txEl>
                                          </p:spTgt>
                                        </p:tgtEl>
                                        <p:attrNameLst>
                                          <p:attrName>style.visibility</p:attrName>
                                        </p:attrNameLst>
                                      </p:cBhvr>
                                      <p:to>
                                        <p:strVal val="visible"/>
                                      </p:to>
                                    </p:set>
                                    <p:anim calcmode="lin" valueType="num">
                                      <p:cBhvr>
                                        <p:cTn id="44" dur="500" fill="hold"/>
                                        <p:tgtEl>
                                          <p:spTgt spid="4">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4">
                                            <p:txEl>
                                              <p:pRg st="4" end="4"/>
                                            </p:txEl>
                                          </p:spTgt>
                                        </p:tgtEl>
                                        <p:attrNameLst>
                                          <p:attrName>ppt_y</p:attrName>
                                        </p:attrNameLst>
                                      </p:cBhvr>
                                      <p:tavLst>
                                        <p:tav tm="0">
                                          <p:val>
                                            <p:strVal val="#ppt_y"/>
                                          </p:val>
                                        </p:tav>
                                        <p:tav tm="100000">
                                          <p:val>
                                            <p:strVal val="#ppt_y"/>
                                          </p:val>
                                        </p:tav>
                                      </p:tavLst>
                                    </p:anim>
                                    <p:anim calcmode="lin" valueType="num">
                                      <p:cBhvr>
                                        <p:cTn id="46" dur="500" fill="hold"/>
                                        <p:tgtEl>
                                          <p:spTgt spid="4">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4">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4">
                                            <p:txEl>
                                              <p:pRg st="4" end="4"/>
                                            </p:txEl>
                                          </p:spTgt>
                                        </p:tgtEl>
                                      </p:cBhvr>
                                    </p:animEffect>
                                  </p:childTnLst>
                                </p:cTn>
                              </p:par>
                              <p:par>
                                <p:cTn id="49" presetID="41" presetClass="entr" presetSubtype="0" fill="hold" nodeType="withEffect">
                                  <p:stCondLst>
                                    <p:cond delay="0"/>
                                  </p:stCondLst>
                                  <p:iterate type="lt">
                                    <p:tmPct val="10000"/>
                                  </p:iterate>
                                  <p:childTnLst>
                                    <p:set>
                                      <p:cBhvr>
                                        <p:cTn id="50" dur="1" fill="hold">
                                          <p:stCondLst>
                                            <p:cond delay="0"/>
                                          </p:stCondLst>
                                        </p:cTn>
                                        <p:tgtEl>
                                          <p:spTgt spid="4">
                                            <p:txEl>
                                              <p:pRg st="5" end="5"/>
                                            </p:txEl>
                                          </p:spTgt>
                                        </p:tgtEl>
                                        <p:attrNameLst>
                                          <p:attrName>style.visibility</p:attrName>
                                        </p:attrNameLst>
                                      </p:cBhvr>
                                      <p:to>
                                        <p:strVal val="visible"/>
                                      </p:to>
                                    </p:set>
                                    <p:anim calcmode="lin" valueType="num">
                                      <p:cBhvr>
                                        <p:cTn id="51" dur="500" fill="hold"/>
                                        <p:tgtEl>
                                          <p:spTgt spid="4">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
                                            <p:txEl>
                                              <p:pRg st="5" end="5"/>
                                            </p:txEl>
                                          </p:spTgt>
                                        </p:tgtEl>
                                        <p:attrNameLst>
                                          <p:attrName>ppt_y</p:attrName>
                                        </p:attrNameLst>
                                      </p:cBhvr>
                                      <p:tavLst>
                                        <p:tav tm="0">
                                          <p:val>
                                            <p:strVal val="#ppt_y"/>
                                          </p:val>
                                        </p:tav>
                                        <p:tav tm="100000">
                                          <p:val>
                                            <p:strVal val="#ppt_y"/>
                                          </p:val>
                                        </p:tav>
                                      </p:tavLst>
                                    </p:anim>
                                    <p:anim calcmode="lin" valueType="num">
                                      <p:cBhvr>
                                        <p:cTn id="53" dur="500" fill="hold"/>
                                        <p:tgtEl>
                                          <p:spTgt spid="4">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16632"/>
            <a:ext cx="7092280" cy="1368152"/>
          </a:xfrm>
        </p:spPr>
        <p:txBody>
          <a:bodyPr>
            <a:normAutofit/>
          </a:bodyPr>
          <a:lstStyle/>
          <a:p>
            <a:r>
              <a:rPr lang="ru-RU" sz="4800" dirty="0" smtClean="0">
                <a:solidFill>
                  <a:schemeClr val="tx1"/>
                </a:solidFill>
              </a:rPr>
              <a:t>Литература</a:t>
            </a:r>
            <a:endParaRPr lang="ru-RU" sz="4800" dirty="0">
              <a:solidFill>
                <a:schemeClr val="tx1"/>
              </a:solidFill>
            </a:endParaRPr>
          </a:p>
        </p:txBody>
      </p:sp>
      <p:sp>
        <p:nvSpPr>
          <p:cNvPr id="3" name="Объект 2"/>
          <p:cNvSpPr>
            <a:spLocks noGrp="1"/>
          </p:cNvSpPr>
          <p:nvPr>
            <p:ph idx="1"/>
          </p:nvPr>
        </p:nvSpPr>
        <p:spPr>
          <a:xfrm>
            <a:off x="0" y="1844824"/>
            <a:ext cx="9144000" cy="3888432"/>
          </a:xfrm>
        </p:spPr>
        <p:txBody>
          <a:bodyPr>
            <a:normAutofit/>
          </a:bodyPr>
          <a:lstStyle/>
          <a:p>
            <a:pPr algn="just"/>
            <a:r>
              <a:rPr lang="en-US" sz="4000" dirty="0">
                <a:solidFill>
                  <a:schemeClr val="accent2">
                    <a:lumMod val="60000"/>
                    <a:lumOff val="40000"/>
                  </a:schemeClr>
                </a:solidFill>
                <a:hlinkClick r:id="rId2"/>
              </a:rPr>
              <a:t>https://</a:t>
            </a:r>
            <a:r>
              <a:rPr lang="en-US" sz="4000" dirty="0" smtClean="0">
                <a:solidFill>
                  <a:schemeClr val="accent2">
                    <a:lumMod val="60000"/>
                    <a:lumOff val="40000"/>
                  </a:schemeClr>
                </a:solidFill>
                <a:hlinkClick r:id="rId2"/>
              </a:rPr>
              <a:t>ru.wikipedia.org/wiki</a:t>
            </a:r>
            <a:endParaRPr lang="ru-RU" sz="4000" dirty="0" smtClean="0">
              <a:solidFill>
                <a:schemeClr val="accent2">
                  <a:lumMod val="60000"/>
                  <a:lumOff val="40000"/>
                </a:schemeClr>
              </a:solidFill>
            </a:endParaRPr>
          </a:p>
          <a:p>
            <a:pPr algn="just"/>
            <a:r>
              <a:rPr lang="en-US" sz="4000" dirty="0" smtClean="0">
                <a:solidFill>
                  <a:schemeClr val="accent2">
                    <a:lumMod val="60000"/>
                    <a:lumOff val="40000"/>
                  </a:schemeClr>
                </a:solidFill>
                <a:hlinkClick r:id="rId3"/>
              </a:rPr>
              <a:t>http</a:t>
            </a:r>
            <a:r>
              <a:rPr lang="en-US" sz="4000" dirty="0">
                <a:solidFill>
                  <a:schemeClr val="accent2">
                    <a:lumMod val="60000"/>
                    <a:lumOff val="40000"/>
                  </a:schemeClr>
                </a:solidFill>
                <a:hlinkClick r:id="rId3"/>
              </a:rPr>
              <a:t>://www.volley.ru/documents/466/p1/2503</a:t>
            </a:r>
            <a:r>
              <a:rPr lang="en-US" sz="4000" dirty="0" smtClean="0">
                <a:solidFill>
                  <a:schemeClr val="accent2">
                    <a:lumMod val="60000"/>
                    <a:lumOff val="40000"/>
                  </a:schemeClr>
                </a:solidFill>
                <a:hlinkClick r:id="rId3"/>
              </a:rPr>
              <a:t>/</a:t>
            </a:r>
            <a:endParaRPr lang="ru-RU" sz="4000" dirty="0" smtClean="0">
              <a:solidFill>
                <a:schemeClr val="accent2">
                  <a:lumMod val="60000"/>
                  <a:lumOff val="40000"/>
                </a:schemeClr>
              </a:solidFill>
            </a:endParaRPr>
          </a:p>
          <a:p>
            <a:pPr algn="just"/>
            <a:r>
              <a:rPr lang="en-US" sz="4000" dirty="0">
                <a:solidFill>
                  <a:schemeClr val="accent2">
                    <a:lumMod val="60000"/>
                    <a:lumOff val="40000"/>
                  </a:schemeClr>
                </a:solidFill>
                <a:hlinkClick r:id="rId4"/>
              </a:rPr>
              <a:t>http://</a:t>
            </a:r>
            <a:r>
              <a:rPr lang="en-US" sz="4000" dirty="0" smtClean="0">
                <a:solidFill>
                  <a:schemeClr val="accent2">
                    <a:lumMod val="60000"/>
                    <a:lumOff val="40000"/>
                  </a:schemeClr>
                </a:solidFill>
                <a:hlinkClick r:id="rId4"/>
              </a:rPr>
              <a:t>newslink.newsru.com/sport?category=volley</a:t>
            </a:r>
            <a:endParaRPr lang="ru-RU" sz="4000" dirty="0" smtClean="0">
              <a:solidFill>
                <a:schemeClr val="accent2">
                  <a:lumMod val="60000"/>
                  <a:lumOff val="40000"/>
                </a:schemeClr>
              </a:solidFill>
            </a:endParaRPr>
          </a:p>
          <a:p>
            <a:pPr marL="0" indent="0" algn="just">
              <a:buNone/>
            </a:pPr>
            <a:endParaRPr lang="ru-RU" dirty="0" smtClean="0">
              <a:solidFill>
                <a:schemeClr val="tx1"/>
              </a:solidFill>
            </a:endParaRPr>
          </a:p>
          <a:p>
            <a:pPr marL="0" indent="0" algn="just">
              <a:buNone/>
            </a:pPr>
            <a:endParaRPr lang="ru-RU" dirty="0">
              <a:solidFill>
                <a:schemeClr val="tx1"/>
              </a:solidFill>
            </a:endParaRPr>
          </a:p>
        </p:txBody>
      </p:sp>
    </p:spTree>
    <p:extLst>
      <p:ext uri="{BB962C8B-B14F-4D97-AF65-F5344CB8AC3E}">
        <p14:creationId xmlns:p14="http://schemas.microsoft.com/office/powerpoint/2010/main" val="47245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39752" y="332656"/>
            <a:ext cx="6552728" cy="2880320"/>
          </a:xfrm>
        </p:spPr>
        <p:txBody>
          <a:bodyPr>
            <a:normAutofit fontScale="77500" lnSpcReduction="20000"/>
          </a:bodyPr>
          <a:lstStyle/>
          <a:p>
            <a:pPr marL="0" indent="0" algn="just">
              <a:buNone/>
            </a:pPr>
            <a:r>
              <a:rPr lang="ru-RU" sz="2800" dirty="0" err="1">
                <a:solidFill>
                  <a:schemeClr val="tx1"/>
                </a:solidFill>
              </a:rPr>
              <a:t>Волейбо́л</a:t>
            </a:r>
            <a:r>
              <a:rPr lang="ru-RU" sz="2800" dirty="0">
                <a:solidFill>
                  <a:schemeClr val="tx1"/>
                </a:solidFill>
              </a:rPr>
              <a:t> — вид спорта, командная спортивная игра, в процессе которой две команды соревнуются на специальной площадке, разделённой сеткой, стремясь направить мяч на сторону соперника таким образом, чтобы он приземлился на площадке противника, либо чтобы игрок защищающейся команды допустил ошибку. При этом для организации атаки игрокам одной команды разрешается не более трёх касаний мяча подряд .</a:t>
            </a:r>
          </a:p>
          <a:p>
            <a:pPr marL="0" indent="0" algn="just">
              <a:buNone/>
            </a:pPr>
            <a:endParaRPr lang="ru-RU" dirty="0">
              <a:solidFill>
                <a:schemeClr val="tx1"/>
              </a:solidFill>
            </a:endParaRPr>
          </a:p>
        </p:txBody>
      </p:sp>
      <p:pic>
        <p:nvPicPr>
          <p:cNvPr id="4" name="Picture 6" descr="ÐÐ¾ÑÐ¾Ð¶ÐµÐµ Ð¸Ð·Ð¾Ð±ÑÐ°Ð¶ÐµÐ½Ð¸Ð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068960"/>
            <a:ext cx="6696744"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3467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16633"/>
            <a:ext cx="6480720" cy="1080120"/>
          </a:xfrm>
        </p:spPr>
        <p:txBody>
          <a:bodyPr>
            <a:normAutofit/>
          </a:bodyPr>
          <a:lstStyle/>
          <a:p>
            <a:r>
              <a:rPr lang="ru-RU" sz="5400" dirty="0" smtClean="0">
                <a:solidFill>
                  <a:schemeClr val="tx1"/>
                </a:solidFill>
              </a:rPr>
              <a:t>Общие правила</a:t>
            </a:r>
            <a:endParaRPr lang="ru-RU" sz="5400" dirty="0">
              <a:solidFill>
                <a:schemeClr val="tx1"/>
              </a:solidFill>
            </a:endParaRPr>
          </a:p>
        </p:txBody>
      </p:sp>
      <p:sp>
        <p:nvSpPr>
          <p:cNvPr id="3" name="Объект 2"/>
          <p:cNvSpPr>
            <a:spLocks noGrp="1"/>
          </p:cNvSpPr>
          <p:nvPr>
            <p:ph idx="1"/>
          </p:nvPr>
        </p:nvSpPr>
        <p:spPr>
          <a:xfrm>
            <a:off x="539552" y="1844824"/>
            <a:ext cx="7920880" cy="4392488"/>
          </a:xfrm>
        </p:spPr>
        <p:txBody>
          <a:bodyPr>
            <a:noAutofit/>
          </a:bodyPr>
          <a:lstStyle/>
          <a:p>
            <a:pPr marL="0" indent="0" algn="just">
              <a:buNone/>
            </a:pPr>
            <a:r>
              <a:rPr lang="ru-RU" sz="2000" dirty="0" smtClean="0">
                <a:solidFill>
                  <a:schemeClr val="tx1"/>
                </a:solidFill>
              </a:rPr>
              <a:t>	   Игра </a:t>
            </a:r>
            <a:r>
              <a:rPr lang="ru-RU" sz="2000" dirty="0">
                <a:solidFill>
                  <a:schemeClr val="tx1"/>
                </a:solidFill>
              </a:rPr>
              <a:t>ведётся на прямоугольной площадке размером 18х9 метров. Волейбольная площадка разделена посередине сеткой. </a:t>
            </a:r>
            <a:r>
              <a:rPr lang="ru-RU" sz="2000" dirty="0" smtClean="0">
                <a:solidFill>
                  <a:schemeClr val="tx1"/>
                </a:solidFill>
              </a:rPr>
              <a:t>	Игра </a:t>
            </a:r>
            <a:r>
              <a:rPr lang="ru-RU" sz="2000" dirty="0">
                <a:solidFill>
                  <a:schemeClr val="tx1"/>
                </a:solidFill>
              </a:rPr>
              <a:t>ведётся сферическим </a:t>
            </a:r>
            <a:r>
              <a:rPr lang="ru-RU" sz="2000" dirty="0" smtClean="0">
                <a:solidFill>
                  <a:schemeClr val="tx1"/>
                </a:solidFill>
              </a:rPr>
              <a:t>мячом. Каждая </a:t>
            </a:r>
            <a:r>
              <a:rPr lang="ru-RU" sz="2000" dirty="0">
                <a:solidFill>
                  <a:schemeClr val="tx1"/>
                </a:solidFill>
              </a:rPr>
              <a:t>из двух команд может иметь в составе до 14 игроков, на поле во время игры могут находиться 6 игроков. </a:t>
            </a:r>
            <a:endParaRPr lang="ru-RU" sz="2000" dirty="0" smtClean="0">
              <a:solidFill>
                <a:schemeClr val="tx1"/>
              </a:solidFill>
            </a:endParaRPr>
          </a:p>
          <a:p>
            <a:pPr marL="0" indent="0" algn="just">
              <a:buNone/>
            </a:pPr>
            <a:r>
              <a:rPr lang="ru-RU" sz="2000" dirty="0">
                <a:solidFill>
                  <a:schemeClr val="tx1"/>
                </a:solidFill>
              </a:rPr>
              <a:t>	</a:t>
            </a:r>
            <a:r>
              <a:rPr lang="ru-RU" sz="2000" dirty="0" smtClean="0">
                <a:solidFill>
                  <a:schemeClr val="tx1"/>
                </a:solidFill>
              </a:rPr>
              <a:t>Цель </a:t>
            </a:r>
            <a:r>
              <a:rPr lang="ru-RU" sz="2000" dirty="0">
                <a:solidFill>
                  <a:schemeClr val="tx1"/>
                </a:solidFill>
              </a:rPr>
              <a:t>игры — атакующим ударом добить мяч до пола, то есть до игровой поверхности площадки половины противника, или заставить его ошибиться</a:t>
            </a:r>
            <a:r>
              <a:rPr lang="ru-RU" sz="2000" dirty="0" smtClean="0">
                <a:solidFill>
                  <a:schemeClr val="tx1"/>
                </a:solidFill>
              </a:rPr>
              <a:t>.</a:t>
            </a:r>
            <a:endParaRPr lang="ru-RU" sz="2000" dirty="0">
              <a:solidFill>
                <a:schemeClr val="tx1"/>
              </a:solidFill>
            </a:endParaRPr>
          </a:p>
          <a:p>
            <a:pPr marL="0" indent="0" algn="just">
              <a:buNone/>
            </a:pPr>
            <a:r>
              <a:rPr lang="ru-RU" sz="2000" dirty="0" smtClean="0">
                <a:solidFill>
                  <a:schemeClr val="tx1"/>
                </a:solidFill>
              </a:rPr>
              <a:t>	</a:t>
            </a:r>
            <a:endParaRPr lang="ru-RU" sz="2000" dirty="0">
              <a:solidFill>
                <a:schemeClr val="tx1"/>
              </a:solidFill>
            </a:endParaRPr>
          </a:p>
        </p:txBody>
      </p:sp>
    </p:spTree>
    <p:extLst>
      <p:ext uri="{BB962C8B-B14F-4D97-AF65-F5344CB8AC3E}">
        <p14:creationId xmlns:p14="http://schemas.microsoft.com/office/powerpoint/2010/main" val="23249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39752" y="260648"/>
            <a:ext cx="6480719" cy="2808312"/>
          </a:xfrm>
        </p:spPr>
        <p:txBody>
          <a:bodyPr>
            <a:normAutofit/>
          </a:bodyPr>
          <a:lstStyle/>
          <a:p>
            <a:pPr marL="0" indent="0" algn="just">
              <a:buNone/>
            </a:pPr>
            <a:r>
              <a:rPr lang="ru-RU" sz="2000" dirty="0">
                <a:solidFill>
                  <a:schemeClr val="tx1"/>
                </a:solidFill>
              </a:rPr>
              <a:t>Игра начинается вводом мяча в игру при помощи подачи согласно жребию. После ввода мяча в игру подачей и успешного розыгрыша подача переходит к той команде, которая выиграла очко. Площадка по количеству игроков условно разделена на 6 зон. После каждого перехода право подачи переходит от одной команды к другой в результате розыгрыша очка, игроки перемещаются в следующую зону по часовой стрелке.</a:t>
            </a:r>
          </a:p>
          <a:p>
            <a:pPr marL="0" indent="0" algn="just">
              <a:buNone/>
            </a:pPr>
            <a:endParaRPr lang="ru-RU" sz="2000" dirty="0">
              <a:solidFill>
                <a:schemeClr val="tx1"/>
              </a:solidFill>
            </a:endParaRPr>
          </a:p>
        </p:txBody>
      </p:sp>
      <p:pic>
        <p:nvPicPr>
          <p:cNvPr id="1026" name="Picture 2" descr="ÐÐ°ÑÑÐ¸Ð½ÐºÐ¸ Ð¿Ð¾ Ð·Ð°Ð¿ÑÐ¾ÑÑ Ð·Ð¾Ð½Ñ Ð¸ Ð¿ÐµÑÐµÑÐ¾Ð´Ñ Ð² Ð²Ð¾Ð»ÐµÐ¹Ð±Ð¾Ð»Ð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902576"/>
            <a:ext cx="4320480" cy="3719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09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620688"/>
            <a:ext cx="6336704" cy="720080"/>
          </a:xfrm>
        </p:spPr>
        <p:txBody>
          <a:bodyPr>
            <a:noAutofit/>
          </a:bodyPr>
          <a:lstStyle/>
          <a:p>
            <a:r>
              <a:rPr lang="ru-RU" dirty="0" smtClean="0">
                <a:solidFill>
                  <a:schemeClr val="tx1"/>
                </a:solidFill>
              </a:rPr>
              <a:t>Расстановка</a:t>
            </a:r>
            <a:endParaRPr lang="ru-RU" dirty="0">
              <a:solidFill>
                <a:schemeClr val="tx1"/>
              </a:solidFill>
            </a:endParaRPr>
          </a:p>
        </p:txBody>
      </p:sp>
      <p:sp>
        <p:nvSpPr>
          <p:cNvPr id="3" name="Объект 2"/>
          <p:cNvSpPr>
            <a:spLocks noGrp="1"/>
          </p:cNvSpPr>
          <p:nvPr>
            <p:ph idx="1"/>
          </p:nvPr>
        </p:nvSpPr>
        <p:spPr>
          <a:xfrm>
            <a:off x="395536" y="1844824"/>
            <a:ext cx="8136904" cy="4464496"/>
          </a:xfrm>
        </p:spPr>
        <p:txBody>
          <a:bodyPr>
            <a:noAutofit/>
          </a:bodyPr>
          <a:lstStyle/>
          <a:p>
            <a:pPr marL="0" indent="0" algn="just">
              <a:buNone/>
            </a:pPr>
            <a:r>
              <a:rPr lang="ru-RU" sz="2000" dirty="0">
                <a:solidFill>
                  <a:schemeClr val="tx1"/>
                </a:solidFill>
              </a:rPr>
              <a:t>Чёткой границы между зонами 1—6 нет, однако существуют ограничения на расстановку и действия игроков на площадке</a:t>
            </a:r>
            <a:r>
              <a:rPr lang="ru-RU" sz="2000" dirty="0" smtClean="0">
                <a:solidFill>
                  <a:schemeClr val="tx1"/>
                </a:solidFill>
              </a:rPr>
              <a:t>:</a:t>
            </a:r>
            <a:endParaRPr lang="ru-RU" sz="2000" dirty="0">
              <a:solidFill>
                <a:schemeClr val="tx1"/>
              </a:solidFill>
            </a:endParaRPr>
          </a:p>
          <a:p>
            <a:pPr marL="0" indent="0" algn="just">
              <a:buNone/>
            </a:pPr>
            <a:endParaRPr lang="ru-RU" sz="2000" dirty="0" smtClean="0">
              <a:solidFill>
                <a:schemeClr val="tx1"/>
              </a:solidFill>
            </a:endParaRPr>
          </a:p>
          <a:p>
            <a:pPr marL="0" indent="0" algn="just">
              <a:buNone/>
            </a:pPr>
            <a:r>
              <a:rPr lang="ru-RU" sz="2000" dirty="0" smtClean="0">
                <a:solidFill>
                  <a:schemeClr val="tx1"/>
                </a:solidFill>
              </a:rPr>
              <a:t>1</a:t>
            </a:r>
            <a:r>
              <a:rPr lang="ru-RU" sz="2000" dirty="0">
                <a:solidFill>
                  <a:schemeClr val="tx1"/>
                </a:solidFill>
              </a:rPr>
              <a:t>) игроки делятся на «переднюю линию» </a:t>
            </a:r>
            <a:r>
              <a:rPr lang="ru-RU" sz="2000" dirty="0" smtClean="0">
                <a:solidFill>
                  <a:schemeClr val="tx1"/>
                </a:solidFill>
              </a:rPr>
              <a:t>и </a:t>
            </a:r>
            <a:r>
              <a:rPr lang="ru-RU" sz="2000" dirty="0">
                <a:solidFill>
                  <a:schemeClr val="tx1"/>
                </a:solidFill>
              </a:rPr>
              <a:t>«заднюю </a:t>
            </a:r>
            <a:r>
              <a:rPr lang="ru-RU" sz="2000" dirty="0" smtClean="0">
                <a:solidFill>
                  <a:schemeClr val="tx1"/>
                </a:solidFill>
              </a:rPr>
              <a:t>линию». </a:t>
            </a:r>
            <a:r>
              <a:rPr lang="ru-RU" sz="2000" dirty="0">
                <a:solidFill>
                  <a:schemeClr val="tx1"/>
                </a:solidFill>
              </a:rPr>
              <a:t>Игроки задней линии не могут ставить блок и атаковать выше троса в передней зоне около </a:t>
            </a:r>
            <a:r>
              <a:rPr lang="ru-RU" sz="2000" dirty="0" smtClean="0">
                <a:solidFill>
                  <a:schemeClr val="tx1"/>
                </a:solidFill>
              </a:rPr>
              <a:t>сетки.</a:t>
            </a:r>
            <a:endParaRPr lang="ru-RU" sz="2000" dirty="0">
              <a:solidFill>
                <a:schemeClr val="tx1"/>
              </a:solidFill>
            </a:endParaRPr>
          </a:p>
          <a:p>
            <a:pPr marL="0" indent="0" algn="just">
              <a:buNone/>
            </a:pPr>
            <a:endParaRPr lang="ru-RU" sz="2000" dirty="0" smtClean="0">
              <a:solidFill>
                <a:schemeClr val="tx1"/>
              </a:solidFill>
            </a:endParaRPr>
          </a:p>
          <a:p>
            <a:pPr marL="0" indent="0" algn="just">
              <a:buNone/>
            </a:pPr>
            <a:r>
              <a:rPr lang="ru-RU" sz="2000" dirty="0" smtClean="0">
                <a:solidFill>
                  <a:schemeClr val="tx1"/>
                </a:solidFill>
              </a:rPr>
              <a:t>2</a:t>
            </a:r>
            <a:r>
              <a:rPr lang="ru-RU" sz="2000" dirty="0">
                <a:solidFill>
                  <a:schemeClr val="tx1"/>
                </a:solidFill>
              </a:rPr>
              <a:t>) во время подачи игроки на каждой стороне должны стоять так, чтобы игрок задней линии не находился ближе к сетке, чем соответствующий ему игрок передней </a:t>
            </a:r>
            <a:r>
              <a:rPr lang="ru-RU" sz="2000" dirty="0" smtClean="0">
                <a:solidFill>
                  <a:schemeClr val="tx1"/>
                </a:solidFill>
              </a:rPr>
              <a:t>линии, </a:t>
            </a:r>
            <a:r>
              <a:rPr lang="ru-RU" sz="2000" dirty="0">
                <a:solidFill>
                  <a:schemeClr val="tx1"/>
                </a:solidFill>
              </a:rPr>
              <a:t>также должен соблюдаться порядок внутри каждой из </a:t>
            </a:r>
            <a:r>
              <a:rPr lang="ru-RU" sz="2000" dirty="0" smtClean="0">
                <a:solidFill>
                  <a:schemeClr val="tx1"/>
                </a:solidFill>
              </a:rPr>
              <a:t>линий. После </a:t>
            </a:r>
            <a:r>
              <a:rPr lang="ru-RU" sz="2000" dirty="0">
                <a:solidFill>
                  <a:schemeClr val="tx1"/>
                </a:solidFill>
              </a:rPr>
              <a:t>подачи игроки могут произвольно перемещаться по площадке.</a:t>
            </a:r>
          </a:p>
          <a:p>
            <a:pPr marL="0" indent="0" algn="just">
              <a:buNone/>
            </a:pPr>
            <a:endParaRPr lang="ru-RU" sz="2000" dirty="0">
              <a:solidFill>
                <a:schemeClr val="tx1"/>
              </a:solidFill>
            </a:endParaRPr>
          </a:p>
          <a:p>
            <a:pPr marL="0" indent="0" algn="just">
              <a:buNone/>
            </a:pPr>
            <a:endParaRPr lang="ru-RU" sz="2000" dirty="0">
              <a:solidFill>
                <a:schemeClr val="tx1"/>
              </a:solidFill>
            </a:endParaRPr>
          </a:p>
        </p:txBody>
      </p:sp>
    </p:spTree>
    <p:extLst>
      <p:ext uri="{BB962C8B-B14F-4D97-AF65-F5344CB8AC3E}">
        <p14:creationId xmlns:p14="http://schemas.microsoft.com/office/powerpoint/2010/main" val="2347081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6336704" cy="1150897"/>
          </a:xfrm>
        </p:spPr>
        <p:txBody>
          <a:bodyPr>
            <a:normAutofit/>
          </a:bodyPr>
          <a:lstStyle/>
          <a:p>
            <a:r>
              <a:rPr lang="ru-RU" sz="4800" dirty="0" smtClean="0">
                <a:solidFill>
                  <a:schemeClr val="tx1"/>
                </a:solidFill>
              </a:rPr>
              <a:t>Подачи</a:t>
            </a:r>
            <a:endParaRPr lang="ru-RU" sz="4800" dirty="0">
              <a:solidFill>
                <a:schemeClr val="tx1"/>
              </a:solidFill>
            </a:endParaRPr>
          </a:p>
        </p:txBody>
      </p:sp>
      <p:sp>
        <p:nvSpPr>
          <p:cNvPr id="3" name="Объект 2"/>
          <p:cNvSpPr>
            <a:spLocks noGrp="1"/>
          </p:cNvSpPr>
          <p:nvPr>
            <p:ph idx="1"/>
          </p:nvPr>
        </p:nvSpPr>
        <p:spPr>
          <a:xfrm>
            <a:off x="107504" y="1196752"/>
            <a:ext cx="4680520" cy="5760640"/>
          </a:xfrm>
        </p:spPr>
        <p:txBody>
          <a:bodyPr>
            <a:normAutofit fontScale="62500" lnSpcReduction="20000"/>
          </a:bodyPr>
          <a:lstStyle/>
          <a:p>
            <a:pPr marL="0" indent="0" algn="just">
              <a:buNone/>
            </a:pPr>
            <a:r>
              <a:rPr lang="ru-RU" dirty="0" smtClean="0">
                <a:solidFill>
                  <a:schemeClr val="tx1"/>
                </a:solidFill>
              </a:rPr>
              <a:t>	Выполняет </a:t>
            </a:r>
            <a:r>
              <a:rPr lang="ru-RU" dirty="0">
                <a:solidFill>
                  <a:schemeClr val="tx1"/>
                </a:solidFill>
              </a:rPr>
              <a:t>подачу игрок, который в результате последнего перехода перемещается из второй в первую зону. Подача производится из зоны подачи за задней линией игровой площадки с целью приземлить мяч на половине противника или максимально усложнить приём. Не допускается заступ на игровую площадку во время подачи. В полёте мяч может коснуться сетки, но не должен касаться антенн или их мысленного продолжения вверх. Если мяч коснётся поверхности игровой площадки на стороне принимающей команды, подающей команде засчитывается очко. Если игрок, который подавал, нарушил правила или отправил мяч в аут, то очко засчитывается принимающей команде. </a:t>
            </a:r>
            <a:endParaRPr lang="ru-RU" dirty="0">
              <a:solidFill>
                <a:schemeClr val="tx1"/>
              </a:solidFill>
            </a:endParaRPr>
          </a:p>
        </p:txBody>
      </p:sp>
      <p:pic>
        <p:nvPicPr>
          <p:cNvPr id="1026" name="Picture 2" descr="https://upload.wikimedia.org/wikipedia/commons/thumb/d/d2/Urpo%25Sivula.jpg/160px-Urpo%25Sivu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196752"/>
            <a:ext cx="3672408" cy="4659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60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092280" cy="1150897"/>
          </a:xfrm>
        </p:spPr>
        <p:txBody>
          <a:bodyPr/>
          <a:lstStyle/>
          <a:p>
            <a:r>
              <a:rPr lang="ru-RU" dirty="0">
                <a:solidFill>
                  <a:schemeClr val="tx1"/>
                </a:solidFill>
              </a:rPr>
              <a:t>Приём подачи</a:t>
            </a:r>
          </a:p>
        </p:txBody>
      </p:sp>
      <p:sp>
        <p:nvSpPr>
          <p:cNvPr id="3" name="Объект 2"/>
          <p:cNvSpPr>
            <a:spLocks noGrp="1"/>
          </p:cNvSpPr>
          <p:nvPr>
            <p:ph idx="1"/>
          </p:nvPr>
        </p:nvSpPr>
        <p:spPr>
          <a:xfrm>
            <a:off x="0" y="1196752"/>
            <a:ext cx="4427984" cy="5832648"/>
          </a:xfrm>
        </p:spPr>
        <p:txBody>
          <a:bodyPr>
            <a:normAutofit fontScale="77500" lnSpcReduction="20000"/>
          </a:bodyPr>
          <a:lstStyle/>
          <a:p>
            <a:pPr marL="0" indent="0" algn="just">
              <a:buNone/>
            </a:pPr>
            <a:r>
              <a:rPr lang="ru-RU" dirty="0" smtClean="0">
                <a:solidFill>
                  <a:schemeClr val="tx1"/>
                </a:solidFill>
              </a:rPr>
              <a:t>	Обычно </a:t>
            </a:r>
            <a:r>
              <a:rPr lang="ru-RU" dirty="0">
                <a:solidFill>
                  <a:schemeClr val="tx1"/>
                </a:solidFill>
              </a:rPr>
              <a:t>принимают мяч игроки, стоящие на задней линии, то есть в 5-й, 6-й, 1-й зонах. Однако принять подачу может любой игрок. Игрокам принимающей команды разрешается сделать три касания </a:t>
            </a:r>
            <a:r>
              <a:rPr lang="ru-RU" dirty="0" smtClean="0">
                <a:solidFill>
                  <a:schemeClr val="tx1"/>
                </a:solidFill>
              </a:rPr>
              <a:t>и </a:t>
            </a:r>
            <a:r>
              <a:rPr lang="ru-RU" dirty="0">
                <a:solidFill>
                  <a:schemeClr val="tx1"/>
                </a:solidFill>
              </a:rPr>
              <a:t>максимум третьим касанием перевести мяч на половину противника. Обрабатывать мяч на приёме можно в любом месте площадки и свободного пространства, но только не на самой половине площадки противника.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68760"/>
            <a:ext cx="4032448"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007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892480" cy="4320480"/>
          </a:xfrm>
        </p:spPr>
        <p:txBody>
          <a:bodyPr>
            <a:normAutofit fontScale="92500" lnSpcReduction="20000"/>
          </a:bodyPr>
          <a:lstStyle/>
          <a:p>
            <a:pPr marL="0" indent="0" algn="just">
              <a:buNone/>
            </a:pPr>
            <a:r>
              <a:rPr lang="ru-RU" dirty="0" smtClean="0">
                <a:solidFill>
                  <a:schemeClr val="tx1"/>
                </a:solidFill>
              </a:rPr>
              <a:t>	</a:t>
            </a:r>
            <a:r>
              <a:rPr lang="ru-RU" sz="2600" dirty="0" smtClean="0">
                <a:solidFill>
                  <a:schemeClr val="tx1"/>
                </a:solidFill>
              </a:rPr>
              <a:t>Матч </a:t>
            </a:r>
            <a:r>
              <a:rPr lang="ru-RU" sz="2600" dirty="0">
                <a:solidFill>
                  <a:schemeClr val="tx1"/>
                </a:solidFill>
              </a:rPr>
              <a:t>заканчивается, когда одна из команд выиграет три партии. До начала матча первый судья в присутствии капитанов команд проводит жеребьёвку, победитель которой выбирает либо мяч (подачу или приём), либо сторону площадки. После окончания каждой партии команды меняются сторонами площадки, а при счете 2:2 перед пятой партией проводится новая жеребьёвка. При достижении одной из команд 8 очков в пятой партии производится смена сторон</a:t>
            </a:r>
            <a:r>
              <a:rPr lang="ru-RU" sz="2600" dirty="0" smtClean="0">
                <a:solidFill>
                  <a:schemeClr val="tx1"/>
                </a:solidFill>
              </a:rPr>
              <a:t>.</a:t>
            </a:r>
            <a:endParaRPr lang="ru-RU" sz="2600" dirty="0">
              <a:solidFill>
                <a:schemeClr val="tx1"/>
              </a:solidFill>
            </a:endParaRPr>
          </a:p>
          <a:p>
            <a:pPr marL="0" indent="0" algn="just">
              <a:buNone/>
            </a:pPr>
            <a:r>
              <a:rPr lang="ru-RU" sz="2600" dirty="0" smtClean="0">
                <a:solidFill>
                  <a:schemeClr val="tx1"/>
                </a:solidFill>
              </a:rPr>
              <a:t>	Волейбольная </a:t>
            </a:r>
            <a:r>
              <a:rPr lang="ru-RU" sz="2600" dirty="0">
                <a:solidFill>
                  <a:schemeClr val="tx1"/>
                </a:solidFill>
              </a:rPr>
              <a:t>партия не ограничена во времени и продолжается до 25 очков, в пятой партии (тай-брейк) счёт идёт до 15 очков. При этом если преимущество над противником не достигло 2 очков, партия будет продолжаться до тех пор, пока это не произойдёт.</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005064"/>
            <a:ext cx="4392488" cy="2653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1563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692696"/>
            <a:ext cx="5508104" cy="5400600"/>
          </a:xfrm>
        </p:spPr>
        <p:txBody>
          <a:bodyPr>
            <a:normAutofit lnSpcReduction="10000"/>
          </a:bodyPr>
          <a:lstStyle/>
          <a:p>
            <a:pPr marL="0" indent="0" algn="just">
              <a:buNone/>
            </a:pPr>
            <a:r>
              <a:rPr lang="ru-RU" sz="2000" dirty="0" smtClean="0">
                <a:solidFill>
                  <a:schemeClr val="tx1"/>
                </a:solidFill>
              </a:rPr>
              <a:t>	В </a:t>
            </a:r>
            <a:r>
              <a:rPr lang="ru-RU" sz="2000" dirty="0">
                <a:solidFill>
                  <a:schemeClr val="tx1"/>
                </a:solidFill>
              </a:rPr>
              <a:t>каждой партии тренер каждой из команд может попросить два тайм-аута по 30 секунд. Дополнительно в первых 4 партиях назначаются технические тайм-ауты по достижении одной из команд 8 и 16 очков (по 60 секунд</a:t>
            </a:r>
            <a:r>
              <a:rPr lang="ru-RU" sz="2000" dirty="0" smtClean="0">
                <a:solidFill>
                  <a:schemeClr val="tx1"/>
                </a:solidFill>
              </a:rPr>
              <a:t>).</a:t>
            </a:r>
            <a:endParaRPr lang="ru-RU" sz="2000" dirty="0">
              <a:solidFill>
                <a:schemeClr val="tx1"/>
              </a:solidFill>
            </a:endParaRPr>
          </a:p>
          <a:p>
            <a:pPr marL="0" indent="0" algn="just">
              <a:buNone/>
            </a:pPr>
            <a:r>
              <a:rPr lang="ru-RU" sz="2000" dirty="0" smtClean="0">
                <a:solidFill>
                  <a:schemeClr val="tx1"/>
                </a:solidFill>
              </a:rPr>
              <a:t>	В </a:t>
            </a:r>
            <a:r>
              <a:rPr lang="ru-RU" sz="2000" dirty="0">
                <a:solidFill>
                  <a:schemeClr val="tx1"/>
                </a:solidFill>
              </a:rPr>
              <a:t>каждой партии тренер имеет право произвести не более 6 замен полевых игроков (кроме либеро), причём заменённый игрок может в той же партии вернуться на площадку только вместо того игрока, который его ранее заменил, после чего последний не сможет выходить на площадку до следующей партии. Также в случае травмы волейболиста, который не может продолжать игру, команде, ранее уже использовавшей все 6 замен, может быть разрешена так называемая «исключительная» замена.</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764704"/>
            <a:ext cx="3333750"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Картинки по запросу волейбол тайм ау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19" y="3284984"/>
            <a:ext cx="3333751"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691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f02c8512ff1af89d852c668e8e966b41a6e2217"/>
</p:tagLst>
</file>

<file path=ppt/theme/theme1.xml><?xml version="1.0" encoding="utf-8"?>
<a:theme xmlns:a="http://schemas.openxmlformats.org/drawingml/2006/main" name="Тема Office">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1154</TotalTime>
  <Words>264</Words>
  <Application>Microsoft Office PowerPoint</Application>
  <PresentationFormat>Экран (4:3)</PresentationFormat>
  <Paragraphs>33</Paragraphs>
  <Slides>10</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Волейбол</vt:lpstr>
      <vt:lpstr>Презентация PowerPoint</vt:lpstr>
      <vt:lpstr>Общие правила</vt:lpstr>
      <vt:lpstr>Презентация PowerPoint</vt:lpstr>
      <vt:lpstr>Расстановка</vt:lpstr>
      <vt:lpstr>Подачи</vt:lpstr>
      <vt:lpstr>Приём подачи</vt:lpstr>
      <vt:lpstr>Презентация PowerPoint</vt:lpstr>
      <vt:lpstr>Презентация PowerPoint</vt:lpstr>
      <vt:lpstr>Литература</vt:lpstr>
    </vt:vector>
  </TitlesOfParts>
  <Company>presentation-creation.ru</Company>
  <LinksUpToDate>false</LinksUpToDate>
  <SharedDoc>false</SharedDoc>
  <HyperlinkBase>https://presentation-creation.ru/powerpoint-templates.html</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Множество цветных треугольников</dc:title>
  <dc:creator>obstinate</dc:creator>
  <dc:description>Шаблон презентации с сайта https://presentation-creation.ru/</dc:description>
  <cp:lastModifiedBy>комп</cp:lastModifiedBy>
  <cp:revision>488</cp:revision>
  <dcterms:created xsi:type="dcterms:W3CDTF">2018-02-25T09:09:03Z</dcterms:created>
  <dcterms:modified xsi:type="dcterms:W3CDTF">2019-10-03T15:44:01Z</dcterms:modified>
</cp:coreProperties>
</file>