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7" r:id="rId2"/>
    <p:sldId id="269" r:id="rId3"/>
    <p:sldId id="273" r:id="rId4"/>
    <p:sldId id="275" r:id="rId5"/>
    <p:sldId id="279" r:id="rId6"/>
    <p:sldId id="270" r:id="rId7"/>
    <p:sldId id="276" r:id="rId8"/>
    <p:sldId id="277" r:id="rId9"/>
    <p:sldId id="278" r:id="rId10"/>
    <p:sldId id="274" r:id="rId11"/>
  </p:sldIdLst>
  <p:sldSz cx="12188825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orient="horz" pos="1008">
          <p15:clr>
            <a:srgbClr val="A4A3A4"/>
          </p15:clr>
        </p15:guide>
        <p15:guide id="3" orient="horz" pos="3792">
          <p15:clr>
            <a:srgbClr val="A4A3A4"/>
          </p15:clr>
        </p15:guide>
        <p15:guide id="4" orient="horz" pos="1152">
          <p15:clr>
            <a:srgbClr val="A4A3A4"/>
          </p15:clr>
        </p15:guide>
        <p15:guide id="5" orient="horz" pos="3360">
          <p15:clr>
            <a:srgbClr val="A4A3A4"/>
          </p15:clr>
        </p15:guide>
        <p15:guide id="6" orient="horz" pos="3072">
          <p15:clr>
            <a:srgbClr val="A4A3A4"/>
          </p15:clr>
        </p15:guide>
        <p15:guide id="7" orient="horz" pos="864">
          <p15:clr>
            <a:srgbClr val="A4A3A4"/>
          </p15:clr>
        </p15:guide>
        <p15:guide id="8" orient="horz" pos="528">
          <p15:clr>
            <a:srgbClr val="A4A3A4"/>
          </p15:clr>
        </p15:guide>
        <p15:guide id="9" orient="horz" pos="2784">
          <p15:clr>
            <a:srgbClr val="A4A3A4"/>
          </p15:clr>
        </p15:guide>
        <p15:guide id="10" pos="3839">
          <p15:clr>
            <a:srgbClr val="A4A3A4"/>
          </p15:clr>
        </p15:guide>
        <p15:guide id="11" pos="959">
          <p15:clr>
            <a:srgbClr val="A4A3A4"/>
          </p15:clr>
        </p15:guide>
        <p15:guide id="12" pos="7007">
          <p15:clr>
            <a:srgbClr val="A4A3A4"/>
          </p15:clr>
        </p15:guide>
        <p15:guide id="13" pos="6719">
          <p15:clr>
            <a:srgbClr val="A4A3A4"/>
          </p15:clr>
        </p15:guide>
        <p15:guide id="14" pos="6143">
          <p15:clr>
            <a:srgbClr val="A4A3A4"/>
          </p15:clr>
        </p15:guide>
        <p15:guide id="15" pos="3983">
          <p15:clr>
            <a:srgbClr val="A4A3A4"/>
          </p15:clr>
        </p15:guide>
        <p15:guide id="16" pos="527">
          <p15:clr>
            <a:srgbClr val="A4A3A4"/>
          </p15:clr>
        </p15:guide>
        <p15:guide id="17" pos="715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F5AB1C69-6EDB-4FF4-983F-18BD219EF32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81" d="100"/>
          <a:sy n="81" d="100"/>
        </p:scale>
        <p:origin x="-276" y="60"/>
      </p:cViewPr>
      <p:guideLst>
        <p:guide orient="horz" pos="2160"/>
        <p:guide orient="horz" pos="1008"/>
        <p:guide orient="horz" pos="3792"/>
        <p:guide orient="horz" pos="1152"/>
        <p:guide orient="horz" pos="3360"/>
        <p:guide orient="horz" pos="3072"/>
        <p:guide orient="horz" pos="864"/>
        <p:guide orient="horz" pos="528"/>
        <p:guide orient="horz" pos="2784"/>
        <p:guide pos="3839"/>
        <p:guide pos="959"/>
        <p:guide pos="7007"/>
        <p:guide pos="6719"/>
        <p:guide pos="6143"/>
        <p:guide pos="3983"/>
        <p:guide pos="527"/>
        <p:guide pos="7151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7" d="100"/>
          <a:sy n="87" d="100"/>
        </p:scale>
        <p:origin x="2946" y="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8CBDACDC-6E63-4272-B3AC-CCF5CA6029F9}" type="datetime1">
              <a:rPr lang="ru-RU" smtClean="0"/>
              <a:t>26.01.2018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C119DBA-4540-49B3-8FA9-6259387ECF9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761985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4B379994-B797-4915-BB7A-12D6CEBDCA03}" type="datetime1">
              <a:rPr lang="ru-RU" smtClean="0"/>
              <a:t>26.01.2018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dirty="0" smtClean="0"/>
              <a:t>Щелкните, чтобы изменить стили текста образца слайда</a:t>
            </a:r>
          </a:p>
          <a:p>
            <a:pPr lvl="1" rtl="0"/>
            <a:r>
              <a:rPr lang="ru-RU" dirty="0" smtClean="0"/>
              <a:t>Второй уровень</a:t>
            </a:r>
          </a:p>
          <a:p>
            <a:pPr lvl="2" rtl="0"/>
            <a:r>
              <a:rPr lang="ru-RU" dirty="0" smtClean="0"/>
              <a:t>Третий уровень</a:t>
            </a:r>
          </a:p>
          <a:p>
            <a:pPr lvl="3" rtl="0"/>
            <a:r>
              <a:rPr lang="ru-RU" dirty="0" smtClean="0"/>
              <a:t>Четвертый уровень</a:t>
            </a:r>
          </a:p>
          <a:p>
            <a:pPr lvl="4" rtl="0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E3B36274-F2B9-4C45-BBB4-0EDF4CD651A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768858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E3B36274-F2B9-4C45-BBB4-0EDF4CD651A7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50234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E3B36274-F2B9-4C45-BBB4-0EDF4CD651A7}" type="slidenum">
              <a:rPr lang="ru-RU" smtClean="0"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44574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E3B36274-F2B9-4C45-BBB4-0EDF4CD651A7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6567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E3B36274-F2B9-4C45-BBB4-0EDF4CD651A7}" type="slidenum">
              <a:rPr lang="ru-RU" smtClean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67346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E3B36274-F2B9-4C45-BBB4-0EDF4CD651A7}" type="slidenum">
              <a:rPr lang="ru-RU" smtClean="0"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67346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E3B36274-F2B9-4C45-BBB4-0EDF4CD651A7}" type="slidenum">
              <a:rPr lang="ru-RU" smtClean="0"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44574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E3B36274-F2B9-4C45-BBB4-0EDF4CD651A7}" type="slidenum">
              <a:rPr lang="ru-RU" smtClean="0"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05235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E3B36274-F2B9-4C45-BBB4-0EDF4CD651A7}" type="slidenum">
              <a:rPr lang="ru-RU" smtClean="0"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44574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E3B36274-F2B9-4C45-BBB4-0EDF4CD651A7}" type="slidenum">
              <a:rPr lang="ru-RU" smtClean="0"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88859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E3B36274-F2B9-4C45-BBB4-0EDF4CD651A7}" type="slidenum">
              <a:rPr lang="ru-RU" smtClean="0"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67346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2413" y="1371600"/>
            <a:ext cx="9144000" cy="3505200"/>
          </a:xfrm>
        </p:spPr>
        <p:txBody>
          <a:bodyPr rtlCol="0">
            <a:noAutofit/>
          </a:bodyPr>
          <a:lstStyle>
            <a:lvl1pPr>
              <a:defRPr sz="720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2413" y="4953000"/>
            <a:ext cx="8229600" cy="1066800"/>
          </a:xfrm>
        </p:spPr>
        <p:txBody>
          <a:bodyPr rtlCol="0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AC10C6A-66F6-4656-BD5A-C787A1F83051}" type="datetime1">
              <a:rPr lang="ru-RU" smtClean="0"/>
              <a:t>26.01.2018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5137D0E-4A4F-4307-8994-C1891D747D5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6865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>
            <a:lvl5pPr>
              <a:defRPr/>
            </a:lvl5pPr>
            <a:lvl6pPr>
              <a:defRPr baseline="0"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E8CAEA8-596E-4ADA-B5C6-8A4218D28579}" type="datetime1">
              <a:rPr lang="ru-RU" smtClean="0"/>
              <a:t>26.01.2018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5137D0E-4A4F-4307-8994-C1891D747D5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223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 hasCustomPrompt="1"/>
          </p:nvPr>
        </p:nvSpPr>
        <p:spPr>
          <a:xfrm>
            <a:off x="9752012" y="533400"/>
            <a:ext cx="1371600" cy="5592764"/>
          </a:xfrm>
        </p:spPr>
        <p:txBody>
          <a:bodyPr vert="eaVert" rtlCol="0"/>
          <a:lstStyle>
            <a:lvl1pPr rtl="0">
              <a:defRPr/>
            </a:lvl1pPr>
          </a:lstStyle>
          <a:p>
            <a:pPr rtl="0"/>
            <a:r>
              <a:rPr lang="ru-RU" dirty="0" smtClean="0"/>
              <a:t>Стиль образца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2411" y="533400"/>
            <a:ext cx="8077201" cy="5592764"/>
          </a:xfrm>
        </p:spPr>
        <p:txBody>
          <a:bodyPr vert="eaVert" rtlCol="0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E9CDD9C-ADF0-4A8E-89D7-BECA34527CD0}" type="datetime1">
              <a:rPr lang="ru-RU" smtClean="0"/>
              <a:t>26.01.2018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5137D0E-4A4F-4307-8994-C1891D747D5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018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5pPr>
              <a:defRPr/>
            </a:lvl5pPr>
            <a:lvl6pPr>
              <a:defRPr baseline="0"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AB38E33-CD8D-468C-AC4D-8EE3547B20B6}" type="datetime1">
              <a:rPr lang="ru-RU" smtClean="0"/>
              <a:t>26.01.2018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5137D0E-4A4F-4307-8994-C1891D747D5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9455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1522414" y="2514601"/>
            <a:ext cx="9144000" cy="2819400"/>
          </a:xfrm>
        </p:spPr>
        <p:txBody>
          <a:bodyPr rtlCol="0" anchor="b">
            <a:noAutofit/>
          </a:bodyPr>
          <a:lstStyle>
            <a:lvl1pPr algn="l" rtl="0">
              <a:defRPr sz="6600" b="0" i="0" cap="none" baseline="0"/>
            </a:lvl1pPr>
          </a:lstStyle>
          <a:p>
            <a:pPr rtl="0"/>
            <a:r>
              <a:rPr lang="ru-RU" dirty="0" smtClean="0"/>
              <a:t>Стиль образца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3" y="990600"/>
            <a:ext cx="8229600" cy="1143000"/>
          </a:xfrm>
        </p:spPr>
        <p:txBody>
          <a:bodyPr rtlCol="0" anchor="t">
            <a:normAutofit/>
          </a:bodyPr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C9BE440-AB8F-40F9-B469-1A59D2545CD3}" type="datetime1">
              <a:rPr lang="ru-RU" smtClean="0"/>
              <a:t>26.01.2018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5137D0E-4A4F-4307-8994-C1891D747D5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6994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типа объек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4" y="533400"/>
            <a:ext cx="9601200" cy="1143000"/>
          </a:xfrm>
        </p:spPr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22414" y="1828800"/>
            <a:ext cx="4645152" cy="4191000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475412" y="1828800"/>
            <a:ext cx="4648201" cy="4191000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5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63F9309-2CCA-4BCE-9CC0-3EE77B52DCAB}" type="datetime1">
              <a:rPr lang="ru-RU" smtClean="0"/>
              <a:t>26.01.2018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5137D0E-4A4F-4307-8994-C1891D747D5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6970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4" y="533400"/>
            <a:ext cx="9601200" cy="1143000"/>
          </a:xfrm>
        </p:spPr>
        <p:txBody>
          <a:bodyPr rtlCol="0"/>
          <a:lstStyle>
            <a:lvl1pPr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522414" y="1828800"/>
            <a:ext cx="4645152" cy="762000"/>
          </a:xfrm>
        </p:spPr>
        <p:txBody>
          <a:bodyPr rtlCol="0"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22414" y="2667000"/>
            <a:ext cx="4645152" cy="3352800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 baseline="0"/>
            </a:lvl6pPr>
            <a:lvl7pPr>
              <a:defRPr sz="1400" baseline="0"/>
            </a:lvl7pPr>
            <a:lvl8pPr>
              <a:defRPr sz="1400" baseline="0"/>
            </a:lvl8pPr>
            <a:lvl9pPr>
              <a:defRPr sz="1400"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478462" y="1828800"/>
            <a:ext cx="4645152" cy="762000"/>
          </a:xfrm>
        </p:spPr>
        <p:txBody>
          <a:bodyPr rtlCol="0"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478462" y="2667000"/>
            <a:ext cx="4645152" cy="3352800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8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Дата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818821A-9448-46F0-B6E1-E60F48BE7F0B}" type="datetime1">
              <a:rPr lang="ru-RU" smtClean="0"/>
              <a:t>26.01.2018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5137D0E-4A4F-4307-8994-C1891D747D5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1231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dirty="0" smtClean="0"/>
              <a:t>Стиль образца заголовка</a:t>
            </a:r>
            <a:endParaRPr lang="ru-RU" dirty="0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B544A87-C71B-4A39-B170-2D8A98D13A99}" type="datetime1">
              <a:rPr lang="ru-RU" smtClean="0"/>
              <a:t>26.01.2018</a:t>
            </a:fld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5137D0E-4A4F-4307-8994-C1891D747D5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5701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247BFD6-90C6-43D7-BD59-197B56E94537}" type="datetime1">
              <a:rPr lang="ru-RU" smtClean="0"/>
              <a:t>26.01.2018</a:t>
            </a:fld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5137D0E-4A4F-4307-8994-C1891D747D5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201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6613" y="2590800"/>
            <a:ext cx="3276599" cy="1924050"/>
          </a:xfrm>
        </p:spPr>
        <p:txBody>
          <a:bodyPr rtlCol="0" anchor="b">
            <a:normAutofit/>
          </a:bodyPr>
          <a:lstStyle>
            <a:lvl1pPr algn="l">
              <a:defRPr sz="3200" b="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" name="Замещающий текст 2"/>
          <p:cNvSpPr>
            <a:spLocks noGrp="1"/>
          </p:cNvSpPr>
          <p:nvPr>
            <p:ph type="body" sz="half" idx="2"/>
          </p:nvPr>
        </p:nvSpPr>
        <p:spPr>
          <a:xfrm>
            <a:off x="836613" y="4648200"/>
            <a:ext cx="3276599" cy="1371600"/>
          </a:xfrm>
        </p:spPr>
        <p:txBody>
          <a:bodyPr rtlCol="0">
            <a:norm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3" name="Объект 3"/>
          <p:cNvSpPr>
            <a:spLocks noGrp="1"/>
          </p:cNvSpPr>
          <p:nvPr>
            <p:ph idx="1"/>
          </p:nvPr>
        </p:nvSpPr>
        <p:spPr>
          <a:xfrm>
            <a:off x="5180012" y="838200"/>
            <a:ext cx="6172201" cy="5181600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8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8861E71-FD8E-41DA-B28B-6587873E4DD2}" type="datetime1">
              <a:rPr lang="ru-RU" smtClean="0"/>
              <a:t>26.01.2018</a:t>
            </a:fld>
            <a:endParaRPr lang="ru-RU" dirty="0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5137D0E-4A4F-4307-8994-C1891D747D5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8280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6613" y="2590800"/>
            <a:ext cx="3276599" cy="1924050"/>
          </a:xfrm>
        </p:spPr>
        <p:txBody>
          <a:bodyPr rtlCol="0" anchor="b">
            <a:normAutofit/>
          </a:bodyPr>
          <a:lstStyle>
            <a:lvl1pPr algn="l">
              <a:defRPr sz="3200" b="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" name="Замещающий текст 2"/>
          <p:cNvSpPr>
            <a:spLocks noGrp="1"/>
          </p:cNvSpPr>
          <p:nvPr>
            <p:ph type="body" sz="half" idx="2"/>
          </p:nvPr>
        </p:nvSpPr>
        <p:spPr>
          <a:xfrm>
            <a:off x="836613" y="4648200"/>
            <a:ext cx="3276599" cy="1371600"/>
          </a:xfrm>
        </p:spPr>
        <p:txBody>
          <a:bodyPr rtlCol="0">
            <a:norm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3" name="Рисунок 3"/>
          <p:cNvSpPr>
            <a:spLocks noGrp="1"/>
          </p:cNvSpPr>
          <p:nvPr>
            <p:ph type="pic" idx="1"/>
          </p:nvPr>
        </p:nvSpPr>
        <p:spPr>
          <a:xfrm>
            <a:off x="5484812" y="836610"/>
            <a:ext cx="5867401" cy="5183190"/>
          </a:xfrm>
          <a:solidFill>
            <a:schemeClr val="bg2"/>
          </a:solidFill>
        </p:spPr>
        <p:txBody>
          <a:bodyPr tIns="914400"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smtClean="0"/>
              <a:t>Вставка рисунка</a:t>
            </a:r>
            <a:endParaRPr lang="ru-RU" dirty="0"/>
          </a:p>
        </p:txBody>
      </p:sp>
      <p:pic>
        <p:nvPicPr>
          <p:cNvPr id="9" name="Рисунок 4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3812" y="458787"/>
            <a:ext cx="6626225" cy="5938837"/>
          </a:xfrm>
          <a:prstGeom prst="rect">
            <a:avLst/>
          </a:prstGeom>
          <a:noFill/>
          <a:ln>
            <a:noFill/>
          </a:ln>
          <a:effectLst>
            <a:outerShdw blurRad="292100" algn="ctr" rotWithShape="0">
              <a:prstClr val="black">
                <a:alpha val="36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44693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4" y="533400"/>
            <a:ext cx="96012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-RU" dirty="0" smtClean="0"/>
              <a:t>Стиль образца заголовка</a:t>
            </a:r>
            <a:endParaRPr lang="ru-RU"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522414" y="1828800"/>
            <a:ext cx="9601200" cy="419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dirty="0" smtClean="0"/>
              <a:t>Образец текста</a:t>
            </a:r>
          </a:p>
          <a:p>
            <a:pPr lvl="1" rtl="0"/>
            <a:r>
              <a:rPr lang="ru-RU" dirty="0" smtClean="0"/>
              <a:t>Второй уровень</a:t>
            </a:r>
          </a:p>
          <a:p>
            <a:pPr lvl="2" rtl="0"/>
            <a:r>
              <a:rPr lang="ru-RU" dirty="0" smtClean="0"/>
              <a:t>Третий уровень</a:t>
            </a:r>
          </a:p>
          <a:p>
            <a:pPr lvl="3" rtl="0"/>
            <a:r>
              <a:rPr lang="ru-RU" dirty="0" smtClean="0"/>
              <a:t>Четвертый уровень</a:t>
            </a:r>
          </a:p>
          <a:p>
            <a:pPr lvl="4" rtl="0"/>
            <a:r>
              <a:rPr lang="ru-RU" dirty="0" smtClean="0"/>
              <a:t>Пятый уровень</a:t>
            </a:r>
          </a:p>
          <a:p>
            <a:pPr lvl="5" rtl="0"/>
            <a:r>
              <a:rPr lang="ru-RU" dirty="0" smtClean="0"/>
              <a:t>Шестой уровень</a:t>
            </a:r>
          </a:p>
          <a:p>
            <a:pPr lvl="6" rtl="0"/>
            <a:r>
              <a:rPr lang="ru-RU" dirty="0" smtClean="0"/>
              <a:t>Седьмой уровень</a:t>
            </a:r>
          </a:p>
          <a:p>
            <a:pPr lvl="7" rtl="0"/>
            <a:r>
              <a:rPr lang="ru-RU" dirty="0" smtClean="0"/>
              <a:t>Восьмой уровень</a:t>
            </a:r>
          </a:p>
          <a:p>
            <a:pPr lvl="8" rtl="0"/>
            <a:r>
              <a:rPr lang="ru-RU" dirty="0" smtClean="0"/>
              <a:t>Девятый уровень</a:t>
            </a:r>
            <a:endParaRPr lang="ru-RU" dirty="0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1517950" y="6172200"/>
            <a:ext cx="6862462" cy="2730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4" name="Дата 4"/>
          <p:cNvSpPr>
            <a:spLocks noGrp="1"/>
          </p:cNvSpPr>
          <p:nvPr>
            <p:ph type="dt" sz="half" idx="2"/>
          </p:nvPr>
        </p:nvSpPr>
        <p:spPr>
          <a:xfrm>
            <a:off x="8609012" y="6172200"/>
            <a:ext cx="1320059" cy="2730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2EFE7F42-9E58-4B67-8DDA-E2C75A491C90}" type="datetime1">
              <a:rPr lang="ru-RU" smtClean="0"/>
              <a:t>26.01.2018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133012" y="6172200"/>
            <a:ext cx="990601" cy="2730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E5137D0E-4A4F-4307-8994-C1891D747D5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6050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3838" indent="-223838" algn="l" defTabSz="914400" rtl="0" eaLnBrk="1" latinLnBrk="0" hangingPunct="1">
        <a:lnSpc>
          <a:spcPct val="90000"/>
        </a:lnSpc>
        <a:spcBef>
          <a:spcPts val="18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223838" algn="l" defTabSz="914400" rtl="0" eaLnBrk="1" latinLnBrk="0" hangingPunct="1">
        <a:lnSpc>
          <a:spcPct val="90000"/>
        </a:lnSpc>
        <a:spcBef>
          <a:spcPts val="8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41363" indent="-17145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66788" indent="-173038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08088" indent="-173038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444752" indent="-173736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82496" indent="-173736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73736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157984" indent="-173736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nature.web.ru/db/msg.html?mid=1167292&amp;uri=index.html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4.jpg"/><Relationship Id="rId5" Type="http://schemas.openxmlformats.org/officeDocument/2006/relationships/hyperlink" Target="http://fb.ru/article/103387/chto-predstavlyaet-iz-sebya-sindrom-alporta" TargetMode="External"/><Relationship Id="rId4" Type="http://schemas.openxmlformats.org/officeDocument/2006/relationships/hyperlink" Target="http://kakzdravie.com/sindrom-alporta-nefrit-redkoe-nasledstvennoe-zabolevanie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kakzdravie.com/sindrom-alporta-nefrit-redkoe-nasledstvennoe-zabolevanie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kakzdravie.com/sindrom-alporta-nefrit-redkoe-nasledstvennoe-zabolevanie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1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kakzdravie.com/sindrom-alporta-nefrit-redkoe-nasledstvennoe-zabolevanie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2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kakzdravie.com/sindrom-alporta-nefrit-redkoe-nasledstvennoe-zabolevanie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2413" y="332656"/>
            <a:ext cx="9144000" cy="5544616"/>
          </a:xfrm>
        </p:spPr>
        <p:txBody>
          <a:bodyPr rtlCol="0"/>
          <a:lstStyle/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МИНИСТЕРСТВО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 И НАУКИ РОССИЙСКОЙ ФЕДЕРАЦИИ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ФЕДЕРАЛЬНОЕ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ОБРАЗОВАТЕЛЬНОЕ УЧРЕЖДЕНИЕ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ВЫСШЕГО 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«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НОВОСИБИРСКИЙ  ГОСУДАРСТВЕННЫЙ  ПЕДАГОГИЧЕСКИЙ  УНИВЕРСИТЕТ»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ИНСТИТУТ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ДЕТСТВА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КАФЕДРА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ЛОГОПЕДИИ И ДЕТСКОЙ РЕЧИ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Х-сцепленные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синдромальные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повреждения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слуха. Синдром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Альпорта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Презентация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дисциплине: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Медико-биологические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основы дефектологии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 студент группы 2014-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СУРД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-301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Н.А.Шестакова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Направление подготовки: 44.03.03 Специальное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(дефектологическое) образование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Профиль: Сурдопедагогика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обучения: Заочная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Научный руководитель 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Доцент кафедры логопедии и детской речи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Т.В.Климова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14292" y="6394575"/>
            <a:ext cx="5853336" cy="430560"/>
          </a:xfrm>
        </p:spPr>
        <p:txBody>
          <a:bodyPr rtlCol="0">
            <a:normAutofit/>
          </a:bodyPr>
          <a:lstStyle/>
          <a:p>
            <a:pPr rtl="0"/>
            <a:r>
              <a:rPr lang="ru-RU" sz="1400" dirty="0" smtClean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Новосибирск </a:t>
            </a:r>
            <a:r>
              <a:rPr lang="ru-RU" sz="1400" dirty="0" smtClean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2018</a:t>
            </a:r>
            <a:endParaRPr lang="ru-RU" sz="1400" dirty="0">
              <a:solidFill>
                <a:schemeClr val="tx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6561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405780" y="4365104"/>
            <a:ext cx="3744416" cy="576064"/>
          </a:xfrm>
        </p:spPr>
        <p:txBody>
          <a:bodyPr rtlCol="0">
            <a:normAutofit/>
          </a:bodyPr>
          <a:lstStyle/>
          <a:p>
            <a:r>
              <a:rPr lang="en-US" sz="1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http://</a:t>
            </a:r>
            <a:r>
              <a:rPr lang="en-US" sz="1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fb.ru</a:t>
            </a:r>
            <a:r>
              <a:rPr lang="en-US" sz="1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/article/58937/</a:t>
            </a:r>
            <a:r>
              <a:rPr lang="en-US" sz="1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kak-pravilno-oformit-spisok-ispolzovannoy-literaturyi</a:t>
            </a:r>
            <a:endParaRPr lang="ru-RU" sz="1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366220" y="332656"/>
            <a:ext cx="7632848" cy="6192688"/>
          </a:xfrm>
        </p:spPr>
        <p:txBody>
          <a:bodyPr rtlCol="0"/>
          <a:lstStyle/>
          <a:p>
            <a:pPr rtl="0"/>
            <a:r>
              <a:rPr lang="ru-RU" dirty="0" smtClean="0"/>
              <a:t>             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использованных источников</a:t>
            </a:r>
          </a:p>
          <a:p>
            <a:pPr marL="342900" indent="-342900">
              <a:buAutoNum type="arabicPeriod"/>
            </a:pP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ru-RU" sz="2000" dirty="0" err="1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Copyright</a:t>
            </a:r>
            <a:r>
              <a:rPr lang="ru-RU" sz="2000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© 2000-2015, </a:t>
            </a:r>
            <a:r>
              <a:rPr lang="ru-RU" sz="2000" dirty="0" err="1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РОО</a:t>
            </a:r>
            <a:r>
              <a:rPr lang="ru-RU" sz="2000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"Мир Науки и Культуры". </a:t>
            </a:r>
            <a:r>
              <a:rPr lang="ru-RU" sz="2000" dirty="0" err="1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ISSN</a:t>
            </a:r>
            <a:r>
              <a:rPr lang="ru-RU" sz="2000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1684-9876</a:t>
            </a:r>
          </a:p>
          <a:p>
            <a:pPr marL="342900" indent="-342900">
              <a:buFont typeface="Arial" pitchFamily="34" charset="0"/>
              <a:buAutoNum type="arabicPeriod"/>
            </a:pPr>
            <a:r>
              <a:rPr lang="ru-RU" sz="2000" u="sng" dirty="0" err="1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</a:t>
            </a:r>
            <a:r>
              <a:rPr lang="ru-RU" sz="2000" u="sng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://</a:t>
            </a:r>
            <a:r>
              <a:rPr lang="ru-RU" sz="2000" u="sng" dirty="0" err="1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nature.web.ru</a:t>
            </a:r>
            <a:r>
              <a:rPr lang="ru-RU" sz="2000" u="sng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/</a:t>
            </a:r>
            <a:r>
              <a:rPr lang="ru-RU" sz="2000" u="sng" dirty="0" err="1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db</a:t>
            </a:r>
            <a:r>
              <a:rPr lang="ru-RU" sz="2000" u="sng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/</a:t>
            </a:r>
            <a:r>
              <a:rPr lang="ru-RU" sz="2000" u="sng" dirty="0" err="1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msg.html?mid</a:t>
            </a:r>
            <a:r>
              <a:rPr lang="ru-RU" sz="2000" u="sng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=</a:t>
            </a:r>
            <a:r>
              <a:rPr lang="ru-RU" sz="2000" u="sng" dirty="0" err="1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1167292&amp;uri</a:t>
            </a:r>
            <a:r>
              <a:rPr lang="ru-RU" sz="2000" u="sng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=</a:t>
            </a:r>
            <a:r>
              <a:rPr lang="ru-RU" sz="2000" u="sng" dirty="0" err="1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index.html</a:t>
            </a:r>
            <a:endParaRPr lang="ru-RU" sz="2000" dirty="0">
              <a:solidFill>
                <a:srgbClr val="92D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itchFamily="34" charset="0"/>
              <a:buAutoNum type="arabicPeriod"/>
            </a:pPr>
            <a:r>
              <a:rPr lang="ru-RU" sz="2000" u="sng" dirty="0" err="1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</a:t>
            </a:r>
            <a:r>
              <a:rPr lang="ru-RU" sz="2000" u="sng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://</a:t>
            </a:r>
            <a:r>
              <a:rPr lang="ru-RU" sz="2000" u="sng" dirty="0" err="1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kakzdravie.com</a:t>
            </a:r>
            <a:r>
              <a:rPr lang="ru-RU" sz="2000" u="sng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/</a:t>
            </a:r>
            <a:r>
              <a:rPr lang="ru-RU" sz="2000" u="sng" dirty="0" err="1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sindrom-alporta-nefrit-redkoe-nasledstvennoe-zabolevanie</a:t>
            </a:r>
            <a:r>
              <a:rPr lang="ru-RU" sz="2000" u="sng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/</a:t>
            </a:r>
            <a:endParaRPr lang="ru-RU" sz="2000" dirty="0">
              <a:solidFill>
                <a:srgbClr val="92D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itchFamily="34" charset="0"/>
              <a:buAutoNum type="arabicPeriod"/>
            </a:pPr>
            <a:r>
              <a:rPr lang="ru-RU" sz="2000" u="sng" dirty="0" err="1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</a:t>
            </a:r>
            <a:r>
              <a:rPr lang="ru-RU" sz="2000" u="sng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://</a:t>
            </a:r>
            <a:r>
              <a:rPr lang="ru-RU" sz="2000" u="sng" dirty="0" err="1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fb.ru</a:t>
            </a:r>
            <a:r>
              <a:rPr lang="ru-RU" sz="2000" u="sng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/</a:t>
            </a:r>
            <a:r>
              <a:rPr lang="ru-RU" sz="2000" u="sng" dirty="0" err="1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article</a:t>
            </a:r>
            <a:r>
              <a:rPr lang="ru-RU" sz="2000" u="sng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/103387/</a:t>
            </a:r>
            <a:r>
              <a:rPr lang="ru-RU" sz="2000" u="sng" dirty="0" err="1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chto-predstavlyaet-iz-sebya-sindrom-alporta</a:t>
            </a:r>
            <a:endParaRPr lang="ru-RU" sz="2000" u="sng" dirty="0" smtClean="0">
              <a:solidFill>
                <a:srgbClr val="92D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itchFamily="34" charset="0"/>
              <a:buAutoNum type="arabicPeriod"/>
            </a:pPr>
            <a:r>
              <a:rPr lang="ru-RU" sz="2000" dirty="0" err="1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Б.В</a:t>
            </a:r>
            <a:r>
              <a:rPr lang="ru-RU" sz="2000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Петровский. — Москва издательство «Советская энциклопедия» </a:t>
            </a:r>
            <a:r>
              <a:rPr lang="ru-RU" sz="2000" dirty="0" err="1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1989г</a:t>
            </a:r>
            <a:endParaRPr lang="ru-RU" sz="2000" dirty="0" smtClean="0">
              <a:solidFill>
                <a:srgbClr val="92D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itchFamily="34" charset="0"/>
              <a:buAutoNum type="arabicPeriod"/>
            </a:pPr>
            <a:r>
              <a:rPr lang="ru-RU" sz="2000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Дж. Греф (ред.) "Педиатрия", Москва, «Практика», </a:t>
            </a:r>
            <a:r>
              <a:rPr lang="ru-RU" sz="2000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1997</a:t>
            </a:r>
          </a:p>
          <a:p>
            <a:pPr marL="342900" indent="-342900">
              <a:buFont typeface="Arial" pitchFamily="34" charset="0"/>
              <a:buAutoNum type="arabicPeriod"/>
            </a:pPr>
            <a:r>
              <a:rPr lang="ru-RU" sz="2000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Энциклопедический словарь медицинских терминов . — М.: Советская энциклопедия . — 1982 — 1984 гг</a:t>
            </a:r>
            <a:r>
              <a:rPr lang="ru-RU" sz="2000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>
              <a:buFont typeface="Arial" pitchFamily="34" charset="0"/>
              <a:buAutoNum type="arabicPeriod"/>
            </a:pPr>
            <a:r>
              <a:rPr lang="ru-RU" sz="2000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Большая медицинская энциклопедия. Том 1/Главный редактор академик Б. В. Петровский; издательство «Советская энциклопедия»; Москва, 1974.- 576 с.</a:t>
            </a:r>
          </a:p>
          <a:p>
            <a:pPr marL="342900" indent="-342900">
              <a:buFont typeface="Arial" pitchFamily="34" charset="0"/>
              <a:buAutoNum type="arabicPeriod"/>
            </a:pPr>
            <a:endParaRPr lang="ru-RU" sz="1800" dirty="0">
              <a:solidFill>
                <a:srgbClr val="92D050"/>
              </a:solidFill>
            </a:endParaRPr>
          </a:p>
          <a:p>
            <a:pPr marL="342900" indent="-342900">
              <a:buAutoNum type="arabicPeriod"/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rtl="0"/>
            <a:endParaRPr lang="ru-RU" sz="18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780" y="620688"/>
            <a:ext cx="3744416" cy="3744416"/>
          </a:xfrm>
        </p:spPr>
      </p:pic>
    </p:spTree>
    <p:extLst>
      <p:ext uri="{BB962C8B-B14F-4D97-AF65-F5344CB8AC3E}">
        <p14:creationId xmlns:p14="http://schemas.microsoft.com/office/powerpoint/2010/main" val="965303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1522414" y="533400"/>
            <a:ext cx="9601200" cy="735360"/>
          </a:xfrm>
        </p:spPr>
        <p:txBody>
          <a:bodyPr rtlCol="0">
            <a:normAutofit/>
          </a:bodyPr>
          <a:lstStyle/>
          <a:p>
            <a:pPr rtl="0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Краткое содержание</a:t>
            </a:r>
            <a:endParaRPr lang="ru-RU" sz="40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Объект 2"/>
          <p:cNvSpPr>
            <a:spLocks noGrp="1"/>
          </p:cNvSpPr>
          <p:nvPr>
            <p:ph idx="1"/>
          </p:nvPr>
        </p:nvSpPr>
        <p:spPr>
          <a:xfrm>
            <a:off x="1522414" y="1340768"/>
            <a:ext cx="9601200" cy="5184576"/>
          </a:xfrm>
        </p:spPr>
        <p:txBody>
          <a:bodyPr rtlCol="0">
            <a:normAutofit/>
          </a:bodyPr>
          <a:lstStyle/>
          <a:p>
            <a:pPr marL="0" indent="0" rtl="0">
              <a:buNone/>
            </a:pPr>
            <a:r>
              <a:rPr lang="en-US" b="1" i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Титульный </a:t>
            </a: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лист</a:t>
            </a:r>
          </a:p>
          <a:p>
            <a:pPr marL="0" indent="0" rtl="0">
              <a:buNone/>
            </a:pP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Краткое </a:t>
            </a: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</a:t>
            </a:r>
            <a:r>
              <a:rPr lang="ru-RU" b="1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жание</a:t>
            </a:r>
            <a:endParaRPr lang="en-US" b="1" i="1" dirty="0" smtClean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rtl="0">
              <a:buNone/>
            </a:pP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Синдром </a:t>
            </a:r>
            <a:r>
              <a:rPr lang="ru-RU" b="1" i="1" dirty="0" err="1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Альпорта</a:t>
            </a: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0" indent="0" rtl="0">
              <a:buNone/>
            </a:pP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Причины</a:t>
            </a:r>
          </a:p>
          <a:p>
            <a:pPr marL="0" indent="0" rtl="0">
              <a:buNone/>
            </a:pP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Симптомы</a:t>
            </a:r>
          </a:p>
          <a:p>
            <a:pPr marL="0" indent="0" rtl="0">
              <a:buNone/>
            </a:pPr>
            <a:r>
              <a:rPr lang="ru-RU" b="1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Классификация</a:t>
            </a:r>
          </a:p>
          <a:p>
            <a:pPr marL="0" indent="0" rtl="0">
              <a:buNone/>
            </a:pPr>
            <a:r>
              <a:rPr lang="ru-RU" b="1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Диагностика</a:t>
            </a:r>
          </a:p>
          <a:p>
            <a:pPr marL="0" indent="0" rtl="0">
              <a:buNone/>
            </a:pPr>
            <a:r>
              <a:rPr lang="ru-RU" b="1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Лечение</a:t>
            </a:r>
          </a:p>
          <a:p>
            <a:pPr marL="0" indent="0" rtl="0">
              <a:buNone/>
            </a:pPr>
            <a:r>
              <a:rPr lang="ru-RU" b="1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Прогноз</a:t>
            </a:r>
          </a:p>
          <a:p>
            <a:pPr marL="0" indent="0" rtl="0">
              <a:buNone/>
            </a:pP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 Список использованных источников</a:t>
            </a:r>
          </a:p>
          <a:p>
            <a:pPr marL="0" indent="0" rtl="0">
              <a:buNone/>
            </a:pPr>
            <a:endParaRPr lang="ru-RU" b="1" i="1" dirty="0" smtClean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rtl="0">
              <a:buNone/>
            </a:pPr>
            <a:endParaRPr lang="ru-RU" b="1" i="1" dirty="0" smtClean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rtl="0">
              <a:buNone/>
            </a:pPr>
            <a:endParaRPr lang="ru-RU" b="1" i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4289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4" y="533400"/>
            <a:ext cx="9601200" cy="591344"/>
          </a:xfrm>
        </p:spPr>
        <p:txBody>
          <a:bodyPr rtlCol="0"/>
          <a:lstStyle/>
          <a:p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Синдром </a:t>
            </a:r>
            <a:r>
              <a:rPr lang="ru-RU" b="1" dirty="0" err="1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Альпорта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3772" y="1268760"/>
            <a:ext cx="5833794" cy="2232248"/>
          </a:xfrm>
        </p:spPr>
        <p:txBody>
          <a:bodyPr rtlCol="0">
            <a:noAutofit/>
          </a:bodyPr>
          <a:lstStyle/>
          <a:p>
            <a:pPr algn="ctr"/>
            <a:r>
              <a:rPr lang="ru-RU" sz="1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Наследственный нефрит (более известное название – синдром </a:t>
            </a:r>
            <a:r>
              <a:rPr lang="ru-RU" sz="1800" dirty="0" err="1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Альпорта</a:t>
            </a:r>
            <a:r>
              <a:rPr lang="ru-RU" sz="1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– патология достаточно редкая. По официальным данным, в России на 100 000 новорожденных малышей приходится 17 с такой аномалией </a:t>
            </a:r>
            <a:r>
              <a:rPr lang="ru-RU" sz="18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развития. А </a:t>
            </a:r>
            <a:r>
              <a:rPr lang="ru-RU" sz="1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2,3% операций по пересадке почки делают пациентам с этим </a:t>
            </a:r>
            <a:r>
              <a:rPr lang="ru-RU" sz="18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диагнозом.</a:t>
            </a:r>
            <a:endParaRPr lang="ru-RU" sz="18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61764" y="3501008"/>
            <a:ext cx="6336704" cy="3094856"/>
          </a:xfrm>
        </p:spPr>
        <p:txBody>
          <a:bodyPr rtlCol="0">
            <a:normAutofit lnSpcReduction="10000"/>
          </a:bodyPr>
          <a:lstStyle/>
          <a:p>
            <a:pPr marL="0" indent="0" algn="ctr">
              <a:buNone/>
            </a:pPr>
            <a:r>
              <a:rPr lang="ru-RU" sz="19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</a:t>
            </a:r>
            <a:r>
              <a:rPr lang="ru-RU" sz="19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</a:t>
            </a:r>
            <a:r>
              <a:rPr lang="ru-RU" sz="19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постоянно прогрессирующее заболевание почек, которое часто идет параллельно с потерей слуха и серьезными проблемами со зрением. </a:t>
            </a:r>
            <a:r>
              <a:rPr lang="ru-RU" sz="19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Врожденное </a:t>
            </a:r>
            <a:r>
              <a:rPr lang="ru-RU" sz="19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расстройство почечной функции проявляется у детей уже в 3-5 лет, возникает из-за мутаций одного их трех генов, которые отвечают за выработку коллагена </a:t>
            </a:r>
            <a:r>
              <a:rPr lang="ru-RU" sz="1900" dirty="0" err="1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</a:t>
            </a:r>
            <a:r>
              <a:rPr lang="ru-RU" sz="19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типа.</a:t>
            </a:r>
          </a:p>
          <a:p>
            <a:pPr marL="0" indent="0" algn="ctr">
              <a:buNone/>
            </a:pPr>
            <a:r>
              <a:rPr lang="ru-RU" sz="19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Четвертая коллагеновая разновидность составляет основу базальных мембран почечных клубочков, </a:t>
            </a:r>
            <a:r>
              <a:rPr lang="ru-RU" sz="1900" dirty="0" err="1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кохлеарного</a:t>
            </a:r>
            <a:r>
              <a:rPr lang="ru-RU" sz="19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аппарата (часть внутреннего уха), а также капсулы хрусталика. Отсюда – и одновременные нарушения работы почек, слуха и зрения.</a:t>
            </a:r>
          </a:p>
          <a:p>
            <a:pPr rtl="0"/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958508" y="5589240"/>
            <a:ext cx="4645152" cy="762000"/>
          </a:xfrm>
        </p:spPr>
        <p:txBody>
          <a:bodyPr rtlCol="0">
            <a:normAutofit/>
          </a:bodyPr>
          <a:lstStyle/>
          <a:p>
            <a:r>
              <a:rPr lang="ru-RU" sz="1400" u="sng" dirty="0" err="1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</a:t>
            </a:r>
            <a:r>
              <a:rPr lang="ru-RU" sz="1400" u="sng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://</a:t>
            </a:r>
            <a:r>
              <a:rPr lang="ru-RU" sz="1400" u="sng" dirty="0" err="1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kakzdravie.com</a:t>
            </a:r>
            <a:r>
              <a:rPr lang="ru-RU" sz="1400" u="sng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/</a:t>
            </a:r>
            <a:r>
              <a:rPr lang="ru-RU" sz="1400" u="sng" dirty="0" err="1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sindrom-alporta-nefrit-redkoe-nasledstvennoe-zabolevanie</a:t>
            </a:r>
            <a:r>
              <a:rPr lang="ru-RU" sz="14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/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rtl="0"/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8468" y="1484784"/>
            <a:ext cx="5184576" cy="3960440"/>
          </a:xfrm>
        </p:spPr>
      </p:pic>
    </p:spTree>
    <p:extLst>
      <p:ext uri="{BB962C8B-B14F-4D97-AF65-F5344CB8AC3E}">
        <p14:creationId xmlns:p14="http://schemas.microsoft.com/office/powerpoint/2010/main" val="533970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5900" y="0"/>
            <a:ext cx="9601200" cy="591344"/>
          </a:xfrm>
        </p:spPr>
        <p:txBody>
          <a:bodyPr rtlCol="0"/>
          <a:lstStyle/>
          <a:p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Причины возникновения</a:t>
            </a:r>
            <a:endParaRPr lang="ru-RU" b="1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89756" y="0"/>
            <a:ext cx="4320480" cy="3717032"/>
          </a:xfrm>
        </p:spPr>
        <p:txBody>
          <a:bodyPr rtlCol="0">
            <a:noAutofit/>
          </a:bodyPr>
          <a:lstStyle/>
          <a:p>
            <a:pPr algn="ctr"/>
            <a:r>
              <a:rPr lang="ru-RU" sz="1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Главная и единственная причина, по которой дети рождаются с синдромом </a:t>
            </a:r>
            <a:r>
              <a:rPr lang="ru-RU" sz="1800" dirty="0" err="1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Альпорта</a:t>
            </a:r>
            <a:r>
              <a:rPr lang="ru-RU" sz="1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– это генетическая мутация. Повреждается один из трех генов — </a:t>
            </a:r>
            <a:r>
              <a:rPr lang="ru-RU" sz="1800" dirty="0" err="1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COL4A5</a:t>
            </a:r>
            <a:r>
              <a:rPr lang="ru-RU" sz="1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dirty="0" err="1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COL4A4</a:t>
            </a:r>
            <a:r>
              <a:rPr lang="ru-RU" sz="1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dirty="0" err="1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COL4A3</a:t>
            </a:r>
            <a:r>
              <a:rPr lang="ru-RU" sz="1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Ген </a:t>
            </a:r>
            <a:r>
              <a:rPr lang="ru-RU" sz="1800" dirty="0" err="1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COL4A5</a:t>
            </a:r>
            <a:r>
              <a:rPr lang="ru-RU" sz="1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находится на Х-хромосоме и кодирует коллагеновую цепь </a:t>
            </a:r>
            <a:r>
              <a:rPr lang="ru-RU" sz="1800" dirty="0" err="1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а5</a:t>
            </a:r>
            <a:r>
              <a:rPr lang="ru-RU" sz="1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-цепь. «Место жительства» генов </a:t>
            </a:r>
            <a:r>
              <a:rPr lang="ru-RU" sz="1800" dirty="0" err="1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COL4A3</a:t>
            </a:r>
            <a:r>
              <a:rPr lang="ru-RU" sz="1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1800" dirty="0" err="1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COL4A4</a:t>
            </a:r>
            <a:r>
              <a:rPr lang="ru-RU" sz="1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2-я хромосома. Они, соответственно, хранят информацию о цепочках коллагена </a:t>
            </a:r>
            <a:r>
              <a:rPr lang="ru-RU" sz="1800" dirty="0" err="1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а3</a:t>
            </a:r>
            <a:r>
              <a:rPr lang="ru-RU" sz="1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и </a:t>
            </a:r>
            <a:r>
              <a:rPr lang="ru-RU" sz="1800" dirty="0" err="1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а4</a:t>
            </a:r>
            <a:r>
              <a:rPr lang="ru-RU" sz="1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8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7390556" y="4437112"/>
            <a:ext cx="4645152" cy="762000"/>
          </a:xfrm>
        </p:spPr>
        <p:txBody>
          <a:bodyPr rtlCol="0">
            <a:norm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http://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nature.web.ru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db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msg.html?mid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1167292&amp;uri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index.html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2244" y="620688"/>
            <a:ext cx="7416824" cy="3858822"/>
          </a:xfrm>
          <a:effectLst>
            <a:softEdge rad="63500"/>
          </a:effec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89756" y="3212976"/>
            <a:ext cx="6336704" cy="4030960"/>
          </a:xfrm>
        </p:spPr>
        <p:txBody>
          <a:bodyPr rtlCol="0">
            <a:normAutofit/>
          </a:bodyPr>
          <a:lstStyle/>
          <a:p>
            <a:pPr marL="0" indent="0" algn="ctr">
              <a:buNone/>
            </a:pPr>
            <a:r>
              <a:rPr lang="ru-RU" sz="1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Чаще всего поврежденный ген передается малышу от родителей. Когда болезнь почек переходит по Х-хромосоме, то мать может стать передатчиком аномалии и сыну, и дочери. Отец – только дочери. Вероятность того, что малыш родится с поражением почек, увеличивается в разы, если в роду есть люди с болезнями мочевыделительной системы (в первую очередь </a:t>
            </a:r>
            <a:r>
              <a:rPr lang="ru-RU" sz="1800" dirty="0" err="1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ХПН</a:t>
            </a:r>
            <a:r>
              <a:rPr lang="ru-RU" sz="1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0" indent="0" algn="ctr">
              <a:buNone/>
            </a:pPr>
            <a:r>
              <a:rPr lang="ru-RU" sz="1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в 20% случаев дети с синдромом </a:t>
            </a:r>
            <a:r>
              <a:rPr lang="ru-RU" sz="1800" dirty="0" err="1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Альпорта</a:t>
            </a:r>
            <a:r>
              <a:rPr lang="ru-RU" sz="1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рождаются в семьях, где у всех родственников идеально здоровые почки. Здесь речь идет о случайных, спонтанных генетических мутациях.</a:t>
            </a:r>
          </a:p>
          <a:p>
            <a:pPr rt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5812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7828" y="332656"/>
            <a:ext cx="8928992" cy="936104"/>
          </a:xfrm>
        </p:spPr>
        <p:txBody>
          <a:bodyPr rtlCol="0">
            <a:normAutofit/>
          </a:bodyPr>
          <a:lstStyle/>
          <a:p>
            <a:r>
              <a:rPr lang="ru-RU" sz="44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Симптомы </a:t>
            </a:r>
            <a:r>
              <a:rPr lang="ru-RU" sz="44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44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индрома </a:t>
            </a:r>
            <a:r>
              <a:rPr lang="ru-RU" sz="4400" b="1" i="1" dirty="0" err="1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Альпорта</a:t>
            </a:r>
            <a:endParaRPr lang="ru-RU" sz="4400" b="1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70276" y="1268761"/>
            <a:ext cx="6912768" cy="5040560"/>
          </a:xfrm>
        </p:spPr>
        <p:txBody>
          <a:bodyPr rtlCol="0">
            <a:normAutofit/>
          </a:bodyPr>
          <a:lstStyle/>
          <a:p>
            <a:pPr algn="ctr"/>
            <a:r>
              <a:rPr lang="ru-RU" sz="1800" dirty="0">
                <a:solidFill>
                  <a:schemeClr val="tx2">
                    <a:lumMod val="75000"/>
                  </a:schemeClr>
                </a:solidFill>
              </a:rPr>
              <a:t>Симптомы Синдром </a:t>
            </a:r>
            <a:r>
              <a:rPr lang="ru-RU" sz="1800" dirty="0" err="1">
                <a:solidFill>
                  <a:schemeClr val="tx2">
                    <a:lumMod val="75000"/>
                  </a:schemeClr>
                </a:solidFill>
              </a:rPr>
              <a:t>Альпорта</a:t>
            </a:r>
            <a:r>
              <a:rPr lang="ru-RU" sz="1800" dirty="0">
                <a:solidFill>
                  <a:schemeClr val="tx2">
                    <a:lumMod val="75000"/>
                  </a:schemeClr>
                </a:solidFill>
              </a:rPr>
              <a:t>, как правило, впервые дает о себе знать у детей в возрасте от пяти до десяти лет и проявляется в виде гематурии (нахождение крови в моче). </a:t>
            </a:r>
            <a:endParaRPr lang="ru-RU" sz="18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Кроме </a:t>
            </a:r>
            <a:r>
              <a:rPr lang="ru-RU" sz="1800" dirty="0">
                <a:solidFill>
                  <a:schemeClr val="tx2">
                    <a:lumMod val="75000"/>
                  </a:schemeClr>
                </a:solidFill>
              </a:rPr>
              <a:t>того, синдром </a:t>
            </a:r>
            <a:r>
              <a:rPr lang="ru-RU" sz="1800" dirty="0" err="1">
                <a:solidFill>
                  <a:schemeClr val="tx2">
                    <a:lumMod val="75000"/>
                  </a:schemeClr>
                </a:solidFill>
              </a:rPr>
              <a:t>Альпорта</a:t>
            </a:r>
            <a:r>
              <a:rPr lang="ru-RU" sz="1800" dirty="0">
                <a:solidFill>
                  <a:schemeClr val="tx2">
                    <a:lumMod val="75000"/>
                  </a:schemeClr>
                </a:solidFill>
              </a:rPr>
              <a:t> проявляется и в виде так называемых стигм </a:t>
            </a:r>
            <a:r>
              <a:rPr lang="ru-RU" sz="1800" dirty="0" err="1" smtClean="0">
                <a:solidFill>
                  <a:schemeClr val="tx2">
                    <a:lumMod val="75000"/>
                  </a:schemeClr>
                </a:solidFill>
              </a:rPr>
              <a:t>дизэмбриогенеза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:</a:t>
            </a:r>
          </a:p>
          <a:p>
            <a:pPr marL="285750" indent="-285750" algn="ctr">
              <a:buFontTx/>
              <a:buChar char="-"/>
            </a:pPr>
            <a:r>
              <a:rPr lang="ru-RU" sz="1800" dirty="0" err="1" smtClean="0">
                <a:solidFill>
                  <a:schemeClr val="tx2">
                    <a:lumMod val="75000"/>
                  </a:schemeClr>
                </a:solidFill>
              </a:rPr>
              <a:t>эпикант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800" dirty="0">
                <a:solidFill>
                  <a:schemeClr val="tx2">
                    <a:lumMod val="75000"/>
                  </a:schemeClr>
                </a:solidFill>
              </a:rPr>
              <a:t>(небольшая складочка у внутреннего уголка глаза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),</a:t>
            </a:r>
          </a:p>
          <a:p>
            <a:pPr marL="285750" indent="-285750">
              <a:buFontTx/>
              <a:buChar char="-"/>
            </a:pP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высокое </a:t>
            </a:r>
            <a:r>
              <a:rPr lang="ru-RU" sz="1800" dirty="0">
                <a:solidFill>
                  <a:schemeClr val="tx2">
                    <a:lumMod val="75000"/>
                  </a:schemeClr>
                </a:solidFill>
              </a:rPr>
              <a:t>небо, </a:t>
            </a:r>
            <a:endParaRPr lang="ru-RU" sz="18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Tx/>
              <a:buChar char="-"/>
            </a:pP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незначительную </a:t>
            </a:r>
            <a:r>
              <a:rPr lang="ru-RU" sz="1800" dirty="0">
                <a:solidFill>
                  <a:schemeClr val="tx2">
                    <a:lumMod val="75000"/>
                  </a:schemeClr>
                </a:solidFill>
              </a:rPr>
              <a:t>деформацию обеих ушных раковин и другие 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признаки, </a:t>
            </a:r>
          </a:p>
          <a:p>
            <a:pPr marL="285750" indent="-285750">
              <a:buFontTx/>
              <a:buChar char="-"/>
            </a:pP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последовательное </a:t>
            </a:r>
            <a:r>
              <a:rPr lang="ru-RU" sz="1800" dirty="0">
                <a:solidFill>
                  <a:schemeClr val="tx2">
                    <a:lumMod val="75000"/>
                  </a:schemeClr>
                </a:solidFill>
              </a:rPr>
              <a:t>снижение 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слуха, причем </a:t>
            </a:r>
            <a:r>
              <a:rPr lang="ru-RU" sz="1800" dirty="0">
                <a:solidFill>
                  <a:schemeClr val="tx2">
                    <a:lumMod val="75000"/>
                  </a:schemeClr>
                </a:solidFill>
              </a:rPr>
              <a:t>тугоухость намного чаще диагностируется именно у мальчиков. </a:t>
            </a:r>
            <a:endParaRPr lang="ru-RU" sz="18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Все </a:t>
            </a:r>
            <a:r>
              <a:rPr lang="ru-RU" sz="1800" dirty="0">
                <a:solidFill>
                  <a:schemeClr val="tx2">
                    <a:lumMod val="75000"/>
                  </a:schemeClr>
                </a:solidFill>
              </a:rPr>
              <a:t>вышеперечисленные симптомы чаще всего обнаруживаются в подростковом возрасте, в то время как распространенная хроническая почечная недостаточность дает о себе знать лишь в период совершеннолетия</a:t>
            </a:r>
          </a:p>
          <a:p>
            <a:pPr rtl="0"/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788" y="1340768"/>
            <a:ext cx="3456384" cy="4929104"/>
          </a:xfr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609121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4" y="533400"/>
            <a:ext cx="9601200" cy="447328"/>
          </a:xfrm>
        </p:spPr>
        <p:txBody>
          <a:bodyPr rtlCol="0">
            <a:normAutofit fontScale="90000"/>
          </a:bodyPr>
          <a:lstStyle/>
          <a:p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Классификация 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синдрома </a:t>
            </a:r>
            <a:r>
              <a:rPr lang="ru-RU" b="1" dirty="0" err="1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Альпорта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детей</a:t>
            </a:r>
          </a:p>
        </p:txBody>
      </p:sp>
      <p:sp>
        <p:nvSpPr>
          <p:cNvPr id="5" name="Объект 2"/>
          <p:cNvSpPr>
            <a:spLocks noGrp="1"/>
          </p:cNvSpPr>
          <p:nvPr>
            <p:ph sz="half" idx="1"/>
          </p:nvPr>
        </p:nvSpPr>
        <p:spPr>
          <a:xfrm>
            <a:off x="333772" y="1340768"/>
            <a:ext cx="5112568" cy="4679032"/>
          </a:xfrm>
        </p:spPr>
        <p:txBody>
          <a:bodyPr rtlCol="0"/>
          <a:lstStyle/>
          <a:p>
            <a:pPr marL="0" indent="0">
              <a:buNone/>
            </a:pPr>
            <a:r>
              <a:rPr lang="ru-RU" sz="1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Существует две классификации синдрома </a:t>
            </a:r>
            <a:r>
              <a:rPr lang="ru-RU" sz="1800" i="1" dirty="0" err="1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Альпорта</a:t>
            </a:r>
            <a:r>
              <a:rPr lang="ru-RU" sz="1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детей. </a:t>
            </a:r>
            <a:endParaRPr lang="ru-RU" sz="1800" i="1" dirty="0" smtClean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18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енетическая</a:t>
            </a:r>
            <a:r>
              <a:rPr lang="ru-RU" sz="18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по типу наследования аномалии</a:t>
            </a:r>
            <a:r>
              <a:rPr lang="ru-RU" sz="1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1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этой классификацией выделяют три типа врожденного </a:t>
            </a:r>
            <a:r>
              <a:rPr lang="ru-RU" sz="18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нефрита.</a:t>
            </a:r>
          </a:p>
          <a:p>
            <a:pPr marL="0" indent="0">
              <a:buNone/>
            </a:pPr>
            <a:r>
              <a:rPr lang="ru-RU" sz="18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18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сновная </a:t>
            </a:r>
            <a:r>
              <a:rPr lang="ru-RU" sz="18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классификация называет три варианта почечного </a:t>
            </a:r>
            <a:r>
              <a:rPr lang="ru-RU" sz="18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заболевания.</a:t>
            </a:r>
          </a:p>
          <a:p>
            <a:pPr marL="0" indent="0">
              <a:buNone/>
            </a:pPr>
            <a:r>
              <a:rPr lang="ru-RU" sz="1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Первые два варианта – это прогрессирующее почечное заболевание, неизбежный итог которого – хроническая почечная недостаточность. При доброкачественной семейной гематурии </a:t>
            </a:r>
            <a:r>
              <a:rPr lang="ru-RU" sz="1800" dirty="0" err="1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ХПН</a:t>
            </a:r>
            <a:r>
              <a:rPr lang="ru-RU" sz="1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 развивается, а качество и продолжительность жизни никак не страдают.</a:t>
            </a:r>
          </a:p>
          <a:p>
            <a:pPr rtl="0"/>
            <a:endParaRPr lang="ru-RU" dirty="0"/>
          </a:p>
        </p:txBody>
      </p:sp>
      <p:graphicFrame>
        <p:nvGraphicFramePr>
          <p:cNvPr id="9" name="Объект 3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035919111"/>
              </p:ext>
            </p:extLst>
          </p:nvPr>
        </p:nvGraphicFramePr>
        <p:xfrm>
          <a:off x="5806380" y="1844824"/>
          <a:ext cx="6120680" cy="42057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3503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26178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62386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37994">
                <a:tc>
                  <a:txBody>
                    <a:bodyPr/>
                    <a:lstStyle/>
                    <a:p>
                      <a:pPr rtl="0"/>
                      <a:endParaRPr lang="ru-RU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noProof="0" dirty="0" smtClean="0"/>
                        <a:t>Генетическая</a:t>
                      </a:r>
                      <a:r>
                        <a:rPr lang="ru-RU" baseline="0" noProof="0" dirty="0" smtClean="0"/>
                        <a:t> классификация</a:t>
                      </a:r>
                      <a:endParaRPr lang="ru-RU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noProof="0" dirty="0" smtClean="0"/>
                        <a:t>Основная</a:t>
                      </a:r>
                      <a:r>
                        <a:rPr lang="ru-RU" baseline="0" noProof="0" dirty="0" smtClean="0"/>
                        <a:t> классификация</a:t>
                      </a:r>
                      <a:endParaRPr lang="ru-RU" noProof="0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722472">
                <a:tc>
                  <a:txBody>
                    <a:bodyPr/>
                    <a:lstStyle/>
                    <a:p>
                      <a:pPr rtl="0"/>
                      <a:endParaRPr lang="ru-RU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Х-сцепленный доминантный, или классический (около 80% всех пациентов с СА);</a:t>
                      </a:r>
                    </a:p>
                    <a:p>
                      <a:pPr algn="ctr" rtl="0"/>
                      <a:endParaRPr lang="ru-RU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Нефрит, сопровождающийся гематурией, тугоухостью и проблемами со зрением (поражения глаз). Это Х-доминантный тип врожденного порока.</a:t>
                      </a:r>
                    </a:p>
                    <a:p>
                      <a:pPr algn="ctr" rtl="0"/>
                      <a:endParaRPr lang="ru-RU" noProof="0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811185">
                <a:tc>
                  <a:txBody>
                    <a:bodyPr/>
                    <a:lstStyle/>
                    <a:p>
                      <a:pPr rtl="0"/>
                      <a:endParaRPr lang="ru-RU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аутосомно-рецессивный (15% детей с врожденной аномалией);</a:t>
                      </a:r>
                    </a:p>
                    <a:p>
                      <a:pPr algn="ctr" rtl="0"/>
                      <a:endParaRPr lang="ru-RU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Нефрит с гематурией, но без поражения органов чувств. Соответствует аутосомно-рецессивной форме.</a:t>
                      </a:r>
                    </a:p>
                    <a:p>
                      <a:pPr algn="ctr" rtl="0"/>
                      <a:endParaRPr lang="ru-RU" noProof="0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23988">
                <a:tc>
                  <a:txBody>
                    <a:bodyPr/>
                    <a:lstStyle/>
                    <a:p>
                      <a:pPr rtl="0"/>
                      <a:endParaRPr lang="ru-RU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аутосомно-доминантный (самый редкий тип, около 5% пациентов)</a:t>
                      </a:r>
                      <a:endParaRPr lang="ru-RU" sz="140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Доброкачественная семейная гематурия</a:t>
                      </a:r>
                      <a:endParaRPr lang="ru-RU" sz="1400" noProof="0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171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82444" y="5085184"/>
            <a:ext cx="3960440" cy="653802"/>
          </a:xfrm>
        </p:spPr>
        <p:txBody>
          <a:bodyPr rtlCol="0">
            <a:normAutofit/>
          </a:bodyPr>
          <a:lstStyle/>
          <a:p>
            <a:r>
              <a:rPr lang="ru-RU" sz="1000" u="sng" dirty="0" err="1">
                <a:hlinkClick r:id="rId3"/>
              </a:rPr>
              <a:t>http</a:t>
            </a:r>
            <a:r>
              <a:rPr lang="ru-RU" sz="1000" u="sng" dirty="0">
                <a:hlinkClick r:id="rId3"/>
              </a:rPr>
              <a:t>://</a:t>
            </a:r>
            <a:r>
              <a:rPr lang="ru-RU" sz="1400" u="sng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kakzdravie.com</a:t>
            </a:r>
            <a:r>
              <a:rPr lang="ru-RU" sz="14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/</a:t>
            </a:r>
            <a:r>
              <a:rPr lang="ru-RU" sz="1400" u="sng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sindrom-alporta-nefrit-redkoe-nasledstvennoe-zabolevanie</a:t>
            </a:r>
            <a:r>
              <a:rPr lang="ru-RU" sz="1000" u="sng" dirty="0">
                <a:hlinkClick r:id="rId3"/>
              </a:rPr>
              <a:t>/</a:t>
            </a:r>
            <a:r>
              <a:rPr lang="ru-RU" sz="1000" dirty="0"/>
              <a:t/>
            </a:r>
            <a:br>
              <a:rPr lang="ru-RU" sz="1000" dirty="0"/>
            </a:br>
            <a:endParaRPr lang="ru-RU" sz="10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628" y="0"/>
            <a:ext cx="4707632" cy="6741368"/>
          </a:xfrm>
        </p:spPr>
        <p:txBody>
          <a:bodyPr rtlCol="0">
            <a:normAutofit fontScale="25000" lnSpcReduction="20000"/>
          </a:bodyPr>
          <a:lstStyle/>
          <a:p>
            <a:pPr rtl="0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</a:p>
          <a:p>
            <a:pPr rtl="0"/>
            <a:r>
              <a:rPr lang="ru-RU" sz="16000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Диагностика</a:t>
            </a:r>
          </a:p>
          <a:p>
            <a:r>
              <a:rPr lang="ru-RU" sz="7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sz="7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7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7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7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первую очередь при диагностике синдрома </a:t>
            </a:r>
            <a:r>
              <a:rPr lang="ru-RU" sz="7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Альпорта</a:t>
            </a:r>
            <a:r>
              <a:rPr lang="ru-RU" sz="7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принимается во внимание семейный анамнез</a:t>
            </a:r>
            <a:r>
              <a:rPr lang="ru-RU" sz="7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7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</a:t>
            </a:r>
            <a:r>
              <a:rPr lang="ru-RU" sz="7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личного осмотра и выяснения анамнеза, врач может назначить такие лабораторные анализы: </a:t>
            </a:r>
            <a:endParaRPr lang="ru-RU" sz="7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7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общий </a:t>
            </a:r>
            <a:r>
              <a:rPr lang="ru-RU" sz="7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мочи; </a:t>
            </a:r>
            <a:endParaRPr lang="ru-RU" sz="7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7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общий </a:t>
            </a:r>
            <a:r>
              <a:rPr lang="ru-RU" sz="7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крови</a:t>
            </a:r>
            <a:r>
              <a:rPr lang="ru-RU" sz="7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7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биохимический </a:t>
            </a:r>
            <a:r>
              <a:rPr lang="ru-RU" sz="7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крови. </a:t>
            </a:r>
            <a:endParaRPr lang="ru-RU" sz="7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7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7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стандартную программу инструментальных исследований входит следующее: </a:t>
            </a:r>
            <a:endParaRPr lang="ru-RU" sz="7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7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УЗИ</a:t>
            </a:r>
            <a:r>
              <a:rPr lang="ru-RU" sz="7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почек и надпочечников; </a:t>
            </a:r>
            <a:endParaRPr lang="ru-RU" sz="7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7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рентген </a:t>
            </a:r>
            <a:r>
              <a:rPr lang="ru-RU" sz="7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почек; </a:t>
            </a:r>
            <a:endParaRPr lang="ru-RU" sz="7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7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биопсия </a:t>
            </a:r>
            <a:r>
              <a:rPr lang="ru-RU" sz="7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почек. </a:t>
            </a:r>
            <a:endParaRPr lang="ru-RU" sz="7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7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7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некоторых случаях врач может назначить специальные генетические исследования. Дополнительно может понадобиться консультация у медицинского генетика и нефролога.</a:t>
            </a:r>
            <a:br>
              <a:rPr lang="ru-RU" sz="7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7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7000" b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0356" y="836712"/>
            <a:ext cx="5328591" cy="3877022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0831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94612" y="6042466"/>
            <a:ext cx="3276599" cy="792088"/>
          </a:xfrm>
        </p:spPr>
        <p:txBody>
          <a:bodyPr rtlCol="0">
            <a:normAutofit fontScale="90000"/>
          </a:bodyPr>
          <a:lstStyle/>
          <a:p>
            <a:r>
              <a:rPr lang="ru-RU" sz="1300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://</a:t>
            </a:r>
            <a:r>
              <a:rPr lang="ru-RU" sz="1300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kakzdravie.com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/</a:t>
            </a:r>
            <a:r>
              <a:rPr lang="ru-RU" sz="1300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sindrom-alporta-nefrit-redkoe-nasledstvennoe-zabolevanie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/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116632"/>
            <a:ext cx="4582243" cy="5903168"/>
          </a:xfrm>
        </p:spPr>
        <p:txBody>
          <a:bodyPr rtlCol="0">
            <a:normAutofit fontScale="92500" lnSpcReduction="20000"/>
          </a:bodyPr>
          <a:lstStyle/>
          <a:p>
            <a:pPr rtl="0"/>
            <a:endParaRPr lang="ru-RU" sz="2800" dirty="0" smtClean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rtl="0"/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Лечение синдрома </a:t>
            </a:r>
            <a:r>
              <a:rPr lang="ru-RU" sz="2800" b="1" dirty="0" err="1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Альпорта</a:t>
            </a:r>
            <a:endParaRPr lang="ru-RU" sz="2800" b="1" dirty="0" smtClean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dirty="0" smtClean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Медикаментозное </a:t>
            </a:r>
            <a:r>
              <a:rPr lang="ru-RU" sz="20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лечение синдрома </a:t>
            </a:r>
            <a:r>
              <a:rPr lang="ru-RU" sz="2000" dirty="0" err="1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Альпорта</a:t>
            </a:r>
            <a:r>
              <a:rPr lang="ru-RU" sz="20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сочетается с диетой. Стоит отметить, что специфических препаратов, направленных именно на устранение этого генетического недуга, нет. Все препараты направлены на нормализацию работы почек. </a:t>
            </a:r>
            <a:endParaRPr lang="ru-RU" sz="2000" dirty="0" smtClean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0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диета прописывается строго индивидуально. В большинстве случаев такого рациона больному нужно придерживаться всю жизнь. В некоторых случаях необходимо 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провести </a:t>
            </a:r>
            <a:r>
              <a:rPr lang="ru-RU" sz="20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операбельное вмешательство. </a:t>
            </a:r>
            <a:endParaRPr lang="ru-RU" sz="2000" dirty="0" smtClean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0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такие операции проводят только по достижению ими 15–18 лет. Трансплантация почки может полностью устранить недуг.</a:t>
            </a:r>
            <a:br>
              <a:rPr lang="ru-RU" sz="20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3" name="Рисунок 2"/>
          <p:cNvPicPr>
            <a:picLocks noGrp="1" noChangeAspect="1"/>
          </p:cNvPicPr>
          <p:nvPr>
            <p:ph type="pic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9" r="339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7351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5900" y="0"/>
            <a:ext cx="9601200" cy="591344"/>
          </a:xfrm>
        </p:spPr>
        <p:txBody>
          <a:bodyPr rtlCol="0"/>
          <a:lstStyle/>
          <a:p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</a:t>
            </a:r>
            <a:endParaRPr lang="ru-RU" b="1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89756" y="116632"/>
            <a:ext cx="10225136" cy="720080"/>
          </a:xfrm>
        </p:spPr>
        <p:txBody>
          <a:bodyPr rtlCol="0">
            <a:noAutofit/>
          </a:bodyPr>
          <a:lstStyle/>
          <a:p>
            <a:pPr algn="ctr"/>
            <a:r>
              <a:rPr lang="ru-RU" sz="44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</a:t>
            </a:r>
            <a:endParaRPr lang="ru-RU" sz="4400" b="1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05780" y="4293096"/>
            <a:ext cx="2880320" cy="720080"/>
          </a:xfrm>
        </p:spPr>
        <p:txBody>
          <a:bodyPr rtlCol="0">
            <a:normAutofit/>
          </a:bodyPr>
          <a:lstStyle/>
          <a:p>
            <a:r>
              <a:rPr lang="ru-RU" sz="1200" u="sng" dirty="0" err="1">
                <a:hlinkClick r:id="rId3"/>
              </a:rPr>
              <a:t>http</a:t>
            </a:r>
            <a:r>
              <a:rPr lang="ru-RU" sz="1200" u="sng" dirty="0">
                <a:hlinkClick r:id="rId3"/>
              </a:rPr>
              <a:t>://</a:t>
            </a:r>
            <a:r>
              <a:rPr lang="ru-RU" sz="1200" u="sng" dirty="0" err="1">
                <a:hlinkClick r:id="rId3"/>
              </a:rPr>
              <a:t>kakzdravie.com</a:t>
            </a:r>
            <a:r>
              <a:rPr lang="ru-RU" sz="1200" u="sng" dirty="0">
                <a:hlinkClick r:id="rId3"/>
              </a:rPr>
              <a:t>/</a:t>
            </a:r>
            <a:r>
              <a:rPr lang="ru-RU" sz="1200" u="sng" dirty="0" err="1">
                <a:hlinkClick r:id="rId3"/>
              </a:rPr>
              <a:t>sindrom-alporta-nefrit-redkoe-nasledstvennoe-zabolevanie</a:t>
            </a:r>
            <a:r>
              <a:rPr lang="ru-RU" sz="1200" u="sng" dirty="0">
                <a:hlinkClick r:id="rId3"/>
              </a:rPr>
              <a:t>/</a:t>
            </a:r>
            <a:endParaRPr lang="ru-RU" sz="1200" dirty="0"/>
          </a:p>
          <a:p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30116" y="1196752"/>
            <a:ext cx="8280920" cy="47525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при синдроме </a:t>
            </a:r>
            <a:r>
              <a:rPr lang="ru-RU" sz="1800" dirty="0" err="1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Альпорта</a:t>
            </a:r>
            <a:r>
              <a:rPr lang="ru-RU" sz="1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зависит от двух факторов: варианта болезни и пола ребенка. Быстрее всего прогрессирует </a:t>
            </a:r>
            <a:r>
              <a:rPr lang="ru-RU" sz="18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классическая, Х-доминантная форма </a:t>
            </a:r>
            <a:r>
              <a:rPr lang="ru-RU" sz="1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синдрома </a:t>
            </a:r>
            <a:r>
              <a:rPr lang="ru-RU" sz="1800" dirty="0" err="1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Альпорта</a:t>
            </a:r>
            <a:r>
              <a:rPr lang="ru-RU" sz="1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мальчиков.</a:t>
            </a:r>
          </a:p>
          <a:p>
            <a:pPr marL="0" indent="0">
              <a:buNone/>
            </a:pPr>
            <a:r>
              <a:rPr lang="ru-RU" sz="1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этом случае </a:t>
            </a:r>
            <a:r>
              <a:rPr lang="ru-RU" sz="1800" dirty="0" err="1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ХПН</a:t>
            </a:r>
            <a:r>
              <a:rPr lang="ru-RU" sz="1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диагностируют у всех больных до 60 лет, а у 50% — до 25 лет. Если в семье есть мужчины с таким же вариантом нефрита, то время наступления терминальной стадии почечной недостаточности можно легко спрогнозировать, оно будет таким же. У женщин такой зависимости нет</a:t>
            </a:r>
            <a:r>
              <a:rPr lang="ru-RU" sz="18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8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аутосомно-рецессивном типе </a:t>
            </a:r>
            <a:r>
              <a:rPr lang="ru-RU" sz="1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почечная недостаточность развивается немного медленнее, но есть риск того, что </a:t>
            </a:r>
            <a:r>
              <a:rPr lang="ru-RU" sz="1800" dirty="0" err="1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ХПН</a:t>
            </a:r>
            <a:r>
              <a:rPr lang="ru-RU" sz="1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перейдет в терминальную стадию уже к 30 годам.</a:t>
            </a:r>
          </a:p>
          <a:p>
            <a:r>
              <a:rPr lang="ru-RU" sz="18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аутосомно-доминантной форме </a:t>
            </a:r>
            <a:r>
              <a:rPr lang="ru-RU" sz="1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течение и прогнозы наиболее благоприятные: хронической почечной недостаточности ситуация не доходит. Эта форма соответствует доброкачественной семейной гематурии. Специфическая терапия в этом случае не проводится, наличие крови в моче не угрожает жизни человека. Необходим лишь постоянный врачебный контроль за состоянием пациента.</a:t>
            </a:r>
          </a:p>
          <a:p>
            <a:pPr marL="0" indent="0">
              <a:buNone/>
            </a:pPr>
            <a:endParaRPr lang="ru-RU" sz="18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780" y="1196752"/>
            <a:ext cx="2857500" cy="2857500"/>
          </a:xfrm>
        </p:spPr>
      </p:pic>
    </p:spTree>
    <p:extLst>
      <p:ext uri="{BB962C8B-B14F-4D97-AF65-F5344CB8AC3E}">
        <p14:creationId xmlns:p14="http://schemas.microsoft.com/office/powerpoint/2010/main" val="906617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f02886637">
  <a:themeElements>
    <a:clrScheme name="Watercolor_16x9">
      <a:dk1>
        <a:sysClr val="windowText" lastClr="000000"/>
      </a:dk1>
      <a:lt1>
        <a:sysClr val="window" lastClr="FFFFFF"/>
      </a:lt1>
      <a:dk2>
        <a:srgbClr val="09AFA7"/>
      </a:dk2>
      <a:lt2>
        <a:srgbClr val="AEF1EA"/>
      </a:lt2>
      <a:accent1>
        <a:srgbClr val="08CAC1"/>
      </a:accent1>
      <a:accent2>
        <a:srgbClr val="76C714"/>
      </a:accent2>
      <a:accent3>
        <a:srgbClr val="0E70C2"/>
      </a:accent3>
      <a:accent4>
        <a:srgbClr val="259F39"/>
      </a:accent4>
      <a:accent5>
        <a:srgbClr val="C8C015"/>
      </a:accent5>
      <a:accent6>
        <a:srgbClr val="444FDC"/>
      </a:accent6>
      <a:hlink>
        <a:srgbClr val="76C714"/>
      </a:hlink>
      <a:folHlink>
        <a:srgbClr val="7F7F7F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="" xmlns:thm15="http://schemas.microsoft.com/office/thememl/2012/main" name="Office_10793120_TF02886637_TF02886637.potx" id="{73ACD70C-3AB4-47AB-8335-319F4983FF55}" vid="{199FA249-678D-48C7-B7BC-DFDA8EECE67F}"/>
    </a:ext>
  </a:extLst>
</a:theme>
</file>

<file path=ppt/theme/theme2.xml><?xml version="1.0" encoding="utf-8"?>
<a:theme xmlns:a="http://schemas.openxmlformats.org/drawingml/2006/main" name="Тема Office">
  <a:themeElements>
    <a:clrScheme name="Watercolor_16x9">
      <a:dk1>
        <a:sysClr val="windowText" lastClr="000000"/>
      </a:dk1>
      <a:lt1>
        <a:sysClr val="window" lastClr="FFFFFF"/>
      </a:lt1>
      <a:dk2>
        <a:srgbClr val="09AFA7"/>
      </a:dk2>
      <a:lt2>
        <a:srgbClr val="AEF1EA"/>
      </a:lt2>
      <a:accent1>
        <a:srgbClr val="08CAC1"/>
      </a:accent1>
      <a:accent2>
        <a:srgbClr val="76C714"/>
      </a:accent2>
      <a:accent3>
        <a:srgbClr val="0E70C2"/>
      </a:accent3>
      <a:accent4>
        <a:srgbClr val="259F39"/>
      </a:accent4>
      <a:accent5>
        <a:srgbClr val="C8C015"/>
      </a:accent5>
      <a:accent6>
        <a:srgbClr val="444FDC"/>
      </a:accent6>
      <a:hlink>
        <a:srgbClr val="76C714"/>
      </a:hlink>
      <a:folHlink>
        <a:srgbClr val="7F7F7F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Watercolor_16x9">
      <a:dk1>
        <a:sysClr val="windowText" lastClr="000000"/>
      </a:dk1>
      <a:lt1>
        <a:sysClr val="window" lastClr="FFFFFF"/>
      </a:lt1>
      <a:dk2>
        <a:srgbClr val="09AFA7"/>
      </a:dk2>
      <a:lt2>
        <a:srgbClr val="AEF1EA"/>
      </a:lt2>
      <a:accent1>
        <a:srgbClr val="08CAC1"/>
      </a:accent1>
      <a:accent2>
        <a:srgbClr val="76C714"/>
      </a:accent2>
      <a:accent3>
        <a:srgbClr val="0E70C2"/>
      </a:accent3>
      <a:accent4>
        <a:srgbClr val="259F39"/>
      </a:accent4>
      <a:accent5>
        <a:srgbClr val="C8C015"/>
      </a:accent5>
      <a:accent6>
        <a:srgbClr val="444FDC"/>
      </a:accent6>
      <a:hlink>
        <a:srgbClr val="76C714"/>
      </a:hlink>
      <a:folHlink>
        <a:srgbClr val="7F7F7F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tf02886637</Template>
  <TotalTime>162</TotalTime>
  <Words>956</Words>
  <Application>Microsoft Office PowerPoint</Application>
  <PresentationFormat>Произвольный</PresentationFormat>
  <Paragraphs>101</Paragraphs>
  <Slides>10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tf02886637</vt:lpstr>
      <vt:lpstr>                                                МИНИСТЕРСТВО ОБРАЗОВАНИЯ И НАУКИ РОССИЙСКОЙ ФЕДЕРАЦИИ                                          ФЕДЕРАЛЬНОЕ ГОСУДАРСТВЕННОЕ БЮДЖЕТНОЕ ОБРАЗОВАТЕЛЬНОЕ УЧРЕЖДЕНИЕ                                                                                                 ВЫСШЕГО  ОБРАЗОВАНИЯ                                            «НОВОСИБИРСКИЙ  ГОСУДАРСТВЕННЫЙ  ПЕДАГОГИЧЕСКИЙ  УНИВЕРСИТЕТ»                                                                                                   ИНСТИТУТ ДЕТСТВА                                                                                   КАФЕДРА ЛОГОПЕДИИ И ДЕТСКОЙ РЕЧИ                                              Х-сцепленные синдромальные                повреждения слуха. Синдром Альпорта.                                                                                                    Презентация по дисциплине:                                                                                      Медико-биологические основы дефектологии      Выполнил студент группы 2014-СУРД-301 Н.А.Шестакова. Направление подготовки: 44.03.03 Специальное (дефектологическое) образование Профиль: Сурдопедагогика Форма обучения: Заочная   Научный руководитель  Доцент кафедры логопедии и детской речи Т.В.Климова.   </vt:lpstr>
      <vt:lpstr>                      Краткое содержание</vt:lpstr>
      <vt:lpstr>                             Синдром Альпорта?</vt:lpstr>
      <vt:lpstr>                             Причины возникновения</vt:lpstr>
      <vt:lpstr>Симптомы синдрома Альпорта</vt:lpstr>
      <vt:lpstr>Классификация синдрома Альпорта у детей</vt:lpstr>
      <vt:lpstr>http://kakzdravie.com/sindrom-alporta-nefrit-redkoe-nasledstvennoe-zabolevanie/ </vt:lpstr>
      <vt:lpstr>http://kakzdravie.com/sindrom-alporta-nefrit-redkoe-nasledstvennoe-zabolevanie/ </vt:lpstr>
      <vt:lpstr>                             </vt:lpstr>
      <vt:lpstr>http://fb.ru/article/58937/kak-pravilno-oformit-spisok-ispolzovannoy-literaturyi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Макет заголовка</dc:title>
  <dc:creator>Acer</dc:creator>
  <cp:lastModifiedBy>Acer</cp:lastModifiedBy>
  <cp:revision>16</cp:revision>
  <dcterms:created xsi:type="dcterms:W3CDTF">2017-11-18T14:47:22Z</dcterms:created>
  <dcterms:modified xsi:type="dcterms:W3CDTF">2018-01-26T14:55:20Z</dcterms:modified>
</cp:coreProperties>
</file>