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20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3EF68-DCC6-49B9-A882-A8651AA6A43C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A30FC-F830-469C-A937-FA535CCFF2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6791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3EF68-DCC6-49B9-A882-A8651AA6A43C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A30FC-F830-469C-A937-FA535CCFF2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97463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3EF68-DCC6-49B9-A882-A8651AA6A43C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A30FC-F830-469C-A937-FA535CCFF2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69252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3EF68-DCC6-49B9-A882-A8651AA6A43C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A30FC-F830-469C-A937-FA535CCFF2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68905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3EF68-DCC6-49B9-A882-A8651AA6A43C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A30FC-F830-469C-A937-FA535CCFF2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60468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3EF68-DCC6-49B9-A882-A8651AA6A43C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A30FC-F830-469C-A937-FA535CCFF2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6981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3EF68-DCC6-49B9-A882-A8651AA6A43C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A30FC-F830-469C-A937-FA535CCFF2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30266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3EF68-DCC6-49B9-A882-A8651AA6A43C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A30FC-F830-469C-A937-FA535CCFF2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85596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3EF68-DCC6-49B9-A882-A8651AA6A43C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A30FC-F830-469C-A937-FA535CCFF2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43261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3EF68-DCC6-49B9-A882-A8651AA6A43C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A30FC-F830-469C-A937-FA535CCFF2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64810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3EF68-DCC6-49B9-A882-A8651AA6A43C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A30FC-F830-469C-A937-FA535CCFF2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54212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3EF68-DCC6-49B9-A882-A8651AA6A43C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A30FC-F830-469C-A937-FA535CCFF2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05262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1"/>
            <a:ext cx="8136904" cy="792087"/>
          </a:xfrm>
        </p:spPr>
        <p:txBody>
          <a:bodyPr>
            <a:normAutofit/>
          </a:bodyPr>
          <a:lstStyle/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88640"/>
            <a:ext cx="8352928" cy="6408712"/>
          </a:xfrm>
          <a:ln w="3810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учреждение комбинированного вида </a:t>
            </a:r>
            <a:b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 42 «Теремок»</a:t>
            </a:r>
            <a:b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Тема: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 «Совместная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деятельность педагога и детей </a:t>
            </a:r>
            <a:endParaRPr lang="ru-RU" sz="1600" dirty="0" smtClean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в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проектной деятельности</a:t>
            </a:r>
          </a:p>
          <a:p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с учётом интеграции образовательных областей </a:t>
            </a:r>
            <a:endParaRPr lang="ru-RU" sz="1600" dirty="0" smtClean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Добрые слова дороже богатства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»»</a:t>
            </a:r>
            <a:endParaRPr lang="ru-RU" sz="16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  <a:p>
            <a:endParaRPr lang="ru-RU" sz="1600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ru-RU" sz="1600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ru-RU" sz="160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6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40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г.о. 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Серпухов, 2019 г</a:t>
            </a:r>
            <a:endParaRPr lang="ru-RU" sz="1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1600" dirty="0">
              <a:solidFill>
                <a:schemeClr val="tx1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717032"/>
            <a:ext cx="2592288" cy="2029733"/>
          </a:xfrm>
          <a:prstGeom prst="rect">
            <a:avLst/>
          </a:prstGeom>
          <a:noFill/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974692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264696"/>
          </a:xfrm>
          <a:ln w="38100">
            <a:solidFill>
              <a:schemeClr val="accent3">
                <a:lumMod val="75000"/>
              </a:schemeClr>
            </a:solidFill>
            <a:prstDash val="sysDot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ru-RU" sz="1600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Выводы</a:t>
            </a:r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способны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выражать свои мысли и желания, пользуясь формулами речевого этикета,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2. Научились устанавливать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положительные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контакты, вести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бесконфликтное общение,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3. Дети умеют изменять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внешнюю сторону общения (проявление сочувствия, внимания к сверстникам 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взрослым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в зависимости от ситуации.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4. Повысилась заинтересованность и активность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6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4691" y="2997654"/>
            <a:ext cx="2638339" cy="1977777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16" y="3036414"/>
            <a:ext cx="2491174" cy="1939017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702" y="3861048"/>
            <a:ext cx="3249613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4098477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120680"/>
          </a:xfrm>
          <a:ln w="28575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</a:p>
          <a:p>
            <a:pPr marL="0" indent="0" algn="ctr">
              <a:buNone/>
            </a:pPr>
            <a:endParaRPr lang="ru-RU" sz="16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600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200" dirty="0"/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Алябьева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Е.А. Воспитание культуры поведения у детей 5 - 7 лет. М.: ТЦ Сфера, 2009. 128 с.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2.Буре Р.С., М.В. Воробьева и др. Дружные ребята. Воспитание гуманных чувств и отношений у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дошкольников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М.: Просвещение, 2006. 142 с.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3.Воспитание нравственных чувств у старших дошкольников // Буре Р.С., Година Г.Н., Шатова А.Д. и др.;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Под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ред. Виноградовой А.М. М.: Просвещение, 1999. С. 37 - 40.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4.Козлова С. А. Нравственное воспитание детей в современном мире // Дошкольное воспитание 2001.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№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С. 18 - 27.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5.Николаева С.Н. Занятия по культуре поведения с дошкольниками и младшими школьниками. М.: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Владос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2007. 78 с.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6.Подласый И.П. Педагогика: 100 вопросов - 100 ответов. М.: ВЛАДОС-пресс, 2004. 365 с. . 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7.Программа воспитания и обучения в детском саду / Под ред. М.А. Васильевой,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В.В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Гербовой, Т.С. Комаровой. М.: Мозаика-Синтез, 2008. 208 с.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485961"/>
            <a:ext cx="1751459" cy="176026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39519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568952" cy="6192688"/>
          </a:xfrm>
          <a:ln w="3810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Гипотеза</a:t>
            </a:r>
          </a:p>
          <a:p>
            <a:pPr marL="0" indent="0" algn="ctr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эффективность воспитания вежливости у старших дошкольников обусловлена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такой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организацией работы, которая включит в себя: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Систематизацию и расширение знаний о проявлениях вежливости на специально организованных занятиях  и в бытовых ситуациях с использованием адекватных возрасту методов и приёмов нравственного воспитания.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Постоянное  проявление  вежливости  в  процессе  общения воспитателя с детьми и взрослыми.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Обогащение и активизация словаря формулами речевого этикета в разных видах деятельности</a:t>
            </a:r>
            <a:r>
              <a:rPr lang="ru-RU" sz="1400" dirty="0"/>
              <a:t>.</a:t>
            </a:r>
          </a:p>
          <a:p>
            <a:pPr marL="0" indent="0" algn="ctr">
              <a:buNone/>
            </a:pPr>
            <a:endParaRPr lang="ru-RU" sz="16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Актуальность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Важную роль в формировании личности играет  культура поведения человека в обществе. Помогая воспитывать такие её стороны, как способность подчиняться общим требованиям коллектива, выполнять установленные правила жизни в нём, сдерживаться от неразумных желаний, идущих вразрез с общими интересами или возможностями для их выполнения, организованность поведения, послушания, самоконтроль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потому 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 поведения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должна рассматриваться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всей воспитательной работы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 особенно подчёркивал А. С.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Макаренко.</a:t>
            </a:r>
          </a:p>
          <a:p>
            <a:pPr marL="0" indent="0" algn="ctr">
              <a:buNone/>
            </a:pP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Цель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культуры поведения, посредством 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детской) проектной деятельности детей.</a:t>
            </a:r>
          </a:p>
          <a:p>
            <a:pPr marL="0" indent="0">
              <a:buNone/>
            </a:pP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031040"/>
            <a:ext cx="2877518" cy="2157273"/>
          </a:xfrm>
          <a:prstGeom prst="rect">
            <a:avLst/>
          </a:prstGeom>
          <a:noFill/>
          <a:ln w="1905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573087" cy="65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324276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568952" cy="6192688"/>
          </a:xfrm>
          <a:ln w="3810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endParaRPr lang="ru-RU" sz="2200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работы</a:t>
            </a:r>
            <a:endParaRPr lang="ru-RU" sz="1600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600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29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Образовательные:</a:t>
            </a:r>
            <a:endParaRPr lang="ru-RU" sz="29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Продолжать </a:t>
            </a: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знакомить детей с проектной технологией на основе закрепления знаний норм поведения в обществе (социуме).</a:t>
            </a:r>
          </a:p>
          <a:p>
            <a:pPr>
              <a:lnSpc>
                <a:spcPct val="120000"/>
              </a:lnSpc>
            </a:pP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Формировать навыки построения алгоритма действий при осуществлении проектной деятельности.</a:t>
            </a:r>
          </a:p>
          <a:p>
            <a:pPr>
              <a:lnSpc>
                <a:spcPct val="120000"/>
              </a:lnSpc>
            </a:pP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Способствовать нравственному развитию детей, формировать представления о воспитанности, вежливости, доброте.</a:t>
            </a:r>
          </a:p>
          <a:p>
            <a:pPr>
              <a:lnSpc>
                <a:spcPct val="120000"/>
              </a:lnSpc>
            </a:pPr>
            <a:r>
              <a:rPr lang="ru-RU" sz="25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Развивающие:</a:t>
            </a:r>
            <a:endParaRPr lang="ru-RU" sz="25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1.Закреплять умение быть вежливыми в общении со взрослыми и сверстниками.</a:t>
            </a:r>
          </a:p>
          <a:p>
            <a:pPr>
              <a:lnSpc>
                <a:spcPct val="120000"/>
              </a:lnSpc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Продолжать обогащать словарь детей выражениями словесной вежливости, учить при входе в помещение здороваться, прощаться, благодарить, просить извинения, использовать в обращении с близкими ласковые обороты;</a:t>
            </a:r>
          </a:p>
          <a:p>
            <a:pPr>
              <a:lnSpc>
                <a:spcPct val="120000"/>
              </a:lnSpc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Учить с помощью взрослых и самостоятельно выбирать правильную линию поведения по отношению к людям, проявлять уважение к старшим, чуткость к эмоциональному и физическому состоянию ближнего.</a:t>
            </a:r>
          </a:p>
          <a:p>
            <a:pPr>
              <a:lnSpc>
                <a:spcPct val="120000"/>
              </a:lnSpc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Формировать умение оценивать свои поступки и поступки других людей; развивать стремление детей выражать свое отношение к окружающему.</a:t>
            </a:r>
          </a:p>
          <a:p>
            <a:pPr>
              <a:lnSpc>
                <a:spcPct val="120000"/>
              </a:lnSpc>
            </a:pPr>
            <a:r>
              <a:rPr lang="ru-RU" sz="25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Воспитательные:</a:t>
            </a:r>
            <a:endParaRPr lang="ru-RU" sz="25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Формировать такие качества личности, как отзывчивость, справедливость и скромность; развивать волевые качества: умение ограничивать свои желания, преодолевать препятствия, подчиняться требованиям взрослых и выполнять установленные нормы поведения, в своих поступках следовать положительному примеру.</a:t>
            </a:r>
          </a:p>
          <a:p>
            <a:pPr>
              <a:lnSpc>
                <a:spcPct val="120000"/>
              </a:lnSpc>
            </a:pPr>
            <a:r>
              <a:rPr lang="ru-RU" sz="25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Коррекционные:</a:t>
            </a:r>
            <a:endParaRPr lang="ru-RU" sz="25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умений получать информацию об окружающем мире с помощью всех сохранных анализаторов</a:t>
            </a:r>
            <a:b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умение ориентироваться на собственном теле, в микро – макро-пространстве;</a:t>
            </a:r>
          </a:p>
          <a:p>
            <a:pPr>
              <a:lnSpc>
                <a:spcPct val="120000"/>
              </a:lnSpc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Способствовать:</a:t>
            </a:r>
          </a:p>
          <a:p>
            <a:pPr>
              <a:lnSpc>
                <a:spcPct val="120000"/>
              </a:lnSpc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развитию умения «читать» схемы и планы.</a:t>
            </a:r>
          </a:p>
          <a:p>
            <a:pPr>
              <a:lnSpc>
                <a:spcPct val="120000"/>
              </a:lnSpc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повышению  силы, эластичности, тонуса  глазных мышц, мышц век, снятию переутомления зрительного аппарата. </a:t>
            </a:r>
          </a:p>
          <a:p>
            <a:pPr>
              <a:lnSpc>
                <a:spcPct val="120000"/>
              </a:lnSpc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Развитию  концентрации и координации движений глаз.</a:t>
            </a:r>
          </a:p>
          <a:p>
            <a:pPr>
              <a:lnSpc>
                <a:spcPct val="120000"/>
              </a:lnSpc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положительному влиянию на общее психоэмоциональное состояние ребенка, его работоспособности.</a:t>
            </a:r>
          </a:p>
          <a:p>
            <a:pPr marL="0" indent="0" algn="ctr">
              <a:lnSpc>
                <a:spcPct val="120000"/>
              </a:lnSpc>
              <a:buNone/>
            </a:pPr>
            <a:endParaRPr lang="ru-RU" sz="25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576263" cy="655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307134"/>
            <a:ext cx="576262" cy="655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875179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120680"/>
          </a:xfrm>
          <a:ln w="3810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ru-RU" sz="1600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значимость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6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 детей повысилась способность оказывать помощь другим людям, друг другу. </a:t>
            </a:r>
          </a:p>
          <a:p>
            <a:pPr>
              <a:lnSpc>
                <a:spcPct val="15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обращении с другими детьми и взрослыми стали чаще использоваться вежливые слова. </a:t>
            </a:r>
          </a:p>
          <a:p>
            <a:pPr>
              <a:lnSpc>
                <a:spcPct val="15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стали бережнее относиться к живому миру природы.</a:t>
            </a:r>
          </a:p>
          <a:p>
            <a:pPr>
              <a:lnSpc>
                <a:spcPct val="15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Повысилось активное участие родителей в жизни группы. Была оформлена выставка совместных работ с родителями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«Наши добрые дела»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итогом является проект «В мире вежливости и доброты» и презентация проекта</a:t>
            </a:r>
          </a:p>
          <a:p>
            <a:pPr marL="0" indent="0">
              <a:lnSpc>
                <a:spcPct val="150000"/>
              </a:lnSpc>
              <a:buNone/>
            </a:pP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356992"/>
            <a:ext cx="2943225" cy="2857500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573087" cy="65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404663"/>
            <a:ext cx="573087" cy="65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099871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44074"/>
            <a:ext cx="8622801" cy="6398451"/>
          </a:xfrm>
          <a:ln w="3810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взаимодействия участников</a:t>
            </a:r>
          </a:p>
          <a:p>
            <a:pPr marL="0" indent="0" algn="ctr">
              <a:buNone/>
            </a:pPr>
            <a:endParaRPr lang="ru-RU" sz="16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600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604298" y="2996952"/>
            <a:ext cx="1831798" cy="187220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дети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148064" y="3717032"/>
            <a:ext cx="1838078" cy="165618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638898" y="1556792"/>
            <a:ext cx="1762598" cy="163448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051720" y="3606786"/>
            <a:ext cx="1784534" cy="1645077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1152128" cy="1307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476672"/>
            <a:ext cx="11525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47526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795320" cy="6480720"/>
          </a:xfrm>
          <a:ln w="3810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024639691"/>
              </p:ext>
            </p:extLst>
          </p:nvPr>
        </p:nvGraphicFramePr>
        <p:xfrm>
          <a:off x="179513" y="692696"/>
          <a:ext cx="8712967" cy="599804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864095"/>
                <a:gridCol w="2016224"/>
                <a:gridCol w="2952329"/>
                <a:gridCol w="2880319"/>
              </a:tblGrid>
              <a:tr h="27479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направления развития</a:t>
                      </a:r>
                    </a:p>
                  </a:txBody>
                  <a:tcPr marL="29263" marR="292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задачи</a:t>
                      </a:r>
                    </a:p>
                  </a:txBody>
                  <a:tcPr marL="29263" marR="292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36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/>
                          <a:ea typeface="Times New Roman"/>
                        </a:rPr>
                        <a:t>воспитательные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263" marR="292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развивающие</a:t>
                      </a:r>
                    </a:p>
                  </a:txBody>
                  <a:tcPr marL="29263" marR="292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обучающие</a:t>
                      </a:r>
                    </a:p>
                  </a:txBody>
                  <a:tcPr marL="29263" marR="292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02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физическое</a:t>
                      </a: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Воспитывать  волевые качества личности ребенка.</a:t>
                      </a: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Развитие координации движений и ориентировки в </a:t>
                      </a:r>
                      <a:r>
                        <a:rPr lang="ru-RU" sz="900" dirty="0" err="1">
                          <a:effectLst/>
                          <a:latin typeface="Times New Roman"/>
                          <a:ea typeface="Times New Roman"/>
                        </a:rPr>
                        <a:t>макропространстве</a:t>
                      </a: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Способствовать повышению силы, эластичности, тонуса глазных мышц, мышц век, снятию переутомления зрительного аппарата</a:t>
                      </a:r>
                      <a:r>
                        <a:rPr lang="ru-RU" sz="900" dirty="0" smtClean="0">
                          <a:effectLst/>
                          <a:latin typeface="Times New Roman"/>
                          <a:ea typeface="Times New Roman"/>
                        </a:rPr>
                        <a:t>.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Приучать к выполнению действий в соответствии с заданием или звуковым сигналом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45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социально-</a:t>
                      </a:r>
                      <a:r>
                        <a:rPr lang="ru-RU" sz="900" dirty="0" err="1">
                          <a:effectLst/>
                          <a:latin typeface="Times New Roman"/>
                          <a:ea typeface="Times New Roman"/>
                        </a:rPr>
                        <a:t>коммуника</a:t>
                      </a: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900" dirty="0" err="1">
                          <a:effectLst/>
                          <a:latin typeface="Times New Roman"/>
                          <a:ea typeface="Times New Roman"/>
                        </a:rPr>
                        <a:t>тивное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Воспитывать самостоятельность и инициативность детской </a:t>
                      </a:r>
                      <a:r>
                        <a:rPr lang="ru-RU" sz="900" dirty="0" smtClean="0">
                          <a:effectLst/>
                          <a:latin typeface="Times New Roman"/>
                          <a:ea typeface="Times New Roman"/>
                        </a:rPr>
                        <a:t>деятельности</a:t>
                      </a: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.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Учить с помощью взрослых и самостоятельно выбирать правильную линию поведения по отношению к людям разной возрастной категории, проявлять уважение к старшим, чуткость к эмоциональному и физическому состоянию ближнего.</a:t>
                      </a: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Совершенствовать навыки вежливого и воспитанного обращения к собеседнику, умения употреблять вежливые слова и фразы в обиходной речи.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Формировать игровые навыки для развития сюжетов игр «Семья», «В театре», «В гостях у друга»</a:t>
                      </a: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Продолжать знакомить детей с проектной технологией на основе закрепления знаний о нормах и правилах поведения. Способствовать усвоению норм и правил поведения в обществе, умению взаимодействовать со взрослыми и детьми и решать возникающие проблемные ситуации.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Развивать творческое мышление и воображение через игры по системе ТРИЗ (</a:t>
                      </a:r>
                      <a:r>
                        <a:rPr lang="ru-RU" sz="900" dirty="0" err="1">
                          <a:effectLst/>
                          <a:latin typeface="Times New Roman"/>
                          <a:ea typeface="Times New Roman"/>
                        </a:rPr>
                        <a:t>ситуации:«Три</a:t>
                      </a: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 медведя» (по типу «А что было бы, если…»; «Невоспитанная Маша», «Представьте, что вы …» (прием </a:t>
                      </a:r>
                      <a:r>
                        <a:rPr lang="ru-RU" sz="900" dirty="0" err="1">
                          <a:effectLst/>
                          <a:latin typeface="Times New Roman"/>
                          <a:ea typeface="Times New Roman"/>
                        </a:rPr>
                        <a:t>эмпатии</a:t>
                      </a: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))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47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познавательное</a:t>
                      </a: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Воспитывать бережное отношение и любовь к друзьям, родителям и родственникам, к книгам и используемым предметам.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Продолжать работу по формированию представлений о воспитанности, вежливости, доброте.</a:t>
                      </a: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Развитие познавательных интересов детей, расширение опыта ориентировки в окружающем мире.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Развитие воображения и творческой активности.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Развитие зрительного восприятия, внимания, памяти, </a:t>
                      </a:r>
                      <a:r>
                        <a:rPr lang="ru-RU" sz="900" dirty="0" smtClean="0">
                          <a:effectLst/>
                          <a:latin typeface="Times New Roman"/>
                          <a:ea typeface="Times New Roman"/>
                        </a:rPr>
                        <a:t>наблюдательности</a:t>
                      </a: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, способности анализировать, выделять существенные признаки явлений социального мира.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Способствовать нравственному росту детей.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закреплять умение быть вежливым в общении со взрослыми и сверстниками.</a:t>
                      </a: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Формировать навыки построения алгоритма действий при осуществлении проектной деятельности.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Формирование познавательных действий, становления сознания детей.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Формирование и закрепление понятий о культуре поведения в социуме.</a:t>
                      </a: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23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художественно-эстетическое</a:t>
                      </a: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Воспитывать такие качества личности, как отзывчивость, справедливость и скромность. </a:t>
                      </a: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Развивать стремление детей выражать свое отношение к окружающему.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На примере литературных героев развивать волевые качества: умение ограничивать свои желания, преодолевать препятствия, подчиняться требованиям взрослых и общества, выполнять установленные нормы поведения, в своих поступках следовать положительному примеру.</a:t>
                      </a: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Формировать умение оценивать свои поступки и поступки других людей, в том числе героев литературных произведений.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Формировать умение отражать в рисунках мораль литературного произведения, создавать сюжетные композиции.</a:t>
                      </a: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42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речевое</a:t>
                      </a: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Воспитывать интерес к книгам.</a:t>
                      </a: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Продолжать обогащать словарь детей словами и  выражениями словесной вежливости.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Развивать связную монологическую и диалогическую речь через использование приемов ТРИЗ (</a:t>
                      </a:r>
                      <a:r>
                        <a:rPr lang="ru-RU" sz="900" dirty="0" err="1">
                          <a:effectLst/>
                          <a:latin typeface="Times New Roman"/>
                          <a:ea typeface="Times New Roman"/>
                        </a:rPr>
                        <a:t>эмпатию</a:t>
                      </a: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, воображаемую гипотезу).</a:t>
                      </a: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Формировать умение самостоятельно здороваться, прощаться, благодарить, просить прощения, использовать в обращении с близкими ласковые обороты.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Упражнять детей в умении рассуждать, применять свои собственные умозаключения.</a:t>
                      </a: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114550" y="1600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         </a:t>
            </a:r>
            <a:endParaRPr kumimoji="0" lang="ru-RU" alt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632825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712968" cy="6408712"/>
          </a:xfrm>
          <a:ln w="3810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изменения образовательной 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среды</a:t>
            </a:r>
          </a:p>
          <a:p>
            <a:pPr marL="0" indent="0" algn="ctr">
              <a:buNone/>
            </a:pPr>
            <a:endParaRPr lang="ru-RU" sz="16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8981160"/>
              </p:ext>
            </p:extLst>
          </p:nvPr>
        </p:nvGraphicFramePr>
        <p:xfrm>
          <a:off x="323528" y="620690"/>
          <a:ext cx="8363272" cy="587925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160240"/>
                <a:gridCol w="3816424"/>
                <a:gridCol w="2386608"/>
              </a:tblGrid>
              <a:tr h="16201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центр развития</a:t>
                      </a:r>
                    </a:p>
                  </a:txBody>
                  <a:tcPr marL="40981" marR="409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                                  предметы деятельности</a:t>
                      </a:r>
                    </a:p>
                  </a:txBody>
                  <a:tcPr marL="40981" marR="409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20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готовят педагоги</a:t>
                      </a:r>
                    </a:p>
                  </a:txBody>
                  <a:tcPr marL="40981" marR="409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готовят дети и (или) родители</a:t>
                      </a:r>
                    </a:p>
                  </a:txBody>
                  <a:tcPr marL="40981" marR="409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21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художественно-речевая деятельность</a:t>
                      </a:r>
                    </a:p>
                  </a:txBody>
                  <a:tcPr marL="40981" marR="409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Иллюстрированные издания литературных произведений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В.Осеевой «Три товарища», «Волшебное слово», «Просто старушка»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В. Катаева «Цветик-семицветик»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Т.Шорыгина «Вежливые бельчата», «Упрямый бельчонок», «Как попугай Таню вежливости научил», «Ура!Гости!», и д.р.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Чтение произведений, ситуативных рассказов.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 Рассматривание иллюстраций.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Словесная игра «Словарь вежливых слов», «Вежливо-невежливо»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Чтение стихов «Здравствуйте», «»Очень вежливый индюк», «Доброе утро!», «Вежливый Коста», «Вредный совет».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Проведение викторины о вежливости «</a:t>
                      </a:r>
                    </a:p>
                  </a:txBody>
                  <a:tcPr marL="40981" marR="409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Детское сочинительство – сказки о вежливых словах.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Изготовление детской книжки.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Подбор пословиц и поговорок о хорошем воспитании, вежливости и культуре поведения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Беседы по содержанию пословиц «Вежливость все двери открывает», «Доброе слово и лед растопит», «Слово жжет хуже огня»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40981" marR="409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21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Изобразительная деятельность</a:t>
                      </a:r>
                    </a:p>
                  </a:txBody>
                  <a:tcPr marL="40981" marR="409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Рисование по сюжету рассказа-ситуации «Как попугай Таню вежливости научил»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Создание альбома «Правила культуры поведения»</a:t>
                      </a:r>
                    </a:p>
                  </a:txBody>
                  <a:tcPr marL="40981" marR="409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Подготовка атрибутов к сценке «Как дети больного Диму навещали».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Сбор иллюстративного материала для плаката.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Изготовление карточек со знаками: хорошо-плохо»</a:t>
                      </a:r>
                    </a:p>
                  </a:txBody>
                  <a:tcPr marL="40981" marR="409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21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Сюжетно-ролевые игры</a:t>
                      </a:r>
                    </a:p>
                  </a:txBody>
                  <a:tcPr marL="40981" marR="409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Рассматривание плакатов «Как правильно вести себя в транспорте» , «Правила культурного поведения в общественных местах»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Обучающие беседы-ситуации «Друзья поссорились», «Кого ждут в гостях», «Три медведя»</a:t>
                      </a:r>
                    </a:p>
                  </a:txBody>
                  <a:tcPr marL="40981" marR="409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Привлечение детей к сервировке стола.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Домашнее задание: решение предложенных ситуаций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Атрибуты к сожетно-ролевой игре «Семья», «В театре».</a:t>
                      </a:r>
                    </a:p>
                  </a:txBody>
                  <a:tcPr marL="40981" marR="409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00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Музыкальная деятельность</a:t>
                      </a:r>
                    </a:p>
                  </a:txBody>
                  <a:tcPr marL="40981" marR="409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Подборка детских музыкальных произведений: «Песенка о доброте» (из мультфильма о коте Леопольде), «Вежливая песенка» (из спектакля «О невоспитанном мальчике Алеше»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Разучивание текста песни </a:t>
                      </a:r>
                      <a:r>
                        <a:rPr lang="ru-RU" sz="1000" dirty="0" err="1">
                          <a:effectLst/>
                          <a:latin typeface="Times New Roman"/>
                          <a:ea typeface="Times New Roman"/>
                        </a:rPr>
                        <a:t>Шаинского</a:t>
                      </a: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 «Улыбка», «Если добрый ты»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Заучивание приветствия «Доброе утро»</a:t>
                      </a:r>
                    </a:p>
                  </a:txBody>
                  <a:tcPr marL="40981" marR="409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Разучивание текста песни «Вежливая песенка»</a:t>
                      </a:r>
                    </a:p>
                  </a:txBody>
                  <a:tcPr marL="40981" marR="409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00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Игротека</a:t>
                      </a:r>
                    </a:p>
                  </a:txBody>
                  <a:tcPr marL="40981" marR="409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Изготовление схем по работе над детским проектом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Разрезные картинки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Разучивание правил и действий  игры «Ручеек»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Словесная игра «Что будет, если…»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Настольная игра «Правила этикета»</a:t>
                      </a:r>
                    </a:p>
                  </a:txBody>
                  <a:tcPr marL="40981" marR="409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Раскрашивание контурных картинок по теме</a:t>
                      </a:r>
                    </a:p>
                  </a:txBody>
                  <a:tcPr marL="40981" marR="409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0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Уголок для родителей</a:t>
                      </a:r>
                    </a:p>
                  </a:txBody>
                  <a:tcPr marL="40981" marR="409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111111"/>
                          </a:solidFill>
                          <a:effectLst/>
                          <a:latin typeface="Times New Roman"/>
                          <a:ea typeface="Times New Roman"/>
                        </a:rPr>
                        <a:t>Оформление выставки совместных </a:t>
                      </a:r>
                      <a:r>
                        <a:rPr lang="ru-RU" sz="1000" b="0" dirty="0">
                          <a:solidFill>
                            <a:srgbClr val="111111"/>
                          </a:solidFill>
                          <a:effectLst/>
                          <a:latin typeface="Times New Roman"/>
                          <a:ea typeface="Times New Roman"/>
                        </a:rPr>
                        <a:t>работ с родителями</a:t>
                      </a:r>
                      <a:r>
                        <a:rPr lang="ru-RU" sz="1000" b="1" dirty="0">
                          <a:solidFill>
                            <a:srgbClr val="11111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000" dirty="0">
                          <a:solidFill>
                            <a:srgbClr val="111111"/>
                          </a:solidFill>
                          <a:effectLst/>
                          <a:latin typeface="Times New Roman"/>
                          <a:ea typeface="Times New Roman"/>
                        </a:rPr>
                        <a:t>«Наши добрые дела»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981" marR="409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8589511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640960" cy="6408712"/>
          </a:xfrm>
          <a:ln w="3810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</a:p>
          <a:p>
            <a:pPr marL="0" indent="0" algn="ctr">
              <a:buNone/>
            </a:pPr>
            <a:endParaRPr lang="ru-RU" sz="16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16412184"/>
              </p:ext>
            </p:extLst>
          </p:nvPr>
        </p:nvGraphicFramePr>
        <p:xfrm>
          <a:off x="467544" y="620688"/>
          <a:ext cx="8208912" cy="5400601"/>
        </p:xfrm>
        <a:graphic>
          <a:graphicData uri="http://schemas.openxmlformats.org/drawingml/2006/table">
            <a:tbl>
              <a:tblPr firstRow="1" firstCol="1" bandRow="1"/>
              <a:tblGrid>
                <a:gridCol w="949789"/>
                <a:gridCol w="7259123"/>
              </a:tblGrid>
              <a:tr h="3870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№ п/п этапа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495" marR="55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Этапы проекта, их цель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495" marR="55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84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1.</a:t>
                      </a:r>
                    </a:p>
                  </a:txBody>
                  <a:tcPr marL="55495" marR="55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Times New Roman"/>
                        <a:buChar char="•"/>
                        <a:tabLst>
                          <a:tab pos="457200" algn="l"/>
                        </a:tabLs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Организационный</a:t>
                      </a:r>
                      <a:r>
                        <a:rPr lang="ru-RU" sz="800" dirty="0">
                          <a:effectLst/>
                          <a:latin typeface="Arial"/>
                          <a:ea typeface="+mn-ea"/>
                        </a:rPr>
                        <a:t> (</a:t>
                      </a:r>
                      <a:r>
                        <a:rPr lang="ru-RU" sz="1000" dirty="0">
                          <a:effectLst/>
                          <a:latin typeface="Times New Roman"/>
                          <a:ea typeface="+mn-ea"/>
                        </a:rPr>
                        <a:t>1 неделя)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Цель: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1.</a:t>
                      </a:r>
                      <a:r>
                        <a:rPr lang="ru-RU" sz="1000" dirty="0">
                          <a:effectLst/>
                          <a:latin typeface="Times New Roman"/>
                          <a:ea typeface="+mn-ea"/>
                        </a:rPr>
                        <a:t> Обеспечение образовательного процесса для социально-коммуникативного развития  у детей старшего дошкольного возраста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2.</a:t>
                      </a:r>
                      <a:r>
                        <a:rPr lang="ru-RU" sz="1000" dirty="0">
                          <a:effectLst/>
                          <a:latin typeface="Times New Roman"/>
                          <a:ea typeface="+mn-ea"/>
                        </a:rPr>
                        <a:t> Изучение и подбор и анализ методической литературы по теме проекта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3.</a:t>
                      </a:r>
                      <a:r>
                        <a:rPr lang="ru-RU" sz="1000" dirty="0">
                          <a:effectLst/>
                          <a:latin typeface="Times New Roman"/>
                          <a:ea typeface="+mn-ea"/>
                        </a:rPr>
                        <a:t> Создание условий (для сюжетно-ролевых, подвижных, театрализованных, дидактических игр)  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4.</a:t>
                      </a:r>
                      <a:r>
                        <a:rPr lang="ru-RU" sz="1000" dirty="0">
                          <a:effectLst/>
                          <a:latin typeface="Times New Roman"/>
                          <a:ea typeface="+mn-ea"/>
                        </a:rPr>
                        <a:t> Разработка технологии работы над проектом</a:t>
                      </a: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55495" marR="55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26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2.</a:t>
                      </a:r>
                    </a:p>
                  </a:txBody>
                  <a:tcPr marL="55495" marR="55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Times New Roman"/>
                        <a:buChar char="•"/>
                        <a:tabLst>
                          <a:tab pos="457200" algn="l"/>
                        </a:tabLs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Содержательный (1,5 месяца)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+mn-ea"/>
                        </a:rPr>
                        <a:t>Цель: 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+mn-ea"/>
                        </a:rPr>
                        <a:t>1. Проведение педагогической работы по социально-коммуникативному развитию  у детей старшего дошкольного возраста.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+mn-ea"/>
                        </a:rPr>
                        <a:t>2.Внедрение проекта в практическую деятельность 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+mn-ea"/>
                        </a:rPr>
                        <a:t>3.Организованная образовательная деятельность 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+mn-ea"/>
                        </a:rPr>
                        <a:t>4.Режимные моменты (беседы, дидактические игры, народные игры, сюжетно-ролевые игры, чтение художественной литературы, разучивание и пение песен)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+mn-ea"/>
                        </a:rPr>
                        <a:t>5.Самостоятельная деятельность (настольно-печатные игры, рисунки детей, рассматривание наборов плакатов, рассматривание  книг по теме) 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+mn-ea"/>
                        </a:rPr>
                        <a:t>6.Взаимодействие с родителям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495" marR="55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25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3.</a:t>
                      </a:r>
                    </a:p>
                  </a:txBody>
                  <a:tcPr marL="55495" marR="55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Times New Roman"/>
                        <a:buChar char="•"/>
                        <a:tabLst>
                          <a:tab pos="457200" algn="l"/>
                        </a:tabLs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Результативный</a:t>
                      </a:r>
                      <a:r>
                        <a:rPr lang="ru-RU" sz="800" dirty="0">
                          <a:effectLst/>
                          <a:latin typeface="Arial"/>
                          <a:ea typeface="+mn-ea"/>
                        </a:rPr>
                        <a:t> </a:t>
                      </a:r>
                      <a:r>
                        <a:rPr lang="ru-RU" sz="1000" dirty="0">
                          <a:effectLst/>
                          <a:latin typeface="Times New Roman"/>
                          <a:ea typeface="+mn-ea"/>
                        </a:rPr>
                        <a:t>(неделя)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+mn-ea"/>
                        </a:rPr>
                        <a:t>Цель: 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</a:rPr>
                        <a:t>1. Провести анализ проводимой работы, её результативность, определить перспективность темы.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</a:rPr>
                        <a:t>2. Проведение итогового мероприятия: Викторина </a:t>
                      </a: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 «Школа вежливости»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</a:rPr>
                        <a:t>»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</a:rPr>
                        <a:t>3. Мониторинг результативности проведенной работы по </a:t>
                      </a: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формированию культуры поведения, посредством  (детской) проектной деятельности детей.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444444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5495" marR="55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827213" y="15240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504649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336704"/>
          </a:xfrm>
          <a:ln w="3810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endParaRPr lang="ru-RU" sz="1600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над 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проектом</a:t>
            </a:r>
          </a:p>
          <a:p>
            <a:pPr marL="0" indent="0" algn="ctr">
              <a:buNone/>
            </a:pPr>
            <a:endParaRPr lang="ru-RU" sz="1600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6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32253293"/>
              </p:ext>
            </p:extLst>
          </p:nvPr>
        </p:nvGraphicFramePr>
        <p:xfrm>
          <a:off x="467544" y="980728"/>
          <a:ext cx="8280919" cy="5433468"/>
        </p:xfrm>
        <a:graphic>
          <a:graphicData uri="http://schemas.openxmlformats.org/drawingml/2006/table">
            <a:tbl>
              <a:tblPr firstRow="1" firstCol="1" bandRow="1"/>
              <a:tblGrid>
                <a:gridCol w="673872"/>
                <a:gridCol w="1946345"/>
                <a:gridCol w="5660702"/>
              </a:tblGrid>
              <a:tr h="1858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444444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597" marR="53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этап</a:t>
                      </a:r>
                    </a:p>
                  </a:txBody>
                  <a:tcPr marL="53597" marR="53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Содержание</a:t>
                      </a:r>
                    </a:p>
                  </a:txBody>
                  <a:tcPr marL="53597" marR="53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1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444444"/>
                          </a:solidFill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597" marR="53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Выявление проблемы (определение противоречия)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597" marR="53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Нарушение взаимодействия детей с ровесниками, родителей и детей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597" marR="53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7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444444"/>
                          </a:solidFill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597" marR="53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Формулировка гипотезы (что нужно сделать для получения положительного результата)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597" marR="53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Создать систему эффективного взаимодействия родителей и детей 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597" marR="535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4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444444"/>
                          </a:solidFill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597" marR="53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Постановка цели и определение задач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597" marR="53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Цель: обеспечение образовательного процесса для социально-коммуникативного развития  у детей старшего дошкольного возраста 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Arial"/>
                        <a:buChar char="•"/>
                        <a:tabLst>
                          <a:tab pos="457200" algn="l"/>
                        </a:tabLst>
                      </a:pPr>
                      <a:r>
                        <a:rPr lang="ru-RU" sz="10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Задачи: 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Arial"/>
                        <a:buChar char="•"/>
                        <a:tabLst>
                          <a:tab pos="457200" algn="l"/>
                        </a:tabLst>
                      </a:pPr>
                      <a:r>
                        <a:rPr lang="ru-RU" sz="10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Изучить и подобрать методическую  литературу по теме проекта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Arial"/>
                        <a:buChar char="•"/>
                        <a:tabLst>
                          <a:tab pos="457200" algn="l"/>
                        </a:tabLst>
                      </a:pPr>
                      <a:r>
                        <a:rPr lang="ru-RU" sz="10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Создать условия (для сюжетно-ролевых, подвижных, театрализованных, дидактических игр)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Arial"/>
                        <a:buChar char="•"/>
                        <a:tabLst>
                          <a:tab pos="457200" algn="l"/>
                        </a:tabLst>
                      </a:pPr>
                      <a:r>
                        <a:rPr lang="ru-RU" sz="10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Разработать технологию работы над проектом 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597" marR="53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1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444444"/>
                          </a:solidFill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597" marR="53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Определение вида проекта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597" marR="53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Вид: комбинированный, среднесрочный </a:t>
                      </a:r>
                      <a:r>
                        <a:rPr lang="ru-RU" sz="1000" kern="1200">
                          <a:effectLst/>
                          <a:latin typeface="Times New Roman"/>
                          <a:ea typeface="Times New Roman"/>
                        </a:rPr>
                        <a:t>(2 месяца</a:t>
                      </a:r>
                      <a:r>
                        <a:rPr lang="ru-RU" sz="10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)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Участники проекта: дети старшего дошкольного возраста, родители, педагоги ДОУ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597" marR="53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7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444444"/>
                          </a:solidFill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597" marR="53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Создание условий для реализации проекта (подбор пособий, литературы)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597" marR="53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Техническое оборудование (телевизор, аудио, ноутбук)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Пособия и атрибуты (анкеты, презентации)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597" marR="53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63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444444"/>
                          </a:solidFill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597" marR="53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1200">
                          <a:effectLst/>
                          <a:latin typeface="Times New Roman"/>
                          <a:ea typeface="Times New Roman"/>
                        </a:rPr>
                        <a:t>Подбор форм и методов  работы (планирование)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597" marR="53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1200">
                          <a:effectLst/>
                          <a:latin typeface="Times New Roman"/>
                          <a:ea typeface="Times New Roman"/>
                        </a:rPr>
                        <a:t>НОД, чтение худ. литературы, рассматривание альбомов, анкетирование, родительские клубы, индивидуальные консультации, совместные творческие задания, наблюдения, игровые тренинги, консультации для родителей и педагогов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597" marR="53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444444"/>
                          </a:solidFill>
                          <a:effectLst/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597" marR="53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1200">
                          <a:effectLst/>
                          <a:latin typeface="Times New Roman"/>
                          <a:ea typeface="Times New Roman"/>
                        </a:rPr>
                        <a:t>Реализация проекта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597" marR="53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1200">
                          <a:effectLst/>
                          <a:latin typeface="Times New Roman"/>
                          <a:ea typeface="Times New Roman"/>
                        </a:rPr>
                        <a:t>В совместной деятельности взрослых и  детей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597" marR="53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7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444444"/>
                          </a:solidFill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597" marR="53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1200">
                          <a:effectLst/>
                          <a:latin typeface="Times New Roman"/>
                          <a:ea typeface="Times New Roman"/>
                        </a:rPr>
                        <a:t>Получение конечного результата (итоговое мероприятие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597" marR="53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1200">
                          <a:effectLst/>
                          <a:latin typeface="Times New Roman"/>
                          <a:ea typeface="Times New Roman"/>
                        </a:rPr>
                        <a:t>Итоговое мероприятие: занятие «</a:t>
                      </a: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Добрые слова дороже богатства», викторина </a:t>
                      </a:r>
                      <a:r>
                        <a:rPr lang="ru-RU" sz="1000" kern="1200">
                          <a:effectLst/>
                          <a:latin typeface="Times New Roman"/>
                          <a:ea typeface="Times New Roman"/>
                        </a:rPr>
                        <a:t> «Папа, мама, я – дружная семья»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597" marR="53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63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444444"/>
                          </a:solidFill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597" marR="53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1200">
                          <a:effectLst/>
                          <a:latin typeface="Times New Roman"/>
                          <a:ea typeface="Times New Roman"/>
                        </a:rPr>
                        <a:t>Оценка эффективности (наличие заинтересованности и творческой активности участников проекта)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597" marR="53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effectLst/>
                          <a:latin typeface="Times New Roman"/>
                          <a:ea typeface="Times New Roman"/>
                        </a:rPr>
                        <a:t>Определение уровня активности детей, оценка эффективности взаимоотношения между детьми и родителями с помощью наблюдения, анкетирования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597" marR="53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9824673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1650</Words>
  <Application>Microsoft Office PowerPoint</Application>
  <PresentationFormat>Экран (4:3)</PresentationFormat>
  <Paragraphs>252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комбинированного вида  детский сад № 42 «Теремок» </dc:title>
  <dc:creator>User</dc:creator>
  <cp:lastModifiedBy>Admin</cp:lastModifiedBy>
  <cp:revision>26</cp:revision>
  <dcterms:created xsi:type="dcterms:W3CDTF">2019-10-07T09:41:36Z</dcterms:created>
  <dcterms:modified xsi:type="dcterms:W3CDTF">2019-10-10T07:34:15Z</dcterms:modified>
</cp:coreProperties>
</file>