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59" r:id="rId6"/>
    <p:sldId id="260"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4063623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3011880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200294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3944163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2816666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3471297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4265221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2634804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1004306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3918505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CDA77C1-658F-4461-B0D8-5FB15DEFCF7E}" type="datetimeFigureOut">
              <a:rPr lang="ru-RU" smtClean="0"/>
              <a:pPr/>
              <a:t>09.10.2019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3926666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DA77C1-658F-4461-B0D8-5FB15DEFCF7E}" type="datetimeFigureOut">
              <a:rPr lang="ru-RU" smtClean="0"/>
              <a:pPr/>
              <a:t>09.10.2019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316F6-6023-4D12-8FE9-4487757832B4}" type="slidenum">
              <a:rPr lang="ru-RU" smtClean="0"/>
              <a:pPr/>
              <a:t>‹#›</a:t>
            </a:fld>
            <a:endParaRPr lang="ru-RU"/>
          </a:p>
        </p:txBody>
      </p:sp>
    </p:spTree>
    <p:extLst>
      <p:ext uri="{BB962C8B-B14F-4D97-AF65-F5344CB8AC3E}">
        <p14:creationId xmlns:p14="http://schemas.microsoft.com/office/powerpoint/2010/main" xmlns="" val="37114264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2">
                <a:lumMod val="40000"/>
                <a:lumOff val="6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noAutofit/>
          </a:bodyPr>
          <a:lstStyle/>
          <a:p>
            <a:r>
              <a:rPr lang="ru-RU" sz="6000" b="1" dirty="0" smtClean="0">
                <a:solidFill>
                  <a:srgbClr val="FF0000"/>
                </a:solidFill>
                <a:effectLst>
                  <a:outerShdw blurRad="38100" dist="38100" dir="2700000" algn="tl">
                    <a:srgbClr val="000000">
                      <a:alpha val="43137"/>
                    </a:srgbClr>
                  </a:outerShdw>
                </a:effectLst>
                <a:latin typeface="Bahnschrift SemiBold SemiConden" pitchFamily="34" charset="0"/>
              </a:rPr>
              <a:t>Удивительные явления природы</a:t>
            </a:r>
            <a:endParaRPr lang="ru-RU" sz="6000" b="1" dirty="0">
              <a:solidFill>
                <a:srgbClr val="FF0000"/>
              </a:solidFill>
              <a:effectLst>
                <a:outerShdw blurRad="38100" dist="38100" dir="2700000" algn="tl">
                  <a:srgbClr val="000000">
                    <a:alpha val="43137"/>
                  </a:srgbClr>
                </a:outerShdw>
              </a:effectLst>
              <a:latin typeface="Bahnschrift SemiBold SemiConden" pitchFamily="34" charset="0"/>
            </a:endParaRPr>
          </a:p>
        </p:txBody>
      </p:sp>
      <p:sp>
        <p:nvSpPr>
          <p:cNvPr id="5" name="Подзаголовок 4"/>
          <p:cNvSpPr>
            <a:spLocks noGrp="1"/>
          </p:cNvSpPr>
          <p:nvPr>
            <p:ph type="subTitle" idx="1"/>
          </p:nvPr>
        </p:nvSpPr>
        <p:spPr>
          <a:xfrm>
            <a:off x="2143108" y="4572008"/>
            <a:ext cx="6400800" cy="1752600"/>
          </a:xfrm>
        </p:spPr>
        <p:txBody>
          <a:bodyPr>
            <a:normAutofit/>
          </a:bodyPr>
          <a:lstStyle/>
          <a:p>
            <a:pPr algn="r"/>
            <a:r>
              <a:rPr lang="ru-RU" b="1" dirty="0" smtClean="0">
                <a:solidFill>
                  <a:schemeClr val="tx1"/>
                </a:solidFill>
                <a:effectLst>
                  <a:outerShdw blurRad="38100" dist="38100" dir="2700000" algn="tl">
                    <a:srgbClr val="000000">
                      <a:alpha val="43137"/>
                    </a:srgbClr>
                  </a:outerShdw>
                </a:effectLst>
              </a:rPr>
              <a:t>Агеева Мария</a:t>
            </a:r>
          </a:p>
          <a:p>
            <a:pPr algn="r"/>
            <a:r>
              <a:rPr lang="ru-RU" b="1" dirty="0" smtClean="0">
                <a:solidFill>
                  <a:schemeClr val="tx1"/>
                </a:solidFill>
                <a:effectLst>
                  <a:outerShdw blurRad="38100" dist="38100" dir="2700000" algn="tl">
                    <a:srgbClr val="000000">
                      <a:alpha val="43137"/>
                    </a:srgbClr>
                  </a:outerShdw>
                </a:effectLst>
              </a:rPr>
              <a:t>5 класс</a:t>
            </a:r>
          </a:p>
          <a:p>
            <a:pPr algn="r"/>
            <a:r>
              <a:rPr lang="ru-RU" sz="2200" b="1" dirty="0" smtClean="0">
                <a:solidFill>
                  <a:schemeClr val="tx1"/>
                </a:solidFill>
                <a:effectLst>
                  <a:outerShdw blurRad="38100" dist="38100" dir="2700000" algn="tl">
                    <a:srgbClr val="000000">
                      <a:alpha val="43137"/>
                    </a:srgbClr>
                  </a:outerShdw>
                </a:effectLst>
              </a:rPr>
              <a:t>ГБПОУ «МССУОР №1» </a:t>
            </a:r>
            <a:r>
              <a:rPr lang="ru-RU" sz="2200" b="1" dirty="0" err="1" smtClean="0">
                <a:solidFill>
                  <a:schemeClr val="tx1"/>
                </a:solidFill>
                <a:effectLst>
                  <a:outerShdw blurRad="38100" dist="38100" dir="2700000" algn="tl">
                    <a:srgbClr val="000000">
                      <a:alpha val="43137"/>
                    </a:srgbClr>
                  </a:outerShdw>
                </a:effectLst>
              </a:rPr>
              <a:t>Москомспорта</a:t>
            </a:r>
            <a:r>
              <a:rPr lang="ru-RU" sz="2200" b="1" dirty="0" smtClean="0">
                <a:solidFill>
                  <a:schemeClr val="tx1"/>
                </a:solidFill>
                <a:effectLst>
                  <a:outerShdw blurRad="38100" dist="38100" dir="2700000" algn="tl">
                    <a:srgbClr val="000000">
                      <a:alpha val="43137"/>
                    </a:srgbClr>
                  </a:outerShdw>
                </a:effectLst>
              </a:rPr>
              <a:t>»</a:t>
            </a:r>
            <a:endParaRPr lang="ru-RU" sz="2200" b="1" dirty="0">
              <a:solidFill>
                <a:schemeClr val="tx1"/>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sus-X553-01\Pictures\amazing-nature-00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182" y="3861048"/>
            <a:ext cx="9252520" cy="306896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одзаголовок 4"/>
          <p:cNvSpPr>
            <a:spLocks noGrp="1"/>
          </p:cNvSpPr>
          <p:nvPr>
            <p:ph type="subTitle" idx="1"/>
          </p:nvPr>
        </p:nvSpPr>
        <p:spPr>
          <a:xfrm>
            <a:off x="0" y="692696"/>
            <a:ext cx="9144000" cy="3168352"/>
          </a:xfrm>
        </p:spPr>
        <p:txBody>
          <a:bodyPr>
            <a:normAutofit fontScale="92500" lnSpcReduction="20000"/>
          </a:bodyPr>
          <a:lstStyle/>
          <a:p>
            <a:r>
              <a:rPr lang="ru-RU" dirty="0"/>
              <a:t>Этот удивительный феномен встречается в арктических водах и происходит в случае возникновения большой разницы между температурой океанской воды и окружающей атмосферы. Пары воды, соприкасаясь с холодным воздухом, резко охлаждаются и снова конденсируются на поверхности, но уже в виде кристаллов высотой несколько сантиметров.</a:t>
            </a:r>
          </a:p>
        </p:txBody>
      </p:sp>
      <p:sp>
        <p:nvSpPr>
          <p:cNvPr id="6" name="Заголовок 5"/>
          <p:cNvSpPr>
            <a:spLocks noGrp="1"/>
          </p:cNvSpPr>
          <p:nvPr>
            <p:ph type="ctrTitle"/>
          </p:nvPr>
        </p:nvSpPr>
        <p:spPr>
          <a:xfrm>
            <a:off x="827584" y="188640"/>
            <a:ext cx="7772400" cy="1470025"/>
          </a:xfrm>
        </p:spPr>
        <p:txBody>
          <a:bodyPr>
            <a:normAutofit fontScale="90000"/>
          </a:bodyPr>
          <a:lstStyle/>
          <a:p>
            <a:r>
              <a:rPr lang="ru-RU" b="1" dirty="0"/>
              <a:t>1. Ледяные «цветы», Арктика</a:t>
            </a:r>
            <a:r>
              <a:rPr lang="ru-RU" dirty="0"/>
              <a:t/>
            </a:r>
            <a:br>
              <a:rPr lang="ru-RU" dirty="0"/>
            </a:br>
            <a:r>
              <a:rPr lang="ru-RU" dirty="0" smtClean="0"/>
              <a:t/>
            </a:r>
            <a:br>
              <a:rPr lang="ru-RU" dirty="0" smtClean="0"/>
            </a:br>
            <a:endParaRPr lang="ru-RU" dirty="0"/>
          </a:p>
        </p:txBody>
      </p:sp>
    </p:spTree>
    <p:extLst>
      <p:ext uri="{BB962C8B-B14F-4D97-AF65-F5344CB8AC3E}">
        <p14:creationId xmlns:p14="http://schemas.microsoft.com/office/powerpoint/2010/main" xmlns="" val="3797341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2">
                <a:lumMod val="40000"/>
                <a:lumOff val="6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2. </a:t>
            </a:r>
            <a:r>
              <a:rPr lang="ru-RU" b="1" dirty="0" err="1"/>
              <a:t>Лентикулярные</a:t>
            </a:r>
            <a:r>
              <a:rPr lang="ru-RU" b="1" dirty="0"/>
              <a:t> (линзовидные) облака</a:t>
            </a:r>
            <a:endParaRPr lang="ru-RU" dirty="0"/>
          </a:p>
        </p:txBody>
      </p:sp>
      <p:sp>
        <p:nvSpPr>
          <p:cNvPr id="3" name="Объект 2"/>
          <p:cNvSpPr>
            <a:spLocks noGrp="1"/>
          </p:cNvSpPr>
          <p:nvPr>
            <p:ph idx="1"/>
          </p:nvPr>
        </p:nvSpPr>
        <p:spPr>
          <a:xfrm>
            <a:off x="0" y="1340768"/>
            <a:ext cx="9010328" cy="2473548"/>
          </a:xfrm>
        </p:spPr>
        <p:txBody>
          <a:bodyPr>
            <a:normAutofit fontScale="85000" lnSpcReduction="20000"/>
          </a:bodyPr>
          <a:lstStyle/>
          <a:p>
            <a:r>
              <a:rPr lang="ru-RU" dirty="0"/>
              <a:t>Чрезвычайно редкие </a:t>
            </a:r>
            <a:r>
              <a:rPr lang="ru-RU" dirty="0" err="1"/>
              <a:t>лентикулярные</a:t>
            </a:r>
            <a:r>
              <a:rPr lang="ru-RU" dirty="0"/>
              <a:t> облака, которые носят также название линзовидные, образуют своеобразный колпак из постоянных потоков влажного воздуха над вершиной горы. Благодаря непрерывному процессу конденсации водяных паров (вертикальное движение), облака остаются неподвижными, как сильно бы не дул ветер.</a:t>
            </a:r>
          </a:p>
        </p:txBody>
      </p:sp>
      <p:pic>
        <p:nvPicPr>
          <p:cNvPr id="2050" name="Picture 2" descr="C:\Users\Asus-X553-01\Pictures\amazing-nature-002.jpe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789325"/>
            <a:ext cx="9148163" cy="306896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87927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lstStyle/>
          <a:p>
            <a:r>
              <a:rPr lang="ru-RU" b="1" dirty="0"/>
              <a:t>3. Синяя лава, Индонезия</a:t>
            </a:r>
            <a:endParaRPr lang="ru-RU" dirty="0"/>
          </a:p>
        </p:txBody>
      </p:sp>
      <p:sp>
        <p:nvSpPr>
          <p:cNvPr id="3" name="Объект 2"/>
          <p:cNvSpPr>
            <a:spLocks noGrp="1"/>
          </p:cNvSpPr>
          <p:nvPr>
            <p:ph idx="1"/>
          </p:nvPr>
        </p:nvSpPr>
        <p:spPr>
          <a:xfrm>
            <a:off x="0" y="692697"/>
            <a:ext cx="9144000" cy="3384376"/>
          </a:xfrm>
        </p:spPr>
        <p:txBody>
          <a:bodyPr>
            <a:normAutofit fontScale="85000" lnSpcReduction="20000"/>
          </a:bodyPr>
          <a:lstStyle/>
          <a:p>
            <a:r>
              <a:rPr lang="ru-RU" dirty="0"/>
              <a:t>Вулкан </a:t>
            </a:r>
            <a:r>
              <a:rPr lang="ru-RU" dirty="0" err="1"/>
              <a:t>Кавах</a:t>
            </a:r>
            <a:r>
              <a:rPr lang="ru-RU" dirty="0"/>
              <a:t> </a:t>
            </a:r>
            <a:r>
              <a:rPr lang="ru-RU" dirty="0" err="1"/>
              <a:t>Иджен</a:t>
            </a:r>
            <a:r>
              <a:rPr lang="ru-RU" dirty="0"/>
              <a:t> (</a:t>
            </a:r>
            <a:r>
              <a:rPr lang="ru-RU" dirty="0" err="1"/>
              <a:t>Kawah</a:t>
            </a:r>
            <a:r>
              <a:rPr lang="ru-RU" dirty="0"/>
              <a:t> </a:t>
            </a:r>
            <a:r>
              <a:rPr lang="ru-RU" dirty="0" err="1"/>
              <a:t>Ijen</a:t>
            </a:r>
            <a:r>
              <a:rPr lang="ru-RU" dirty="0"/>
              <a:t>) находится в Восточной Яве, Индонезия. Днем это самый обычный вулкан с ярко-красной лавой, но с наступлением ночи, извергаемая им лава приобретает мистический синий цвет. Это загадочное мерцание – продукт горения большого количества серы, находящейся в лаве. Большую часть дна кратера вулкана занимает огромное озеро, над которым поднимаются 3-5-метровые языки синего пламени – оно состоит почти из чистой серной кислоты.</a:t>
            </a:r>
          </a:p>
        </p:txBody>
      </p:sp>
      <p:pic>
        <p:nvPicPr>
          <p:cNvPr id="3074" name="Picture 2" descr="C:\Users\Asus-X553-01\Pictures\amazing-nature-00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077072"/>
            <a:ext cx="9167920" cy="278092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39508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2">
                <a:lumMod val="40000"/>
                <a:lumOff val="6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80728"/>
          </a:xfrm>
        </p:spPr>
        <p:txBody>
          <a:bodyPr/>
          <a:lstStyle/>
          <a:p>
            <a:r>
              <a:rPr lang="en-US" b="1" dirty="0" smtClean="0"/>
              <a:t>4</a:t>
            </a:r>
            <a:r>
              <a:rPr lang="ru-RU" b="1" dirty="0" smtClean="0"/>
              <a:t>. </a:t>
            </a:r>
            <a:r>
              <a:rPr lang="ru-RU" b="1" dirty="0"/>
              <a:t>Вулканические молнии</a:t>
            </a:r>
            <a:endParaRPr lang="ru-RU" dirty="0"/>
          </a:p>
        </p:txBody>
      </p:sp>
      <p:sp>
        <p:nvSpPr>
          <p:cNvPr id="3" name="Объект 2"/>
          <p:cNvSpPr>
            <a:spLocks noGrp="1"/>
          </p:cNvSpPr>
          <p:nvPr>
            <p:ph idx="1"/>
          </p:nvPr>
        </p:nvSpPr>
        <p:spPr>
          <a:xfrm>
            <a:off x="0" y="692697"/>
            <a:ext cx="9144000" cy="3024336"/>
          </a:xfrm>
        </p:spPr>
        <p:txBody>
          <a:bodyPr/>
          <a:lstStyle/>
          <a:p>
            <a:r>
              <a:rPr lang="ru-RU" dirty="0"/>
              <a:t>При извержении вулканов от трения частиц пепла создается гигантский электростатический заряд, способный время от времени вызвать такую электрическую бурю.</a:t>
            </a:r>
          </a:p>
        </p:txBody>
      </p:sp>
      <p:pic>
        <p:nvPicPr>
          <p:cNvPr id="4098" name="Picture 2" descr="C:\Users\Asus-X553-01\Pictures\amazing-nature-009.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08920"/>
            <a:ext cx="9162721" cy="41605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28041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52736"/>
          </a:xfrm>
        </p:spPr>
        <p:txBody>
          <a:bodyPr>
            <a:normAutofit fontScale="90000"/>
          </a:bodyPr>
          <a:lstStyle/>
          <a:p>
            <a:r>
              <a:rPr lang="ru-RU" b="1" dirty="0" smtClean="0"/>
              <a:t>5</a:t>
            </a:r>
            <a:r>
              <a:rPr lang="ru-RU" b="1" dirty="0"/>
              <a:t>. Огненный водопад «Лошадиный хвост», Калифорния</a:t>
            </a:r>
            <a:endParaRPr lang="ru-RU" dirty="0"/>
          </a:p>
        </p:txBody>
      </p:sp>
      <p:sp>
        <p:nvSpPr>
          <p:cNvPr id="3" name="Объект 2"/>
          <p:cNvSpPr>
            <a:spLocks noGrp="1"/>
          </p:cNvSpPr>
          <p:nvPr>
            <p:ph idx="1"/>
          </p:nvPr>
        </p:nvSpPr>
        <p:spPr>
          <a:xfrm>
            <a:off x="0" y="1144315"/>
            <a:ext cx="9010328" cy="2500710"/>
          </a:xfrm>
        </p:spPr>
        <p:txBody>
          <a:bodyPr>
            <a:normAutofit fontScale="85000" lnSpcReduction="10000"/>
          </a:bodyPr>
          <a:lstStyle/>
          <a:p>
            <a:r>
              <a:rPr lang="ru-RU" dirty="0"/>
              <a:t>Водопад «Лошадиный хвост» высотой 650 метров находится в Национальном парке Йосемити (Калифорния, США). Всего лишь несколько дней в феврале можно наблюдать редкое явление – отражение лучей закатного солнца в падающем потоке водопада, когда он становится огненно-оранжевым.</a:t>
            </a:r>
          </a:p>
        </p:txBody>
      </p:sp>
      <p:pic>
        <p:nvPicPr>
          <p:cNvPr id="5122" name="Picture 2" descr="C:\Users\Asus-X553-01\Pictures\amazing-nature-015.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645024"/>
            <a:ext cx="9143999" cy="32129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621374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278</Words>
  <Application>Microsoft Office PowerPoint</Application>
  <PresentationFormat>Экран (4:3)</PresentationFormat>
  <Paragraphs>14</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Удивительные явления природы</vt:lpstr>
      <vt:lpstr>1. Ледяные «цветы», Арктика  </vt:lpstr>
      <vt:lpstr>2. Лентикулярные (линзовидные) облака</vt:lpstr>
      <vt:lpstr>3. Синяя лава, Индонезия</vt:lpstr>
      <vt:lpstr>4. Вулканические молнии</vt:lpstr>
      <vt:lpstr>5. Огненный водопад «Лошадиный хвост», Калифорния</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Asus-X553-01</dc:creator>
  <cp:lastModifiedBy>Учитель</cp:lastModifiedBy>
  <cp:revision>3</cp:revision>
  <dcterms:created xsi:type="dcterms:W3CDTF">2019-05-27T19:30:20Z</dcterms:created>
  <dcterms:modified xsi:type="dcterms:W3CDTF">2019-10-09T14:02:05Z</dcterms:modified>
</cp:coreProperties>
</file>