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4" r:id="rId3"/>
    <p:sldId id="258" r:id="rId4"/>
    <p:sldId id="260" r:id="rId5"/>
    <p:sldId id="259" r:id="rId6"/>
    <p:sldId id="261" r:id="rId7"/>
    <p:sldId id="262" r:id="rId8"/>
    <p:sldId id="263"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6B2E"/>
    <a:srgbClr val="A3B072"/>
    <a:srgbClr val="111111"/>
    <a:srgbClr val="00FFCC"/>
    <a:srgbClr val="5F5F5F"/>
    <a:srgbClr val="9966FF"/>
    <a:srgbClr val="9900CC"/>
    <a:srgbClr val="9CC30D"/>
    <a:srgbClr val="CC0000"/>
    <a:srgbClr val="E369CC"/>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E3DDAF-A595-4D93-B328-42FABF42F11F}" type="datetimeFigureOut">
              <a:rPr lang="ru-RU" smtClean="0"/>
              <a:pPr/>
              <a:t>09.10.2019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1718CD-16B9-4FF2-B72C-07868E9060F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0713D46-6E9A-4321-B3DF-ADA511648619}"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8180545-1F68-4C72-80E1-286E25F36A41}" type="slidenum">
              <a:rPr lang="ru-RU" smtClean="0"/>
              <a:pPr/>
              <a:t>‹#›</a:t>
            </a:fld>
            <a:endParaRPr lang="ru-RU"/>
          </a:p>
        </p:txBody>
      </p:sp>
    </p:spTree>
  </p:cSld>
  <p:clrMapOvr>
    <a:masterClrMapping/>
  </p:clrMapOvr>
  <p:transition>
    <p:strips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13D46-6E9A-4321-B3DF-ADA511648619}" type="datetimeFigureOut">
              <a:rPr lang="ru-RU" smtClean="0"/>
              <a:pPr/>
              <a:t>09.10.2019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180545-1F68-4C72-80E1-286E25F36A41}"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strips dir="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B050"/>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548680"/>
            <a:ext cx="7772400" cy="2736304"/>
          </a:xfrm>
        </p:spPr>
        <p:style>
          <a:lnRef idx="0">
            <a:schemeClr val="accent2"/>
          </a:lnRef>
          <a:fillRef idx="3">
            <a:schemeClr val="accent2"/>
          </a:fillRef>
          <a:effectRef idx="3">
            <a:schemeClr val="accent2"/>
          </a:effectRef>
          <a:fontRef idx="minor">
            <a:schemeClr val="lt1"/>
          </a:fontRef>
        </p:style>
        <p:txBody>
          <a:bodyPr>
            <a:normAutofit fontScale="90000"/>
          </a:bodyPr>
          <a:lstStyle/>
          <a:p>
            <a:r>
              <a:rPr lang="ru-RU" dirty="0" smtClean="0"/>
              <a:t>Важнейшие географические открытия </a:t>
            </a:r>
            <a:br>
              <a:rPr lang="ru-RU" dirty="0" smtClean="0"/>
            </a:br>
            <a:r>
              <a:rPr lang="ru-RU" dirty="0" smtClean="0"/>
              <a:t>и</a:t>
            </a:r>
            <a:br>
              <a:rPr lang="ru-RU" dirty="0" smtClean="0"/>
            </a:br>
            <a:r>
              <a:rPr lang="ru-RU" dirty="0" smtClean="0"/>
              <a:t>путешествия</a:t>
            </a:r>
            <a:br>
              <a:rPr lang="ru-RU" dirty="0" smtClean="0"/>
            </a:br>
            <a:endParaRPr lang="ru-RU" dirty="0"/>
          </a:p>
        </p:txBody>
      </p:sp>
      <p:sp>
        <p:nvSpPr>
          <p:cNvPr id="3" name="Подзаголовок 2"/>
          <p:cNvSpPr>
            <a:spLocks noGrp="1"/>
          </p:cNvSpPr>
          <p:nvPr>
            <p:ph type="subTitle" idx="1"/>
          </p:nvPr>
        </p:nvSpPr>
        <p:spPr>
          <a:xfrm>
            <a:off x="5220072" y="4365104"/>
            <a:ext cx="3923928" cy="2492896"/>
          </a:xfrm>
        </p:spPr>
        <p:style>
          <a:lnRef idx="0">
            <a:schemeClr val="accent1"/>
          </a:lnRef>
          <a:fillRef idx="3">
            <a:schemeClr val="accent1"/>
          </a:fillRef>
          <a:effectRef idx="3">
            <a:schemeClr val="accent1"/>
          </a:effectRef>
          <a:fontRef idx="minor">
            <a:schemeClr val="lt1"/>
          </a:fontRef>
        </p:style>
        <p:txBody>
          <a:bodyPr>
            <a:normAutofit lnSpcReduction="10000"/>
          </a:bodyPr>
          <a:lstStyle/>
          <a:p>
            <a:r>
              <a:rPr lang="ru-RU" dirty="0" smtClean="0"/>
              <a:t>                                                           </a:t>
            </a:r>
            <a:r>
              <a:rPr lang="ru-RU" dirty="0" smtClean="0">
                <a:solidFill>
                  <a:srgbClr val="92D050"/>
                </a:solidFill>
              </a:rPr>
              <a:t>Работа выполнена</a:t>
            </a:r>
          </a:p>
          <a:p>
            <a:r>
              <a:rPr lang="ru-RU" dirty="0" smtClean="0">
                <a:solidFill>
                  <a:srgbClr val="92D050"/>
                </a:solidFill>
              </a:rPr>
              <a:t>Ученицей 5 класса</a:t>
            </a:r>
          </a:p>
          <a:p>
            <a:r>
              <a:rPr lang="ru-RU" dirty="0" err="1" smtClean="0">
                <a:solidFill>
                  <a:srgbClr val="92D050"/>
                </a:solidFill>
              </a:rPr>
              <a:t>Вережниковой</a:t>
            </a:r>
            <a:r>
              <a:rPr lang="ru-RU" dirty="0" smtClean="0">
                <a:solidFill>
                  <a:srgbClr val="92D050"/>
                </a:solidFill>
              </a:rPr>
              <a:t> Дарьей</a:t>
            </a:r>
            <a:endParaRPr lang="ru-RU" dirty="0">
              <a:solidFill>
                <a:srgbClr val="92D050"/>
              </a:solidFill>
            </a:endParaRPr>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img15.jpg"/>
          <p:cNvPicPr>
            <a:picLocks noChangeAspect="1"/>
          </p:cNvPicPr>
          <p:nvPr/>
        </p:nvPicPr>
        <p:blipFill>
          <a:blip r:embed="rId2" cstate="print"/>
          <a:stretch>
            <a:fillRect/>
          </a:stretch>
        </p:blipFill>
        <p:spPr>
          <a:xfrm>
            <a:off x="0" y="0"/>
            <a:ext cx="9144000" cy="6858000"/>
          </a:xfrm>
          <a:prstGeom prst="rect">
            <a:avLst/>
          </a:prstGeom>
        </p:spPr>
      </p:pic>
      <p:pic>
        <p:nvPicPr>
          <p:cNvPr id="8" name="Рисунок 7" descr="img15.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FFCC"/>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solidFill>
                  <a:srgbClr val="FFFF00"/>
                </a:solidFill>
              </a:rPr>
              <a:t>Родоначальник и отец географии. </a:t>
            </a:r>
            <a:endParaRPr lang="ru-RU" dirty="0">
              <a:solidFill>
                <a:srgbClr val="FFFF00"/>
              </a:solidFill>
            </a:endParaRPr>
          </a:p>
        </p:txBody>
      </p:sp>
      <p:pic>
        <p:nvPicPr>
          <p:cNvPr id="7" name="Содержимое 6" descr="00d1a8decfd1f5161640a95583735f1c18929b15_full.jpg"/>
          <p:cNvPicPr>
            <a:picLocks noGrp="1" noChangeAspect="1"/>
          </p:cNvPicPr>
          <p:nvPr>
            <p:ph idx="1"/>
          </p:nvPr>
        </p:nvPicPr>
        <p:blipFill>
          <a:blip r:embed="rId2" cstate="print"/>
          <a:stretch>
            <a:fillRect/>
          </a:stretch>
        </p:blipFill>
        <p:spPr>
          <a:xfrm>
            <a:off x="3779912" y="764704"/>
            <a:ext cx="4464496" cy="5400600"/>
          </a:xfrm>
        </p:spPr>
      </p:pic>
      <p:sp>
        <p:nvSpPr>
          <p:cNvPr id="6" name="Текст 5"/>
          <p:cNvSpPr>
            <a:spLocks noGrp="1"/>
          </p:cNvSpPr>
          <p:nvPr>
            <p:ph type="body" sz="half" idx="2"/>
          </p:nvPr>
        </p:nvSpPr>
        <p:spPr/>
        <p:txBody>
          <a:bodyPr>
            <a:normAutofit/>
          </a:bodyPr>
          <a:lstStyle/>
          <a:p>
            <a:r>
              <a:rPr lang="ru-RU" sz="1800" dirty="0" smtClean="0">
                <a:solidFill>
                  <a:srgbClr val="FF0000"/>
                </a:solidFill>
              </a:rPr>
              <a:t>Отцом географии считается древнегреческий учёный Эратосфен. Во </a:t>
            </a:r>
            <a:r>
              <a:rPr lang="en-US" sz="1800" dirty="0" smtClean="0">
                <a:solidFill>
                  <a:srgbClr val="FF0000"/>
                </a:solidFill>
              </a:rPr>
              <a:t>II </a:t>
            </a:r>
            <a:r>
              <a:rPr lang="ru-RU" sz="1800" dirty="0" smtClean="0">
                <a:solidFill>
                  <a:srgbClr val="FF0000"/>
                </a:solidFill>
              </a:rPr>
              <a:t>в. до н.э. он измерил длину экватора и вычислил размеры земного шара, впервые выделил на нашей планете климатические пояса и создал географическую карту населённой части Земли. Эратосфен впервые употребил термин «география». </a:t>
            </a:r>
            <a:endParaRPr lang="ru-RU" sz="1800" dirty="0">
              <a:solidFill>
                <a:srgbClr val="FF0000"/>
              </a:solidFill>
            </a:endParaRPr>
          </a:p>
        </p:txBody>
      </p:sp>
    </p:spTree>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CC0000"/>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851694"/>
          </a:xfrm>
        </p:spPr>
        <p:style>
          <a:lnRef idx="0">
            <a:schemeClr val="accent5"/>
          </a:lnRef>
          <a:fillRef idx="3">
            <a:schemeClr val="accent5"/>
          </a:fillRef>
          <a:effectRef idx="3">
            <a:schemeClr val="accent5"/>
          </a:effectRef>
          <a:fontRef idx="minor">
            <a:schemeClr val="lt1"/>
          </a:fontRef>
        </p:style>
        <p:txBody>
          <a:bodyPr>
            <a:normAutofit/>
          </a:bodyPr>
          <a:lstStyle/>
          <a:p>
            <a:r>
              <a:rPr lang="ru-RU" dirty="0" smtClean="0"/>
              <a:t>Великие географы древности. </a:t>
            </a:r>
            <a:endParaRPr lang="ru-RU" dirty="0"/>
          </a:p>
        </p:txBody>
      </p:sp>
      <p:pic>
        <p:nvPicPr>
          <p:cNvPr id="6" name="Содержимое 5" descr="30-04-2015-17-35-13-i001.png"/>
          <p:cNvPicPr>
            <a:picLocks noGrp="1" noChangeAspect="1"/>
          </p:cNvPicPr>
          <p:nvPr>
            <p:ph idx="1"/>
          </p:nvPr>
        </p:nvPicPr>
        <p:blipFill>
          <a:blip r:embed="rId2" cstate="print"/>
          <a:stretch>
            <a:fillRect/>
          </a:stretch>
        </p:blipFill>
        <p:spPr>
          <a:xfrm>
            <a:off x="4572000" y="332656"/>
            <a:ext cx="3810000" cy="5562600"/>
          </a:xfrm>
        </p:spPr>
      </p:pic>
      <p:sp>
        <p:nvSpPr>
          <p:cNvPr id="7" name="Текст 6"/>
          <p:cNvSpPr>
            <a:spLocks noGrp="1"/>
          </p:cNvSpPr>
          <p:nvPr>
            <p:ph type="body" sz="half" idx="2"/>
          </p:nvPr>
        </p:nvSpPr>
        <p:spPr>
          <a:xfrm>
            <a:off x="467544" y="1124744"/>
            <a:ext cx="3008313" cy="3290043"/>
          </a:xfrm>
        </p:spPr>
        <p:style>
          <a:lnRef idx="0">
            <a:schemeClr val="accent1"/>
          </a:lnRef>
          <a:fillRef idx="3">
            <a:schemeClr val="accent1"/>
          </a:fillRef>
          <a:effectRef idx="3">
            <a:schemeClr val="accent1"/>
          </a:effectRef>
          <a:fontRef idx="minor">
            <a:schemeClr val="lt1"/>
          </a:fontRef>
        </p:style>
        <p:txBody>
          <a:bodyPr>
            <a:normAutofit/>
          </a:bodyPr>
          <a:lstStyle/>
          <a:p>
            <a:r>
              <a:rPr lang="ru-RU" sz="2000" dirty="0" smtClean="0"/>
              <a:t>Геродот является выдающимся древнегреческим учёным! Он был историком и путешественником , давшим описание многих стран, истории и быта народов.</a:t>
            </a:r>
            <a:endParaRPr lang="ru-RU" sz="2000" dirty="0"/>
          </a:p>
        </p:txBody>
      </p:sp>
    </p:spTree>
  </p:cSld>
  <p:clrMapOvr>
    <a:masterClrMapping/>
  </p:clrMapOvr>
  <p:transition>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00FFFF"/>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763688" y="4365104"/>
            <a:ext cx="5486400" cy="566738"/>
          </a:xfrm>
        </p:spPr>
        <p:txBody>
          <a:bodyPr/>
          <a:lstStyle/>
          <a:p>
            <a:r>
              <a:rPr lang="ru-RU" dirty="0" smtClean="0"/>
              <a:t>                      Великий географ </a:t>
            </a:r>
            <a:r>
              <a:rPr lang="ru-RU" dirty="0" err="1" smtClean="0"/>
              <a:t>Пифей</a:t>
            </a:r>
            <a:r>
              <a:rPr lang="ru-RU" dirty="0" smtClean="0"/>
              <a:t>.</a:t>
            </a:r>
            <a:endParaRPr lang="ru-RU" dirty="0"/>
          </a:p>
        </p:txBody>
      </p:sp>
      <p:pic>
        <p:nvPicPr>
          <p:cNvPr id="9" name="Рисунок 8" descr="Pytheas-von-Massalia.jpg"/>
          <p:cNvPicPr>
            <a:picLocks noGrp="1" noChangeAspect="1"/>
          </p:cNvPicPr>
          <p:nvPr>
            <p:ph type="pic" idx="1"/>
          </p:nvPr>
        </p:nvPicPr>
        <p:blipFill>
          <a:blip r:embed="rId2" cstate="print"/>
          <a:srcRect/>
          <a:stretch>
            <a:fillRect/>
          </a:stretch>
        </p:blipFill>
        <p:spPr>
          <a:xfrm>
            <a:off x="1763688" y="188640"/>
            <a:ext cx="5486400" cy="4114800"/>
          </a:xfrm>
        </p:spPr>
      </p:pic>
      <p:sp>
        <p:nvSpPr>
          <p:cNvPr id="8" name="Текст 7"/>
          <p:cNvSpPr>
            <a:spLocks noGrp="1"/>
          </p:cNvSpPr>
          <p:nvPr>
            <p:ph type="body" sz="half" idx="2"/>
          </p:nvPr>
        </p:nvSpPr>
        <p:spPr>
          <a:xfrm>
            <a:off x="1763688" y="4941168"/>
            <a:ext cx="5486400" cy="1484784"/>
          </a:xfrm>
        </p:spPr>
        <p:txBody>
          <a:bodyPr>
            <a:noAutofit/>
          </a:bodyPr>
          <a:lstStyle/>
          <a:p>
            <a:r>
              <a:rPr lang="ru-RU" sz="1600" dirty="0" smtClean="0"/>
              <a:t>Интересное путешествие совершил древнегреческий учёный и мореплаватель </a:t>
            </a:r>
            <a:r>
              <a:rPr lang="ru-RU" sz="1600" dirty="0" err="1" smtClean="0"/>
              <a:t>Пифей</a:t>
            </a:r>
            <a:r>
              <a:rPr lang="ru-RU" sz="1600" dirty="0" smtClean="0"/>
              <a:t> .Выйдя из Средиземного моря ,он обогнул берега Испании и Франции и достиг Ирландии и Великобритании. Затем он посетил земли германцев, богатые янтарём. </a:t>
            </a:r>
            <a:r>
              <a:rPr lang="ru-RU" sz="1600" dirty="0" err="1" smtClean="0"/>
              <a:t>Пифей</a:t>
            </a:r>
            <a:r>
              <a:rPr lang="ru-RU" sz="1600" dirty="0" smtClean="0"/>
              <a:t> первым установил зависимость между географической широтой и длиной дня и ночи.</a:t>
            </a:r>
            <a:endParaRPr lang="ru-RU" sz="1600" dirty="0"/>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tx1">
                <a:lumMod val="85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116633"/>
            <a:ext cx="7772400" cy="1296143"/>
          </a:xfrm>
        </p:spPr>
        <p:txBody>
          <a:bodyPr/>
          <a:lstStyle/>
          <a:p>
            <a:r>
              <a:rPr lang="ru-RU" dirty="0" smtClean="0"/>
              <a:t>Плавания финикийцев.</a:t>
            </a:r>
            <a:endParaRPr lang="ru-RU" dirty="0"/>
          </a:p>
        </p:txBody>
      </p:sp>
      <p:sp>
        <p:nvSpPr>
          <p:cNvPr id="5" name="Подзаголовок 4"/>
          <p:cNvSpPr>
            <a:spLocks noGrp="1"/>
          </p:cNvSpPr>
          <p:nvPr>
            <p:ph type="subTitle" idx="1"/>
          </p:nvPr>
        </p:nvSpPr>
        <p:spPr>
          <a:xfrm>
            <a:off x="1331640" y="1196752"/>
            <a:ext cx="6440760" cy="1152128"/>
          </a:xfrm>
        </p:spPr>
        <p:txBody>
          <a:bodyPr/>
          <a:lstStyle/>
          <a:p>
            <a:r>
              <a:rPr lang="ru-RU" dirty="0" smtClean="0"/>
              <a:t>Почти три года им потребовалось чтобы обогнуть Африку.</a:t>
            </a:r>
            <a:endParaRPr lang="ru-RU" dirty="0"/>
          </a:p>
        </p:txBody>
      </p:sp>
      <p:pic>
        <p:nvPicPr>
          <p:cNvPr id="6" name="wuGlFv8kqVk.jpg" descr="C:\Users\1\Desktop\презинтацыя\wuGlFv8kqVk.jpg"/>
          <p:cNvPicPr>
            <a:picLocks noChangeAspect="1"/>
          </p:cNvPicPr>
          <p:nvPr/>
        </p:nvPicPr>
        <p:blipFill>
          <a:blip r:embed="rId2" cstate="print"/>
          <a:stretch>
            <a:fillRect/>
          </a:stretch>
        </p:blipFill>
        <p:spPr>
          <a:xfrm rot="431968">
            <a:off x="357999" y="4754586"/>
            <a:ext cx="4040188" cy="1953424"/>
          </a:xfrm>
          <a:prstGeom prst="rect">
            <a:avLst/>
          </a:prstGeom>
          <a:ln>
            <a:noFill/>
          </a:ln>
          <a:effectLst>
            <a:softEdge rad="112500"/>
          </a:effectLst>
        </p:spPr>
      </p:pic>
      <p:pic>
        <p:nvPicPr>
          <p:cNvPr id="7" name="wuGlFv8kqVk.jpg" descr="C:\Users\1\Desktop\презинтацыя\wuGlFv8kqVk.jpg"/>
          <p:cNvPicPr>
            <a:picLocks noChangeAspect="1"/>
          </p:cNvPicPr>
          <p:nvPr/>
        </p:nvPicPr>
        <p:blipFill>
          <a:blip r:embed="rId3" cstate="print"/>
          <a:stretch>
            <a:fillRect/>
          </a:stretch>
        </p:blipFill>
        <p:spPr>
          <a:xfrm>
            <a:off x="5148064" y="2708920"/>
            <a:ext cx="3824164" cy="2391141"/>
          </a:xfrm>
          <a:prstGeom prst="rect">
            <a:avLst/>
          </a:prstGeom>
          <a:ln>
            <a:noFill/>
          </a:ln>
          <a:effectLst>
            <a:softEdge rad="112500"/>
          </a:effectLst>
        </p:spPr>
      </p:pic>
      <p:pic>
        <p:nvPicPr>
          <p:cNvPr id="8" name="wuGlFv8kqVk.jpg" descr="C:\Users\1\Desktop\презинтацыя\wuGlFv8kqVk.jpg"/>
          <p:cNvPicPr>
            <a:picLocks noChangeAspect="1"/>
          </p:cNvPicPr>
          <p:nvPr/>
        </p:nvPicPr>
        <p:blipFill>
          <a:blip r:embed="rId4" cstate="print"/>
          <a:stretch>
            <a:fillRect/>
          </a:stretch>
        </p:blipFill>
        <p:spPr>
          <a:xfrm>
            <a:off x="1331640" y="2348880"/>
            <a:ext cx="2880320" cy="2160240"/>
          </a:xfrm>
          <a:prstGeom prst="rect">
            <a:avLst/>
          </a:prstGeom>
          <a:ln>
            <a:noFill/>
          </a:ln>
          <a:effectLst>
            <a:softEdge rad="112500"/>
          </a:effectLst>
        </p:spPr>
      </p:pic>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E369CC"/>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611560" y="116633"/>
            <a:ext cx="7772400" cy="1008111"/>
          </a:xfrm>
        </p:spPr>
        <p:txBody>
          <a:bodyPr/>
          <a:lstStyle/>
          <a:p>
            <a:r>
              <a:rPr lang="ru-RU" dirty="0" smtClean="0"/>
              <a:t>Открытие Америки.</a:t>
            </a:r>
            <a:endParaRPr lang="ru-RU" dirty="0"/>
          </a:p>
        </p:txBody>
      </p:sp>
      <p:sp>
        <p:nvSpPr>
          <p:cNvPr id="10" name="Подзаголовок 9"/>
          <p:cNvSpPr>
            <a:spLocks noGrp="1"/>
          </p:cNvSpPr>
          <p:nvPr>
            <p:ph type="subTitle" idx="1"/>
          </p:nvPr>
        </p:nvSpPr>
        <p:spPr>
          <a:xfrm>
            <a:off x="1403648" y="1052736"/>
            <a:ext cx="6400800" cy="2376264"/>
          </a:xfrm>
        </p:spPr>
        <p:txBody>
          <a:bodyPr>
            <a:noAutofit/>
          </a:bodyPr>
          <a:lstStyle/>
          <a:p>
            <a:r>
              <a:rPr lang="ru-RU" sz="1600" dirty="0" smtClean="0"/>
              <a:t>Эта часть света была открыта,  можно сказать, по ошибке.</a:t>
            </a:r>
            <a:r>
              <a:rPr lang="en-US" sz="1600" dirty="0" smtClean="0"/>
              <a:t> </a:t>
            </a:r>
            <a:r>
              <a:rPr lang="ru-RU" sz="1600" dirty="0" smtClean="0"/>
              <a:t>В </a:t>
            </a:r>
            <a:r>
              <a:rPr lang="en-US" sz="1600" dirty="0" smtClean="0"/>
              <a:t>XV</a:t>
            </a:r>
            <a:r>
              <a:rPr lang="ru-RU" sz="1600" dirty="0" smtClean="0"/>
              <a:t> в. многих европейских путешественников манили к себе далёкие страны Азии, прежде всего Индия и Китай, славившиеся несметными богатствами. Но путь в Азию был очень долгим – нужно было плыть вокруг Африки. Отыскать более короткий путь решил итальянец из Генуи Христофор Колумб. 3 августа 1492 года Колумб со своей командой (около 100 человек)на трех кораблях отплыл из Испании. А 12 октября 1492 года матрос  одного из кораблей заметил землю. Вскоре Колумб высадился на берег. Он думал, что добрался до Индии, поэтому местных жителе назвал индейцами. Но обнаруженная земля оказалась маленьким островом. Весной 1493 года он возвратился в Испанию. Однако до конца своих дней он так и не узнал, что не достиг Азии, а открыл новую часть света – Америку.</a:t>
            </a:r>
            <a:endParaRPr lang="ru-RU" sz="1600" dirty="0"/>
          </a:p>
        </p:txBody>
      </p:sp>
      <p:pic>
        <p:nvPicPr>
          <p:cNvPr id="11" name="wuGlFv8kqVk.jpg" descr="C:\Users\1\Desktop\презинтацыя\wuGlFv8kqVk.jpg"/>
          <p:cNvPicPr>
            <a:picLocks noChangeAspect="1"/>
          </p:cNvPicPr>
          <p:nvPr/>
        </p:nvPicPr>
        <p:blipFill>
          <a:blip r:embed="rId2" cstate="print"/>
          <a:stretch>
            <a:fillRect/>
          </a:stretch>
        </p:blipFill>
        <p:spPr>
          <a:xfrm>
            <a:off x="323528" y="4416939"/>
            <a:ext cx="3635896" cy="2441061"/>
          </a:xfrm>
          <a:prstGeom prst="rect">
            <a:avLst/>
          </a:prstGeom>
          <a:ln>
            <a:noFill/>
          </a:ln>
          <a:effectLst>
            <a:softEdge rad="112500"/>
          </a:effectLst>
        </p:spPr>
      </p:pic>
      <p:pic>
        <p:nvPicPr>
          <p:cNvPr id="12" name="wuGlFv8kqVk.jpg" descr="C:\Users\1\Desktop\презинтацыя\wuGlFv8kqVk.jpg"/>
          <p:cNvPicPr>
            <a:picLocks noChangeAspect="1"/>
          </p:cNvPicPr>
          <p:nvPr/>
        </p:nvPicPr>
        <p:blipFill>
          <a:blip r:embed="rId3" cstate="print"/>
          <a:stretch>
            <a:fillRect/>
          </a:stretch>
        </p:blipFill>
        <p:spPr>
          <a:xfrm>
            <a:off x="4788024" y="4437112"/>
            <a:ext cx="3227850" cy="2420888"/>
          </a:xfrm>
          <a:prstGeom prst="rect">
            <a:avLst/>
          </a:prstGeom>
          <a:ln>
            <a:noFill/>
          </a:ln>
          <a:effectLst>
            <a:softEdge rad="112500"/>
          </a:effectLst>
        </p:spPr>
      </p:pic>
    </p:spTree>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66FF33"/>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331640" y="0"/>
            <a:ext cx="7124328" cy="1470025"/>
          </a:xfrm>
        </p:spPr>
        <p:txBody>
          <a:bodyPr/>
          <a:lstStyle/>
          <a:p>
            <a:r>
              <a:rPr lang="ru-RU" dirty="0" smtClean="0"/>
              <a:t>Первое кругосветное путешествие.</a:t>
            </a:r>
            <a:endParaRPr lang="ru-RU" dirty="0"/>
          </a:p>
        </p:txBody>
      </p:sp>
      <p:sp>
        <p:nvSpPr>
          <p:cNvPr id="5" name="Подзаголовок 4"/>
          <p:cNvSpPr>
            <a:spLocks noGrp="1"/>
          </p:cNvSpPr>
          <p:nvPr>
            <p:ph type="subTitle" idx="1"/>
          </p:nvPr>
        </p:nvSpPr>
        <p:spPr>
          <a:xfrm>
            <a:off x="2627784" y="1340768"/>
            <a:ext cx="6400800" cy="2880320"/>
          </a:xfrm>
        </p:spPr>
        <p:txBody>
          <a:bodyPr>
            <a:normAutofit fontScale="47500" lnSpcReduction="20000"/>
          </a:bodyPr>
          <a:lstStyle/>
          <a:p>
            <a:r>
              <a:rPr lang="ru-RU" dirty="0" smtClean="0"/>
              <a:t>Многочисленные экспедиции к землям, открытым Христофором Колумбом, показали, что это не Азия. Португалец  </a:t>
            </a:r>
            <a:r>
              <a:rPr lang="ru-RU" dirty="0" err="1" smtClean="0"/>
              <a:t>Фернан</a:t>
            </a:r>
            <a:r>
              <a:rPr lang="ru-RU" dirty="0" smtClean="0"/>
              <a:t>  Магеллан решил достичь берегов Азии, обойдя Америку с юга. 20 сентября 1519 г. его флотилия, состоящая из 5 кораблей, покинула испанские берега. Путешествие было очень  тяжёлым: голод, цинга, холод, бунт. Но Магеллан достиг своей цели.</a:t>
            </a:r>
          </a:p>
          <a:p>
            <a:endParaRPr lang="ru-RU" dirty="0" smtClean="0"/>
          </a:p>
          <a:p>
            <a:r>
              <a:rPr lang="ru-RU" dirty="0" smtClean="0"/>
              <a:t>6 марта 1521 года его слуга-малаец услышал почти забытую речь. Магеллан был счастлив. Он понял, что обойдя вокруг Земли , он привёл свои корабли в Азию. Его мечта сбылась. Но при стычке с местными жителями  Ф. Магеллан был убит. В 1522 г. домой вернулся лишь один корабль.</a:t>
            </a:r>
          </a:p>
          <a:p>
            <a:endParaRPr lang="ru-RU" dirty="0" smtClean="0"/>
          </a:p>
          <a:p>
            <a:r>
              <a:rPr lang="ru-RU" dirty="0" smtClean="0"/>
              <a:t>В результате экспедиции была доказана шарообразность Земли и наличие единого мирового океана. </a:t>
            </a:r>
            <a:endParaRPr lang="ru-RU" dirty="0"/>
          </a:p>
        </p:txBody>
      </p:sp>
      <p:pic>
        <p:nvPicPr>
          <p:cNvPr id="6" name="wuGlFv8kqVk.jpg" descr="C:\Users\1\Desktop\презинтацыя\wuGlFv8kqVk.jpg"/>
          <p:cNvPicPr>
            <a:picLocks noChangeAspect="1"/>
          </p:cNvPicPr>
          <p:nvPr/>
        </p:nvPicPr>
        <p:blipFill>
          <a:blip r:embed="rId2" cstate="print"/>
          <a:stretch>
            <a:fillRect/>
          </a:stretch>
        </p:blipFill>
        <p:spPr>
          <a:xfrm>
            <a:off x="179512" y="3933056"/>
            <a:ext cx="4104456" cy="2592288"/>
          </a:xfrm>
          <a:prstGeom prst="rect">
            <a:avLst/>
          </a:prstGeom>
          <a:ln>
            <a:noFill/>
          </a:ln>
          <a:effectLst>
            <a:softEdge rad="112500"/>
          </a:effectLst>
        </p:spPr>
      </p:pic>
      <p:pic>
        <p:nvPicPr>
          <p:cNvPr id="7" name="wuGlFv8kqVk.jpg" descr="C:\Users\1\Desktop\презинтацыя\wuGlFv8kqVk.jpg"/>
          <p:cNvPicPr>
            <a:picLocks noChangeAspect="1"/>
          </p:cNvPicPr>
          <p:nvPr/>
        </p:nvPicPr>
        <p:blipFill>
          <a:blip r:embed="rId3" cstate="print"/>
          <a:stretch>
            <a:fillRect/>
          </a:stretch>
        </p:blipFill>
        <p:spPr>
          <a:xfrm>
            <a:off x="0" y="1196752"/>
            <a:ext cx="2672450" cy="1872208"/>
          </a:xfrm>
          <a:prstGeom prst="rect">
            <a:avLst/>
          </a:prstGeom>
          <a:ln>
            <a:noFill/>
          </a:ln>
          <a:effectLst>
            <a:softEdge rad="112500"/>
          </a:effectLst>
        </p:spPr>
      </p:pic>
      <p:pic>
        <p:nvPicPr>
          <p:cNvPr id="9" name="wuGlFv8kqVk.jpg" descr="C:\Users\1\Desktop\презинтацыя\wuGlFv8kqVk.jpg"/>
          <p:cNvPicPr>
            <a:picLocks noChangeAspect="1"/>
          </p:cNvPicPr>
          <p:nvPr/>
        </p:nvPicPr>
        <p:blipFill>
          <a:blip r:embed="rId4" cstate="print"/>
          <a:stretch>
            <a:fillRect/>
          </a:stretch>
        </p:blipFill>
        <p:spPr>
          <a:xfrm>
            <a:off x="4716016" y="4077072"/>
            <a:ext cx="3888432" cy="2780928"/>
          </a:xfrm>
          <a:prstGeom prst="rect">
            <a:avLst/>
          </a:prstGeom>
          <a:ln>
            <a:noFill/>
          </a:ln>
          <a:effectLst>
            <a:softEdge rad="112500"/>
          </a:effectLst>
        </p:spPr>
      </p:pic>
    </p:spTree>
  </p:cSld>
  <p:clrMapOvr>
    <a:masterClrMapping/>
  </p:clrMapOvr>
  <p:transition>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2">
                <a:lumMod val="60000"/>
                <a:lumOff val="4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dirty="0" smtClean="0"/>
              <a:t>Открытие Антарктиды.</a:t>
            </a:r>
            <a:endParaRPr lang="ru-RU" dirty="0"/>
          </a:p>
        </p:txBody>
      </p:sp>
      <p:sp>
        <p:nvSpPr>
          <p:cNvPr id="5" name="Подзаголовок 4"/>
          <p:cNvSpPr>
            <a:spLocks noGrp="1"/>
          </p:cNvSpPr>
          <p:nvPr>
            <p:ph sz="half" idx="1"/>
          </p:nvPr>
        </p:nvSpPr>
        <p:spPr>
          <a:xfrm>
            <a:off x="107504" y="1600200"/>
            <a:ext cx="3600400" cy="4525963"/>
          </a:xfrm>
        </p:spPr>
        <p:txBody>
          <a:bodyPr>
            <a:normAutofit fontScale="92500" lnSpcReduction="10000"/>
          </a:bodyPr>
          <a:lstStyle/>
          <a:p>
            <a:r>
              <a:rPr lang="ru-RU" sz="1800" dirty="0" smtClean="0"/>
              <a:t>В 1820 году русские мореплаватели Ф.Ф. Беллинсгаузен и М.П. Лазарев на парусных кораблях «Восток» и «Мирный» открыли шестой континент – Антарктиду. Их географическое путешествие продолжалось 751 день. За это время они девять раз подходили близко к берегам Антарктиды. Однако льды не позволяли им высадится на материке. Только в 1894 г. люди впервые вступили на землю Антарктиды. Это были норвежцы капитан Леонард </a:t>
            </a:r>
            <a:r>
              <a:rPr lang="ru-RU" sz="1800" dirty="0" err="1" smtClean="0"/>
              <a:t>Кристенсен</a:t>
            </a:r>
            <a:r>
              <a:rPr lang="ru-RU" sz="1800" dirty="0" smtClean="0"/>
              <a:t> и матрос </a:t>
            </a:r>
            <a:r>
              <a:rPr lang="ru-RU" sz="1800" dirty="0" err="1" smtClean="0"/>
              <a:t>Карстен</a:t>
            </a:r>
            <a:r>
              <a:rPr lang="ru-RU" sz="1800" dirty="0" smtClean="0"/>
              <a:t>  </a:t>
            </a:r>
            <a:r>
              <a:rPr lang="ru-RU" sz="1800" dirty="0" err="1" smtClean="0"/>
              <a:t>Борхгревинк</a:t>
            </a:r>
            <a:r>
              <a:rPr lang="ru-RU" sz="1800" dirty="0" smtClean="0"/>
              <a:t>, которым удалось в шлюпке пробраться сквозь льды до берега.</a:t>
            </a:r>
            <a:endParaRPr lang="ru-RU" sz="1800" dirty="0"/>
          </a:p>
        </p:txBody>
      </p:sp>
      <p:pic>
        <p:nvPicPr>
          <p:cNvPr id="8" name="Содержимое 7" descr="img4.jpg"/>
          <p:cNvPicPr>
            <a:picLocks noGrp="1" noChangeAspect="1"/>
          </p:cNvPicPr>
          <p:nvPr>
            <p:ph sz="half" idx="2"/>
          </p:nvPr>
        </p:nvPicPr>
        <p:blipFill>
          <a:blip r:embed="rId2" cstate="print"/>
          <a:stretch>
            <a:fillRect/>
          </a:stretch>
        </p:blipFill>
        <p:spPr>
          <a:xfrm>
            <a:off x="4355970" y="1268700"/>
            <a:ext cx="4176580" cy="3168440"/>
          </a:xfrm>
          <a:prstGeom prst="rect">
            <a:avLst/>
          </a:prstGeom>
          <a:ln>
            <a:noFill/>
          </a:ln>
          <a:effectLst>
            <a:softEdge rad="112500"/>
          </a:effectLst>
        </p:spPr>
      </p:pic>
      <p:pic>
        <p:nvPicPr>
          <p:cNvPr id="6" name="Рисунок 5" descr="5281524.jpg"/>
          <p:cNvPicPr>
            <a:picLocks noChangeAspect="1"/>
          </p:cNvPicPr>
          <p:nvPr/>
        </p:nvPicPr>
        <p:blipFill>
          <a:blip r:embed="rId3" cstate="print"/>
          <a:stretch>
            <a:fillRect/>
          </a:stretch>
        </p:blipFill>
        <p:spPr>
          <a:xfrm>
            <a:off x="4211950" y="4653170"/>
            <a:ext cx="4608640" cy="2088290"/>
          </a:xfrm>
          <a:prstGeom prst="rect">
            <a:avLst/>
          </a:prstGeom>
          <a:ln>
            <a:noFill/>
          </a:ln>
          <a:effectLst>
            <a:softEdge rad="112500"/>
          </a:effectLst>
        </p:spPr>
      </p:pic>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F46B2E"/>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Заголовок 6"/>
          <p:cNvSpPr>
            <a:spLocks noGrp="1"/>
          </p:cNvSpPr>
          <p:nvPr>
            <p:ph type="ctrTitle"/>
          </p:nvPr>
        </p:nvSpPr>
        <p:spPr>
          <a:xfrm>
            <a:off x="827480" y="1"/>
            <a:ext cx="7772400" cy="1268700"/>
          </a:xfrm>
        </p:spPr>
        <p:txBody>
          <a:bodyPr>
            <a:noAutofit/>
          </a:bodyPr>
          <a:lstStyle/>
          <a:p>
            <a:r>
              <a:rPr lang="ru-RU" sz="3200" dirty="0" smtClean="0"/>
              <a:t>«Хождение за три моря»</a:t>
            </a:r>
            <a:endParaRPr lang="ru-RU" sz="3200" dirty="0"/>
          </a:p>
        </p:txBody>
      </p:sp>
      <p:sp>
        <p:nvSpPr>
          <p:cNvPr id="10" name="Подзаголовок 9"/>
          <p:cNvSpPr>
            <a:spLocks noGrp="1"/>
          </p:cNvSpPr>
          <p:nvPr>
            <p:ph type="subTitle" idx="1"/>
          </p:nvPr>
        </p:nvSpPr>
        <p:spPr>
          <a:xfrm>
            <a:off x="1403560" y="1052670"/>
            <a:ext cx="6400800" cy="1775110"/>
          </a:xfrm>
        </p:spPr>
        <p:txBody>
          <a:bodyPr>
            <a:noAutofit/>
          </a:bodyPr>
          <a:lstStyle/>
          <a:p>
            <a:r>
              <a:rPr lang="ru-RU" sz="2000" dirty="0" smtClean="0"/>
              <a:t>Во второй половине </a:t>
            </a:r>
            <a:r>
              <a:rPr lang="en-US" sz="2000" dirty="0" smtClean="0"/>
              <a:t>XV</a:t>
            </a:r>
            <a:r>
              <a:rPr lang="ru-RU" sz="2000" dirty="0" smtClean="0"/>
              <a:t> в. Тверской купец Афанасий Никитин совершил путешествие в Индию, которое продолжалось три года. Он изучил природу страны, быт, обычаи, культуру её народов. Свои впечатления от путешествия он описал в книге «Хождение за три моря». Эта книга впервые полно и правдиво рассказала жителям России о южных странах.</a:t>
            </a:r>
            <a:endParaRPr lang="ru-RU" sz="2000" dirty="0"/>
          </a:p>
        </p:txBody>
      </p:sp>
      <p:pic>
        <p:nvPicPr>
          <p:cNvPr id="4" name="Рисунок 3" descr="4dcfdf5a297a00bfdf493dbc26b45712bc5f6c179788026.jpg"/>
          <p:cNvPicPr>
            <a:picLocks noChangeAspect="1"/>
          </p:cNvPicPr>
          <p:nvPr/>
        </p:nvPicPr>
        <p:blipFill>
          <a:blip r:embed="rId2" cstate="print"/>
          <a:stretch>
            <a:fillRect/>
          </a:stretch>
        </p:blipFill>
        <p:spPr>
          <a:xfrm>
            <a:off x="179390" y="2996940"/>
            <a:ext cx="2555773" cy="3357647"/>
          </a:xfrm>
          <a:prstGeom prst="rect">
            <a:avLst/>
          </a:prstGeom>
          <a:ln>
            <a:noFill/>
          </a:ln>
          <a:effectLst>
            <a:softEdge rad="112500"/>
          </a:effectLst>
        </p:spPr>
      </p:pic>
      <p:pic>
        <p:nvPicPr>
          <p:cNvPr id="5" name="Рисунок 4" descr="207490f9dfb0.jpg"/>
          <p:cNvPicPr>
            <a:picLocks noChangeAspect="1"/>
          </p:cNvPicPr>
          <p:nvPr/>
        </p:nvPicPr>
        <p:blipFill>
          <a:blip r:embed="rId3" cstate="print"/>
          <a:stretch>
            <a:fillRect/>
          </a:stretch>
        </p:blipFill>
        <p:spPr>
          <a:xfrm>
            <a:off x="2987780" y="3573020"/>
            <a:ext cx="2093210" cy="2750478"/>
          </a:xfrm>
          <a:prstGeom prst="rect">
            <a:avLst/>
          </a:prstGeom>
          <a:ln>
            <a:noFill/>
          </a:ln>
          <a:effectLst>
            <a:softEdge rad="112500"/>
          </a:effectLst>
        </p:spPr>
      </p:pic>
      <p:pic>
        <p:nvPicPr>
          <p:cNvPr id="6" name="Рисунок 5" descr="41925843.jpg"/>
          <p:cNvPicPr>
            <a:picLocks noChangeAspect="1"/>
          </p:cNvPicPr>
          <p:nvPr/>
        </p:nvPicPr>
        <p:blipFill>
          <a:blip r:embed="rId4" cstate="print"/>
          <a:stretch>
            <a:fillRect/>
          </a:stretch>
        </p:blipFill>
        <p:spPr>
          <a:xfrm>
            <a:off x="5436120" y="3284980"/>
            <a:ext cx="3491850" cy="1876870"/>
          </a:xfrm>
          <a:prstGeom prst="rect">
            <a:avLst/>
          </a:prstGeom>
          <a:ln>
            <a:noFill/>
          </a:ln>
          <a:effectLst>
            <a:softEdge rad="112500"/>
          </a:effectLst>
        </p:spPr>
      </p:pic>
      <p:pic>
        <p:nvPicPr>
          <p:cNvPr id="8" name="Рисунок 7" descr="Img.jpg"/>
          <p:cNvPicPr>
            <a:picLocks noChangeAspect="1"/>
          </p:cNvPicPr>
          <p:nvPr/>
        </p:nvPicPr>
        <p:blipFill>
          <a:blip r:embed="rId5" cstate="print"/>
          <a:stretch>
            <a:fillRect/>
          </a:stretch>
        </p:blipFill>
        <p:spPr>
          <a:xfrm>
            <a:off x="5436120" y="5253138"/>
            <a:ext cx="2446841" cy="1604862"/>
          </a:xfrm>
          <a:prstGeom prst="rect">
            <a:avLst/>
          </a:prstGeom>
          <a:ln>
            <a:noFill/>
          </a:ln>
          <a:effectLst>
            <a:softEdge rad="112500"/>
          </a:effectLst>
        </p:spPr>
      </p:pic>
    </p:spTree>
  </p:cSld>
  <p:clrMapOvr>
    <a:masterClrMapping/>
  </p:clrMapOvr>
  <p:transition>
    <p:pull dir="lu"/>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602</Words>
  <Application>Microsoft Office PowerPoint</Application>
  <PresentationFormat>Экран (4:3)</PresentationFormat>
  <Paragraphs>24</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Важнейшие географические открытия  и путешествия </vt:lpstr>
      <vt:lpstr>Родоначальник и отец географии. </vt:lpstr>
      <vt:lpstr>Великие географы древности. </vt:lpstr>
      <vt:lpstr>                      Великий географ Пифей.</vt:lpstr>
      <vt:lpstr>Плавания финикийцев.</vt:lpstr>
      <vt:lpstr>Открытие Америки.</vt:lpstr>
      <vt:lpstr>Первое кругосветное путешествие.</vt:lpstr>
      <vt:lpstr>Открытие Антарктиды.</vt:lpstr>
      <vt:lpstr>«Хождение за три моря»</vt:lpstr>
      <vt:lpstr>Слайд 10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Важнейшие географические открытия  и путешествия</dc:title>
  <dc:creator>1</dc:creator>
  <cp:lastModifiedBy>Учитель</cp:lastModifiedBy>
  <cp:revision>34</cp:revision>
  <dcterms:created xsi:type="dcterms:W3CDTF">2015-10-15T18:33:54Z</dcterms:created>
  <dcterms:modified xsi:type="dcterms:W3CDTF">2019-10-09T15:21:32Z</dcterms:modified>
</cp:coreProperties>
</file>