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6D7FD95-FF0B-4F94-B471-1C6ECC1603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39FB715-4656-4783-89E2-C7FB8F592A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7CE08B1-C601-4B15-A85E-3791DE6D22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5A263-331B-4E6A-BA49-AE8677D4A51D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43C2FCB-2496-46D5-AB88-1BD3B00367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DBFE22E-00CE-42C7-95DF-0C7AA24AC6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CB505-5F3C-4D04-B1E5-ED563F88F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8590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42F2D5-0E21-4EB0-BC16-205F4F88A5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E9DDF73-9912-4C6A-AE9A-F9A264B39B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323C97F-EAAB-4B22-884D-4DCCCAFB2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5A263-331B-4E6A-BA49-AE8677D4A51D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D224B63-013F-45BA-A663-3D77CA934C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EDC0739-69F4-415A-AB87-C00700F2C3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CB505-5F3C-4D04-B1E5-ED563F88F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370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D4B291AB-99C4-4834-A38C-233E5B86CAD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1745C3E-ADD1-4F84-9B45-4828435EC8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53801EB-3A93-49F5-8CFE-9E43BBD455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5A263-331B-4E6A-BA49-AE8677D4A51D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17FBD1F-8039-4C41-9E2B-303DAA3E6F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25BC562-BB15-49B8-9013-346411FD31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CB505-5F3C-4D04-B1E5-ED563F88F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33384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9A8B03-F4F7-4C64-91C7-20F41BEBBA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42C4203-0D5E-404A-A70E-4F966B62F9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C8D3DC6-2AB8-4830-8DA8-8102CC4496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5A263-331B-4E6A-BA49-AE8677D4A51D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51F01CA-3F20-4DF3-8706-F6A99E6DF8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3B93F91-63D7-49DB-8722-FCE42944F3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CB505-5F3C-4D04-B1E5-ED563F88F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5669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95AE3C3-FAF5-4CE3-BF09-0F10B94145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2C12CE9-F9C4-4BC5-8515-4814321FAA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8F82CB7-7D01-41CE-AEFA-D61C475901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5A263-331B-4E6A-BA49-AE8677D4A51D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FE55B06-6F5F-49DD-8855-BB5BCA49E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82B1BF4-810C-401D-959E-EE6F79429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CB505-5F3C-4D04-B1E5-ED563F88F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62431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F9A935C-BD15-4665-AFE4-4E57780523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7FF4D71-0043-4B4F-87F7-F4DAAE32702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F2B0F44-EE2F-4CB0-A8EF-64D2FBA275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936263E-556F-415E-8BA0-73DEFE2847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5A263-331B-4E6A-BA49-AE8677D4A51D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DDAB98C-8934-4DE7-9CFB-6D9FB6955E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63843A0-9D7F-416C-92E7-E0A6C82A87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CB505-5F3C-4D04-B1E5-ED563F88F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64535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7EDB9E2-0CE4-4BDB-B1AE-2DA5456656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89DEC10-5E60-4C27-818A-46EB6BCC81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1B848B9-BB9F-4989-8369-2AB0FA1CA4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195963F9-1D77-46D4-A516-BE1524FF398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80E03574-5C7F-4104-AD2F-BC7FB66B8AB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1AF6F632-2B38-462E-A193-849B2278B9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5A263-331B-4E6A-BA49-AE8677D4A51D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4462F8D7-A57C-4ED2-A02E-4CAE78287C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20145775-79AA-4CDF-B645-56A8A5B20A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CB505-5F3C-4D04-B1E5-ED563F88F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39186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CAFC640-ABA3-4430-99B4-946BF3D775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4F177F25-FF96-4268-A03A-2EC74F28FF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5A263-331B-4E6A-BA49-AE8677D4A51D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986BF046-A605-4B4C-AAAA-ACDD7EF9A2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80A227B3-8443-4F2D-9F4B-355FF56695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CB505-5F3C-4D04-B1E5-ED563F88F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03313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2651BEFD-D6EB-490B-A69E-FA15873DF0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5A263-331B-4E6A-BA49-AE8677D4A51D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3CDA0452-E966-4AF7-8ED2-BC5DD6DE98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03D02891-4621-4954-9C1B-E34C6475A2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CB505-5F3C-4D04-B1E5-ED563F88F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5585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67A8D9E-8774-4054-AB92-9A61515401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D155019-7CD2-4617-A5E6-82EDC522DD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15F3EBE-9AF6-4EF3-9F47-BA1CCE0E51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1413C22-CFE3-4170-9CD1-B52FFE4D08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5A263-331B-4E6A-BA49-AE8677D4A51D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FB6DD22-6BFA-44F5-BEBC-E41AF0ED21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A4638DF-95DB-4509-A149-1226216A81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CB505-5F3C-4D04-B1E5-ED563F88F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22172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98F330B-4BC2-45CD-AA50-24CA56D55D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E5342ED9-CE2A-4C7C-AA68-43D97685C4C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392DA7A-1FF8-4970-A2A9-598DF783AD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9981311-0F21-4275-BD09-7EF37D3268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5A263-331B-4E6A-BA49-AE8677D4A51D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48D29D8-A35E-415D-BB9E-763801A4E2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662FD41-312B-44D3-A2AF-6F0166A942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CB505-5F3C-4D04-B1E5-ED563F88F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42180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40C2BB-BB98-4AB8-A1C3-206476F325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8A51281-B019-49EA-B9E7-A976800F8B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CF4874A-5E98-494B-843C-4C6DCFEA585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F5A263-331B-4E6A-BA49-AE8677D4A51D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F212588-793B-426A-9E3F-1F432D9AF59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967C8A7-864F-42CA-9E54-F5E08E62FF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CCB505-5F3C-4D04-B1E5-ED563F88F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86084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6566FC3-C717-45E0-8CD3-35DD3638F3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0"/>
            <a:ext cx="12192000" cy="6858000"/>
          </a:xfrm>
        </p:spPr>
        <p:txBody>
          <a:bodyPr>
            <a:normAutofit/>
          </a:bodyPr>
          <a:lstStyle/>
          <a:p>
            <a:endParaRPr lang="ru-RU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8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БИОЛОГИЧЕСКИЕ АГЕНТЫ ПОВРЕЖДЕНИЯ </a:t>
            </a:r>
          </a:p>
          <a:p>
            <a:r>
              <a:rPr lang="ru-RU" sz="8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ДОКУМЕНТОВ И КНИГ</a:t>
            </a:r>
          </a:p>
        </p:txBody>
      </p:sp>
    </p:spTree>
    <p:extLst>
      <p:ext uri="{BB962C8B-B14F-4D97-AF65-F5344CB8AC3E}">
        <p14:creationId xmlns:p14="http://schemas.microsoft.com/office/powerpoint/2010/main" val="15326556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14F64784-758D-4A6C-94E7-A0CE660826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хранилищах постоянно обитает около 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50 видов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плесневых грибов, которые приспособились развиваться в условиях дефицита влаги </a:t>
            </a:r>
          </a:p>
          <a:p>
            <a:pPr marL="0" indent="0" algn="ctr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ним в различных регионах может присоединяться несколько десятков местных видов</a:t>
            </a:r>
          </a:p>
          <a:p>
            <a:pPr marL="0" indent="0" algn="ctr">
              <a:buNone/>
            </a:pP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Но основными разрушителями документов являются постоянные обитатели хранилищ</a:t>
            </a:r>
          </a:p>
        </p:txBody>
      </p:sp>
    </p:spTree>
    <p:extLst>
      <p:ext uri="{BB962C8B-B14F-4D97-AF65-F5344CB8AC3E}">
        <p14:creationId xmlns:p14="http://schemas.microsoft.com/office/powerpoint/2010/main" val="39395573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EEE5FC7A-DD10-482C-BFC4-2DD8FCBACA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Грибами поражаются книги и различные документы</a:t>
            </a:r>
          </a:p>
          <a:p>
            <a:pPr marL="0" indent="0"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marL="0" indent="0"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-	рукописные и печатные, </a:t>
            </a:r>
          </a:p>
          <a:p>
            <a:pPr marL="0" indent="0">
              <a:buNone/>
            </a:pP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-	переплетенные и </a:t>
            </a:r>
          </a:p>
          <a:p>
            <a:pPr marL="0" indent="0"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непереплетенные, </a:t>
            </a:r>
          </a:p>
          <a:p>
            <a:pPr marL="0" indent="0">
              <a:buNone/>
            </a:pP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-	на бумаге и пергамене, </a:t>
            </a:r>
          </a:p>
          <a:p>
            <a:pPr marL="0" indent="0">
              <a:buNone/>
            </a:pP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-	микро- и кинофильмы, </a:t>
            </a:r>
          </a:p>
          <a:p>
            <a:pPr marL="0" indent="0"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фотоснимки и т.д.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E9E0E51-43D1-4DCD-9739-55EEA39868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2439" y="535243"/>
            <a:ext cx="5329561" cy="6322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09524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B47C99B5-E0B3-40DF-B439-9E9950B9CE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Источником питания </a:t>
            </a:r>
          </a:p>
          <a:p>
            <a:pPr marL="0" indent="0" algn="ctr"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грибов служат все части и материалы книг и документов: </a:t>
            </a:r>
          </a:p>
          <a:p>
            <a:pPr algn="ctr">
              <a:buFontTx/>
              <a:buChar char="-"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материальная основа в виде бумаги, пергамента</a:t>
            </a:r>
          </a:p>
          <a:p>
            <a:pPr algn="ctr">
              <a:buFontTx/>
              <a:buChar char="-"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эмульсионный слой фото- и киноматериалов</a:t>
            </a:r>
          </a:p>
          <a:p>
            <a:pPr algn="ctr">
              <a:buFontTx/>
              <a:buChar char="-"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кожа </a:t>
            </a:r>
          </a:p>
          <a:p>
            <a:pPr algn="ctr">
              <a:buFontTx/>
              <a:buChar char="-"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картон</a:t>
            </a:r>
          </a:p>
          <a:p>
            <a:pPr algn="ctr">
              <a:buFontTx/>
              <a:buChar char="-"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клей</a:t>
            </a:r>
          </a:p>
          <a:p>
            <a:pPr algn="ctr">
              <a:buFontTx/>
              <a:buChar char="-"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нитки </a:t>
            </a:r>
          </a:p>
          <a:p>
            <a:pPr algn="ctr">
              <a:buFontTx/>
              <a:buChar char="-"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ткани</a:t>
            </a:r>
          </a:p>
          <a:p>
            <a:pPr algn="ctr">
              <a:buFontTx/>
              <a:buChar char="-"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доски</a:t>
            </a:r>
          </a:p>
        </p:txBody>
      </p:sp>
    </p:spTree>
    <p:extLst>
      <p:ext uri="{BB962C8B-B14F-4D97-AF65-F5344CB8AC3E}">
        <p14:creationId xmlns:p14="http://schemas.microsoft.com/office/powerpoint/2010/main" val="28961826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6C565C9D-5425-45AB-968E-C4F457F929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На месте развития таких грибов бумага как бы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«растворяется»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ней образуются отверстия</a:t>
            </a:r>
          </a:p>
          <a:p>
            <a:pPr marL="0" indent="0" algn="just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903CCD8-707D-40A6-AA05-8475D9F0F0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4967" y="816746"/>
            <a:ext cx="8810163" cy="6041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17148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B9C057DC-50BE-4DBE-80AC-FF04FCECDE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Грибные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пигментные пятна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плохо отбеливаются, и отбелка применима только к печатным материалам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209183A-2EF1-44F1-B052-B934818812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02050" y="905522"/>
            <a:ext cx="7605429" cy="5952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07477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7768ED3E-9861-4B7F-901E-F6212F82F8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БАКТЕРИИ</a:t>
            </a:r>
          </a:p>
          <a:p>
            <a:pPr marL="0" indent="0" algn="ctr">
              <a:buNone/>
            </a:pP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Бактерии — это широко распространенные в природе микроорганизмы, клетки которых не имеют оформленного ядра</a:t>
            </a:r>
          </a:p>
          <a:p>
            <a:pPr marL="0" indent="0" algn="ctr">
              <a:buNone/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Их относят к прокариотам (прокариоты или безъядерные — от др.-греч. «</a:t>
            </a:r>
            <a:r>
              <a:rPr lang="ru-RU" sz="4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— «перед», «до» и «</a:t>
            </a:r>
            <a:r>
              <a:rPr lang="ru-RU" sz="4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karyon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— «ядро»)</a:t>
            </a:r>
          </a:p>
        </p:txBody>
      </p:sp>
    </p:spTree>
    <p:extLst>
      <p:ext uri="{BB962C8B-B14F-4D97-AF65-F5344CB8AC3E}">
        <p14:creationId xmlns:p14="http://schemas.microsoft.com/office/powerpoint/2010/main" val="39914646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654B40E7-A390-4BA7-95C0-6422F332C8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Бактерии живут в условиях различных температур — от отрицательных до +80 °С в горячих источниках</a:t>
            </a: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Основное место их обитания в природе — это почва, где они принимают активное участие в круговороте веществ</a:t>
            </a: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marL="0" indent="0" algn="just">
              <a:buNone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В хранилищах встречаются 2 группы бактерий: </a:t>
            </a: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а) 	гнилостные, разрушающие клей, желатину, кожу, пергамент; </a:t>
            </a: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б) 	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целлюлозоразрушающие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утилизирующие целлюлозу в бумаге, тканях из хлопка и льна, нитках</a:t>
            </a: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Для борьбы с бактериальным поражением книг и документов не требуется никаких специальных мер</a:t>
            </a: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Достаточно хорошей просушки, чтобы развитие бактерий прекратилось</a:t>
            </a: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В условиях нормального хранения без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подмочек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бактерии не способны развиваться</a:t>
            </a:r>
          </a:p>
          <a:p>
            <a:pPr marL="0" indent="0" algn="just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39059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C8E5A730-3DFA-4188-BCBB-B6695E181A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sz="6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ГРИБЫ</a:t>
            </a:r>
          </a:p>
          <a:p>
            <a:pPr marL="0" indent="0" algn="ctr">
              <a:buNone/>
            </a:pP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Грибы являются низшими </a:t>
            </a:r>
            <a:r>
              <a:rPr lang="ru-RU" sz="4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эукариотными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организмами, имеющими оформленное ядро в клетке</a:t>
            </a:r>
          </a:p>
          <a:p>
            <a:pPr marL="0" indent="0" algn="just">
              <a:buNone/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До недавнего времени их относили к низшим растениям</a:t>
            </a:r>
          </a:p>
          <a:p>
            <a:pPr marL="0" indent="0" algn="just">
              <a:buNone/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Сейчас их выделили в самостоятельное царство. </a:t>
            </a:r>
          </a:p>
          <a:p>
            <a:pPr marL="0" indent="0" algn="just">
              <a:buNone/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marL="0" indent="0" algn="ctr">
              <a:buNone/>
            </a:pPr>
            <a:r>
              <a:rPr lang="ru-RU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5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настоящее время известно более 100 тыс. видов грибов</a:t>
            </a:r>
          </a:p>
          <a:p>
            <a:pPr marL="0" indent="0" algn="just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5603153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7C65A77A-F1A1-406B-BF43-87D60CCFC0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marL="0" indent="0" algn="ctr">
              <a:buNone/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Их вегетативное тело </a:t>
            </a:r>
          </a:p>
          <a:p>
            <a:pPr marL="0" indent="0" algn="ctr">
              <a:buNone/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грибница, или мицелий,—</a:t>
            </a:r>
          </a:p>
          <a:p>
            <a:pPr marL="0" indent="0" algn="ctr">
              <a:buNone/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состоит из системы тонких ветвящихся нитей — гиф</a:t>
            </a:r>
          </a:p>
          <a:p>
            <a:pPr marL="0" indent="0" algn="ctr">
              <a:buNone/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состав клеточных стенок большинства видов грибов входит хитин, как в покровах насекомых</a:t>
            </a:r>
          </a:p>
        </p:txBody>
      </p:sp>
    </p:spTree>
    <p:extLst>
      <p:ext uri="{BB962C8B-B14F-4D97-AF65-F5344CB8AC3E}">
        <p14:creationId xmlns:p14="http://schemas.microsoft.com/office/powerpoint/2010/main" val="39828574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E53CA215-FED1-4861-8CE7-A398120CCF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хранилищ характерны </a:t>
            </a:r>
          </a:p>
          <a:p>
            <a:pPr marL="0" indent="0" algn="ctr">
              <a:buNone/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микроскопические грибы, или </a:t>
            </a:r>
            <a:r>
              <a:rPr lang="ru-RU" sz="4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микромицеты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0" indent="0" algn="ctr">
              <a:buNone/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образующие </a:t>
            </a:r>
            <a:r>
              <a:rPr lang="ru-RU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налеты на поверхности субстрата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т.е. плесени</a:t>
            </a:r>
          </a:p>
        </p:txBody>
      </p:sp>
    </p:spTree>
    <p:extLst>
      <p:ext uri="{BB962C8B-B14F-4D97-AF65-F5344CB8AC3E}">
        <p14:creationId xmlns:p14="http://schemas.microsoft.com/office/powerpoint/2010/main" val="1164994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57FF1CD-6AB7-4F93-805E-296C949B08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6905" y="2126562"/>
            <a:ext cx="7105095" cy="4731438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F947F0BD-0964-45F9-9001-0C65145E1E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Мицелий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микромицетов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состоит из гиф диаметром 1–10 мкм, он довольно однотипный по строению и 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может быть бесцветным или окрашенным, воздушным, образующим над поверхностью субстрата возвышения в виде легко стирающихся подушечек, и субстратным, пронизывающим субстрат</a:t>
            </a: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-Окрашенный субстратный </a:t>
            </a: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мицелий образует на бумаге </a:t>
            </a: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очень трудно удаляемые </a:t>
            </a: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даже при отбелке пятна</a:t>
            </a: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-Мицелий домовых грибов </a:t>
            </a: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кремового цвета наползает </a:t>
            </a: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бумагу сплошной пленкой</a:t>
            </a:r>
          </a:p>
        </p:txBody>
      </p:sp>
    </p:spTree>
    <p:extLst>
      <p:ext uri="{BB962C8B-B14F-4D97-AF65-F5344CB8AC3E}">
        <p14:creationId xmlns:p14="http://schemas.microsoft.com/office/powerpoint/2010/main" val="17809456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7AE5338-15E6-4C72-BDD1-DBDEDD2F95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76" y="935831"/>
            <a:ext cx="5939162" cy="5922169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BAB08C1B-5DEA-4485-8718-F747F2211F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Плесневые грибы производят огромное количество спор, например, 1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конидиеносец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черного аспергилла — до 10 тыс. спор     </a:t>
            </a:r>
          </a:p>
          <a:p>
            <a:pPr marL="0" indent="0">
              <a:buNone/>
            </a:pP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Строение </a:t>
            </a:r>
            <a:r>
              <a:rPr lang="ru-RU" sz="32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конидиеносцев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 algn="ctr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А-аспергилл </a:t>
            </a:r>
          </a:p>
          <a:p>
            <a:pPr marL="0" indent="0" algn="r">
              <a:buNone/>
            </a:pP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</a:t>
            </a:r>
          </a:p>
          <a:p>
            <a:pPr marL="0" indent="0" algn="ctr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Б-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пеницилл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трелка: вниз 5">
            <a:extLst>
              <a:ext uri="{FF2B5EF4-FFF2-40B4-BE49-F238E27FC236}">
                <a16:creationId xmlns:a16="http://schemas.microsoft.com/office/drawing/2014/main" id="{7FFCDEB4-0520-4533-AB57-19F7883067D5}"/>
              </a:ext>
            </a:extLst>
          </p:cNvPr>
          <p:cNvSpPr/>
          <p:nvPr/>
        </p:nvSpPr>
        <p:spPr>
          <a:xfrm rot="5400000">
            <a:off x="4360253" y="1933331"/>
            <a:ext cx="96175" cy="896645"/>
          </a:xfrm>
          <a:prstGeom prst="downArrow">
            <a:avLst/>
          </a:prstGeom>
          <a:solidFill>
            <a:schemeClr val="bg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: вниз 8">
            <a:extLst>
              <a:ext uri="{FF2B5EF4-FFF2-40B4-BE49-F238E27FC236}">
                <a16:creationId xmlns:a16="http://schemas.microsoft.com/office/drawing/2014/main" id="{3F5847EA-C456-46FB-8888-C73BEB6D3F71}"/>
              </a:ext>
            </a:extLst>
          </p:cNvPr>
          <p:cNvSpPr/>
          <p:nvPr/>
        </p:nvSpPr>
        <p:spPr>
          <a:xfrm rot="5400000">
            <a:off x="6646247" y="4785863"/>
            <a:ext cx="96175" cy="896645"/>
          </a:xfrm>
          <a:prstGeom prst="downArrow">
            <a:avLst/>
          </a:prstGeom>
          <a:solidFill>
            <a:schemeClr val="bg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15776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63D60FEA-9AA4-4C9E-BC2F-6DC99D47DF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marL="0" indent="0" algn="just">
              <a:buNone/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Споры грибов </a:t>
            </a:r>
            <a:r>
              <a:rPr lang="ru-RU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очень устойчивы 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действию различных неблагоприятных факторов среды: </a:t>
            </a:r>
          </a:p>
          <a:p>
            <a:pPr marL="0" indent="0" algn="just">
              <a:buNone/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-	замораживанию; </a:t>
            </a:r>
          </a:p>
          <a:p>
            <a:pPr marL="0" indent="0" algn="just">
              <a:buNone/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-	высоким температурам (некоторые виды выше 100 °С); </a:t>
            </a:r>
          </a:p>
          <a:p>
            <a:pPr marL="0" indent="0" algn="just">
              <a:buNone/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-	различным дезинфицирующим агентам; </a:t>
            </a:r>
          </a:p>
          <a:p>
            <a:pPr marL="0" indent="0" algn="just">
              <a:buNone/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-	радиации</a:t>
            </a:r>
          </a:p>
        </p:txBody>
      </p:sp>
    </p:spTree>
    <p:extLst>
      <p:ext uri="{BB962C8B-B14F-4D97-AF65-F5344CB8AC3E}">
        <p14:creationId xmlns:p14="http://schemas.microsoft.com/office/powerpoint/2010/main" val="12219974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</TotalTime>
  <Words>156</Words>
  <Application>Microsoft Office PowerPoint</Application>
  <PresentationFormat>Широкоэкранный</PresentationFormat>
  <Paragraphs>86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17</cp:revision>
  <dcterms:created xsi:type="dcterms:W3CDTF">2019-01-29T06:21:27Z</dcterms:created>
  <dcterms:modified xsi:type="dcterms:W3CDTF">2019-10-10T11:15:27Z</dcterms:modified>
</cp:coreProperties>
</file>