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7" r:id="rId8"/>
    <p:sldId id="276" r:id="rId9"/>
    <p:sldId id="278" r:id="rId10"/>
    <p:sldId id="279" r:id="rId11"/>
    <p:sldId id="280" r:id="rId12"/>
    <p:sldId id="281" r:id="rId13"/>
    <p:sldId id="282" r:id="rId14"/>
    <p:sldId id="28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7FD95-FF0B-4F94-B471-1C6ECC160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9FB715-4656-4783-89E2-C7FB8F592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E08B1-C601-4B15-A85E-3791DE6D2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3C2FCB-2496-46D5-AB88-1BD3B0036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BFE22E-00CE-42C7-95DF-0C7AA24A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59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2F2D5-0E21-4EB0-BC16-205F4F88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9DDF73-9912-4C6A-AE9A-F9A264B39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23C97F-EAAB-4B22-884D-4DCCCAFB2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224B63-013F-45BA-A663-3D77CA934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DC0739-69F4-415A-AB87-C00700F2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7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4B291AB-99C4-4834-A38C-233E5B86CA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745C3E-ADD1-4F84-9B45-4828435EC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3801EB-3A93-49F5-8CFE-9E43BBD4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7FBD1F-8039-4C41-9E2B-303DAA3E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5BC562-BB15-49B8-9013-346411FD3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33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A8B03-F4F7-4C64-91C7-20F41BEBB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2C4203-0D5E-404A-A70E-4F966B62F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8D3DC6-2AB8-4830-8DA8-8102CC449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1F01CA-3F20-4DF3-8706-F6A99E6D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B93F91-63D7-49DB-8722-FCE42944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AE3C3-FAF5-4CE3-BF09-0F10B9414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12CE9-F9C4-4BC5-8515-4814321FA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F82CB7-7D01-41CE-AEFA-D61C47590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E55B06-6F5F-49DD-8855-BB5BCA49E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2B1BF4-810C-401D-959E-EE6F79429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43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9A935C-BD15-4665-AFE4-4E5778052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FF4D71-0043-4B4F-87F7-F4DAAE3270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2B0F44-EE2F-4CB0-A8EF-64D2FBA27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36263E-556F-415E-8BA0-73DEFE284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AB98C-8934-4DE7-9CFB-6D9FB695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3843A0-9D7F-416C-92E7-E0A6C82A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45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DB9E2-0CE4-4BDB-B1AE-2DA54566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9DEC10-5E60-4C27-818A-46EB6BCC8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B848B9-BB9F-4989-8369-2AB0FA1CA4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95963F9-1D77-46D4-A516-BE1524FF3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E03574-5C7F-4104-AD2F-BC7FB66B8A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F6F632-2B38-462E-A193-849B2278B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62F8D7-A57C-4ED2-A02E-4CAE7828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145775-79AA-4CDF-B645-56A8A5B20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18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FC640-ABA3-4430-99B4-946BF3D77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177F25-FF96-4268-A03A-2EC74F28F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BF046-A605-4B4C-AAAA-ACDD7EF9A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A227B3-8443-4F2D-9F4B-355FF5669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3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651BEFD-D6EB-490B-A69E-FA15873DF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DA0452-E966-4AF7-8ED2-BC5DD6DE9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D02891-4621-4954-9C1B-E34C6475A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8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A8D9E-8774-4054-AB92-9A6151540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55019-7CD2-4617-A5E6-82EDC522D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5F3EBE-9AF6-4EF3-9F47-BA1CCE0E5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413C22-CFE3-4170-9CD1-B52FFE4D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B6DD22-6BFA-44F5-BEBC-E41AF0ED2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4638DF-95DB-4509-A149-1226216A8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1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F330B-4BC2-45CD-AA50-24CA56D5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342ED9-CE2A-4C7C-AA68-43D97685C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92DA7A-1FF8-4970-A2A9-598DF783A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981311-0F21-4275-BD09-7EF37D326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8D29D8-A35E-415D-BB9E-763801A4E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62FD41-312B-44D3-A2AF-6F0166A9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1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0C2BB-BB98-4AB8-A1C3-206476F3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A51281-B019-49EA-B9E7-A976800F8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F4874A-5E98-494B-843C-4C6DCFEA58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A263-331B-4E6A-BA49-AE8677D4A51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212588-793B-426A-9E3F-1F432D9AF5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67C8A7-864F-42CA-9E54-F5E08E62F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CB505-5F3C-4D04-B1E5-ED563F88F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0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2CA05A9-4608-4FF4-BF94-3E75C7E28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Окрашенные налеты грибов и пигментные пятна иногда настолько закрывают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текст,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он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читается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D02D0E-9F34-43D1-8C64-53016CB0F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3074" y="863800"/>
            <a:ext cx="7434710" cy="598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594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D4B546-8E9A-4F09-8508-BDC410433C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449" y="1336089"/>
            <a:ext cx="3602551" cy="418582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6C5BDF2-E43E-4A4C-8D7F-465DBD10A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Притворяшки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Предпочитают переплеты, сильно проклеенные мучным или животным клеем, но могут повреждать и блок.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Притворяшка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-вор. </a:t>
            </a:r>
          </a:p>
          <a:p>
            <a:pPr marL="0" indent="0" algn="just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Слева направо- самец, самка, личинка, куколка</a:t>
            </a:r>
          </a:p>
          <a:p>
            <a:pPr marL="0" indent="0" algn="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Шелковый </a:t>
            </a:r>
            <a:r>
              <a:rPr lang="ru-RU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притворяшка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AE8B43-DE9E-4696-9D81-2C65CCD596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686756"/>
            <a:ext cx="7197168" cy="3027287"/>
          </a:xfrm>
          <a:prstGeom prst="rect">
            <a:avLst/>
          </a:prstGeom>
        </p:spPr>
      </p:pic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E3F12BDE-0AF9-4792-8D09-F1FEEC1CAC36}"/>
              </a:ext>
            </a:extLst>
          </p:cNvPr>
          <p:cNvSpPr/>
          <p:nvPr/>
        </p:nvSpPr>
        <p:spPr>
          <a:xfrm rot="10800000">
            <a:off x="10014011" y="4989249"/>
            <a:ext cx="97654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CC553451-B311-453F-A81A-94DA6B9B59CF}"/>
              </a:ext>
            </a:extLst>
          </p:cNvPr>
          <p:cNvSpPr/>
          <p:nvPr/>
        </p:nvSpPr>
        <p:spPr>
          <a:xfrm rot="10800000">
            <a:off x="4555723" y="4265720"/>
            <a:ext cx="96175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35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656BEF-D6C9-4DB8-B4C9-262C8DEB5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" y="1541492"/>
            <a:ext cx="4723209" cy="52471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5420F8B-CB50-4C2B-A40F-591B572D3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Чешуекрылые (бабочки)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Из бабочек в хранилищах встречаются моли и изредка огневки. Вредят только личинки, называемые гусеницами.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Моли: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шубная</a:t>
            </a:r>
          </a:p>
          <a:p>
            <a:pPr marL="0" indent="0" algn="just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мебельная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552E16A7-08EA-447F-8CFD-E49BB48F5A45}"/>
              </a:ext>
            </a:extLst>
          </p:cNvPr>
          <p:cNvSpPr/>
          <p:nvPr/>
        </p:nvSpPr>
        <p:spPr>
          <a:xfrm rot="5400000">
            <a:off x="5629147" y="4474439"/>
            <a:ext cx="96175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A4B28C40-E676-443F-B167-93FC972324ED}"/>
              </a:ext>
            </a:extLst>
          </p:cNvPr>
          <p:cNvSpPr/>
          <p:nvPr/>
        </p:nvSpPr>
        <p:spPr>
          <a:xfrm rot="5400000">
            <a:off x="5781547" y="2738403"/>
            <a:ext cx="96175" cy="89664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15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389990-F139-4CE3-B93E-B5536010A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99424"/>
            <a:ext cx="7663070" cy="4758576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D529D71-0B1F-4A2D-997A-121EF09A4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Сеноеды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Питаются грибами, соскабливая их с поверхности вместе с текстом. Разносят на своем теле споры грибов, являясь, таким образом, источником вторичного заражения фондов.</a:t>
            </a:r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Книжная вошь </a:t>
            </a:r>
          </a:p>
          <a:p>
            <a:pPr marL="0" indent="0" algn="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Слева – вид снизу; </a:t>
            </a: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справа – вид сверху</a:t>
            </a:r>
          </a:p>
        </p:txBody>
      </p:sp>
    </p:spTree>
    <p:extLst>
      <p:ext uri="{BB962C8B-B14F-4D97-AF65-F5344CB8AC3E}">
        <p14:creationId xmlns:p14="http://schemas.microsoft.com/office/powerpoint/2010/main" val="234350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A136AF1-49FD-4855-A9D1-0C6EE78D8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Тараканы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хранилищах могут встречаться рыжий таракан (прусак) и черный. По внешнему виду напоминают крупных жуков.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Обитают в теплых помещениях и ведут ночной образ жизни.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книгах и документах живут не постоянно, а приходят туда только питаться.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Питаются веществами растительного и животного происхождения.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Повреждают переплеты и бумагу, выщипывая с поверхности отдельные участки и загрязняя их.</a:t>
            </a:r>
          </a:p>
        </p:txBody>
      </p:sp>
    </p:spTree>
    <p:extLst>
      <p:ext uri="{BB962C8B-B14F-4D97-AF65-F5344CB8AC3E}">
        <p14:creationId xmlns:p14="http://schemas.microsoft.com/office/powerpoint/2010/main" val="4028491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5F68FF-20EB-4327-B001-8C5402DB2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7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ГРЫЗУНЫ</a:t>
            </a:r>
          </a:p>
          <a:p>
            <a:pPr marL="0" indent="0" algn="ctr">
              <a:buNone/>
            </a:pP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европейской части страны в хранилищах могут встречаться домовая мышь и крысы: серая (пасюк) и черная, а в Средней Азии и Сибири и другие местные виды грызунов. </a:t>
            </a:r>
          </a:p>
          <a:p>
            <a:pPr marL="0" indent="0" algn="just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северных районах грызуны круглый год обитают в постройках, а в центральных и южных летом уходят в открытую природу. В хранилища они могут попадать в поисках пищи, материала для гнезда или убежища при расселении молодых животных из соседних зданий. Их привлекают остатки пищи в хранилище, только что отреставрированные с помощью мучного клея книги и документы. </a:t>
            </a:r>
          </a:p>
          <a:p>
            <a:pPr marL="0" indent="0" algn="just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Они прогрызают отверстия в полу и стенах хранилищ, грызут деревянную мебель, а также бумагу, кожу, ткани, используя последние для постройки гнезд. Кроме того, они способны грызть пенопласт, резину, свинцовые водопроводные трубы, изделия из алюминия. </a:t>
            </a:r>
          </a:p>
          <a:p>
            <a:pPr marL="0" indent="0" algn="just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Помимо уничтожения книг и документов, они могут загрязнять их своими экскрементами, мочой, шерстью.</a:t>
            </a:r>
            <a:endParaRPr lang="ru-RU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89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218F75-67CC-4D9E-8D4E-7BE23B5F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</a:p>
          <a:p>
            <a:pPr marL="0" indent="0" algn="ctr"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известно около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видов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насекомых, 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способных повреждать архивные и библиотечные фонды, из которых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около 30 обитают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хранилищах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</a:t>
            </a:r>
          </a:p>
        </p:txBody>
      </p:sp>
    </p:spTree>
    <p:extLst>
      <p:ext uri="{BB962C8B-B14F-4D97-AF65-F5344CB8AC3E}">
        <p14:creationId xmlns:p14="http://schemas.microsoft.com/office/powerpoint/2010/main" val="26492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3A93EE0-4000-4B1B-BE86-DB66E79A6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уничтожают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бумагу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картон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пробку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дерево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различные ткани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кожу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пергамент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клей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нитки </a:t>
            </a: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в поисках пищи они способны прогрызать различные непищевые для себя материалы, попадающиеся на пути, даже синтетические и металлы</a:t>
            </a:r>
          </a:p>
        </p:txBody>
      </p:sp>
    </p:spTree>
    <p:extLst>
      <p:ext uri="{BB962C8B-B14F-4D97-AF65-F5344CB8AC3E}">
        <p14:creationId xmlns:p14="http://schemas.microsoft.com/office/powerpoint/2010/main" val="4100910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603421E-B227-405D-8A95-7518D53FF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механических повреждений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насекомых:</a:t>
            </a:r>
          </a:p>
          <a:p>
            <a:pPr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«протачивание» многочисленных отверстий в листах;</a:t>
            </a:r>
          </a:p>
          <a:p>
            <a:pPr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сгрызание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верхнего слоя бумаги вместе с текстом;</a:t>
            </a:r>
          </a:p>
          <a:p>
            <a:pPr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 документов продуктами своей жизнедеятельности;</a:t>
            </a:r>
          </a:p>
          <a:p>
            <a:pPr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загрязнение документов личиночными шкурками</a:t>
            </a:r>
          </a:p>
        </p:txBody>
      </p:sp>
    </p:spTree>
    <p:extLst>
      <p:ext uri="{BB962C8B-B14F-4D97-AF65-F5344CB8AC3E}">
        <p14:creationId xmlns:p14="http://schemas.microsoft.com/office/powerpoint/2010/main" val="300017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22C884C-1F62-43D8-843E-F592742FB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поражения фондов </a:t>
            </a:r>
          </a:p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насекомыми: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живые и мертвые насекомые;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их личинки;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линочные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шкурки в документах и на полках;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буровая мука;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шелковинки (паутинка);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экскременты;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	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погрызы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ходы в документах</a:t>
            </a:r>
          </a:p>
        </p:txBody>
      </p:sp>
    </p:spTree>
    <p:extLst>
      <p:ext uri="{BB962C8B-B14F-4D97-AF65-F5344CB8AC3E}">
        <p14:creationId xmlns:p14="http://schemas.microsoft.com/office/powerpoint/2010/main" val="332804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9936007-CB7D-4818-ACDB-0F0E88B9F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заражения насекомыми хранилищ</a:t>
            </a:r>
          </a:p>
          <a:p>
            <a:pPr marL="0" indent="0" algn="ctr">
              <a:buNone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живые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мертвые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насекомые 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личинки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укромных местах — темных углах,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щелях пола, под плинтусами, 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на окнах и плафонах</a:t>
            </a:r>
          </a:p>
        </p:txBody>
      </p:sp>
    </p:spTree>
    <p:extLst>
      <p:ext uri="{BB962C8B-B14F-4D97-AF65-F5344CB8AC3E}">
        <p14:creationId xmlns:p14="http://schemas.microsoft.com/office/powerpoint/2010/main" val="247449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7234FF3-2483-4C94-9ED5-72BBF5BA8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5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Видовой состав насекомых</a:t>
            </a:r>
          </a:p>
          <a:p>
            <a:pPr marL="0" indent="0" algn="ctr">
              <a:buNone/>
            </a:pPr>
            <a:endParaRPr lang="ru-RU" sz="5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неотапливаемых хранилищах:</a:t>
            </a:r>
          </a:p>
          <a:p>
            <a:pPr marL="0" indent="0" algn="ctr">
              <a:buNone/>
            </a:pP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60% —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притворяшки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25% — кожееды; </a:t>
            </a:r>
          </a:p>
          <a:p>
            <a:pPr marL="0" indent="0" algn="ctr">
              <a:buNone/>
            </a:pP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хранилищах с кондиционированием воздуха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ctr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50% — хлебный точильщик, 45% — кожееды; </a:t>
            </a:r>
          </a:p>
          <a:p>
            <a:pPr marL="0" indent="0" algn="ctr">
              <a:buNone/>
            </a:pP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отапливаемых хранилищах с нерегулируемым микроклиматом: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кожееды — более 70%, </a:t>
            </a:r>
          </a:p>
          <a:p>
            <a:pPr marL="0" indent="0" algn="ctr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хлебный точильщик — около 20%. </a:t>
            </a:r>
          </a:p>
          <a:p>
            <a:pPr marL="0" indent="0" algn="ctr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насекомые представлены щетинохвостками, сеноедами, чешуекрылыми (молями и огневками). </a:t>
            </a:r>
          </a:p>
          <a:p>
            <a:pPr marL="0" indent="0" algn="ctr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Азии и Крыму книги и документы могут повреждаться также термитами.</a:t>
            </a:r>
          </a:p>
        </p:txBody>
      </p:sp>
    </p:spTree>
    <p:extLst>
      <p:ext uri="{BB962C8B-B14F-4D97-AF65-F5344CB8AC3E}">
        <p14:creationId xmlns:p14="http://schemas.microsoft.com/office/powerpoint/2010/main" val="1234105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CBBBA96-A788-44D7-80DE-DB1C642D3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870" y="1873434"/>
            <a:ext cx="2784138" cy="432571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2B086C-A89A-4B47-9BD0-6689697B7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19923"/>
            <a:ext cx="3658209" cy="19444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2777E0F-5085-4BE2-B2D2-122852FAF9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180" y="1819923"/>
            <a:ext cx="3993820" cy="299645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47A62AF-5490-4481-ABDA-A6320452C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Кожеед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Их можно найти в хранилище среди документов, под плинтусами, стеллажами, отставшими досками пола, в щелях пола, штабелях документов и книг, скоплениях пыли на полу.</a:t>
            </a: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Ковровый кожеед</a:t>
            </a:r>
          </a:p>
          <a:p>
            <a:pPr marL="0" indent="0" algn="just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		Ветчинный кожеед</a:t>
            </a:r>
          </a:p>
          <a:p>
            <a:pPr marL="0" indent="0" algn="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Книга, поврежденная кожеедами</a:t>
            </a:r>
          </a:p>
        </p:txBody>
      </p:sp>
    </p:spTree>
    <p:extLst>
      <p:ext uri="{BB962C8B-B14F-4D97-AF65-F5344CB8AC3E}">
        <p14:creationId xmlns:p14="http://schemas.microsoft.com/office/powerpoint/2010/main" val="373871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55CD64-C7E8-40B0-8B84-C81E9228F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Точильщики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Вред причиняют личинки. 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Точильщики разрушают преимущественно крышки переплета, особенно деревянные, корешок и прилегающие к переплету листы, иногда блок, а также деревянное оборудование — шкафы, стеллажи.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Части переплетов, поврежденные </a:t>
            </a:r>
          </a:p>
          <a:p>
            <a:pPr marL="0" indent="0" algn="r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хлебными точильщиками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C3268F-AC67-4151-9C2D-64032367A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2067"/>
            <a:ext cx="5453971" cy="4055933"/>
          </a:xfrm>
          <a:prstGeom prst="rect">
            <a:avLst/>
          </a:prstGeom>
        </p:spPr>
      </p:pic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4961B7BF-95C8-425F-9587-51AB21BB90B3}"/>
              </a:ext>
            </a:extLst>
          </p:cNvPr>
          <p:cNvSpPr/>
          <p:nvPr/>
        </p:nvSpPr>
        <p:spPr>
          <a:xfrm rot="10800000">
            <a:off x="5157926" y="4492095"/>
            <a:ext cx="1580105" cy="15092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9733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240</Words>
  <Application>Microsoft Office PowerPoint</Application>
  <PresentationFormat>Широкоэкранный</PresentationFormat>
  <Paragraphs>113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2019-01-29T06:21:27Z</dcterms:created>
  <dcterms:modified xsi:type="dcterms:W3CDTF">2019-10-10T11:16:05Z</dcterms:modified>
</cp:coreProperties>
</file>