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8" r:id="rId4"/>
    <p:sldId id="259" r:id="rId5"/>
    <p:sldId id="265" r:id="rId6"/>
    <p:sldId id="264" r:id="rId7"/>
    <p:sldId id="260" r:id="rId8"/>
    <p:sldId id="262" r:id="rId9"/>
    <p:sldId id="261" r:id="rId10"/>
    <p:sldId id="263"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09" autoAdjust="0"/>
    <p:restoredTop sz="94638" autoAdjust="0"/>
  </p:normalViewPr>
  <p:slideViewPr>
    <p:cSldViewPr>
      <p:cViewPr varScale="1">
        <p:scale>
          <a:sx n="86" d="100"/>
          <a:sy n="86" d="100"/>
        </p:scale>
        <p:origin x="-149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CA484F2-E6DF-4C36-A870-85E2E3281AE9}" type="datetimeFigureOut">
              <a:rPr lang="ru-RU" smtClean="0"/>
              <a:pPr/>
              <a:t>02.10.2016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6A340B9-C921-49A9-B8B3-809FE88A9F3A}"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43000" y="685800"/>
            <a:ext cx="4572000" cy="3429000"/>
          </a:xfrm>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76A340B9-C921-49A9-B8B3-809FE88A9F3A}" type="slidenum">
              <a:rPr lang="ru-RU" smtClean="0"/>
              <a:pPr/>
              <a:t>3</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6"/>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02.10.2016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02.10.2016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9"/>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02.10.2016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02.10.2016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02.10.2016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02.10.2016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02.10.2016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02.10.2016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02.10.2016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02.10.2016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1"/>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02.10.2016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02.10.2016</a:t>
            </a:fld>
            <a:endParaRPr lang="ru-RU"/>
          </a:p>
        </p:txBody>
      </p:sp>
      <p:sp>
        <p:nvSpPr>
          <p:cNvPr id="5" name="Нижний колонтитул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27584" y="0"/>
            <a:ext cx="7772400" cy="2304256"/>
          </a:xfrm>
        </p:spPr>
        <p:txBody>
          <a:bodyPr>
            <a:normAutofit/>
          </a:bodyPr>
          <a:lstStyle/>
          <a:p>
            <a:r>
              <a:rPr lang="en-US" sz="6000" b="1" i="1" dirty="0" smtClean="0">
                <a:solidFill>
                  <a:schemeClr val="tx2">
                    <a:lumMod val="60000"/>
                    <a:lumOff val="40000"/>
                  </a:schemeClr>
                </a:solidFill>
              </a:rPr>
              <a:t>Discrimination</a:t>
            </a:r>
            <a:endParaRPr lang="ru-RU" sz="6000" b="1" i="1" dirty="0">
              <a:solidFill>
                <a:schemeClr val="tx2">
                  <a:lumMod val="60000"/>
                  <a:lumOff val="40000"/>
                </a:schemeClr>
              </a:solidFill>
            </a:endParaRPr>
          </a:p>
        </p:txBody>
      </p:sp>
      <p:sp>
        <p:nvSpPr>
          <p:cNvPr id="3" name="Подзаголовок 2"/>
          <p:cNvSpPr>
            <a:spLocks noGrp="1"/>
          </p:cNvSpPr>
          <p:nvPr>
            <p:ph type="subTitle" idx="1"/>
          </p:nvPr>
        </p:nvSpPr>
        <p:spPr/>
        <p:txBody>
          <a:bodyPr>
            <a:normAutofit fontScale="70000" lnSpcReduction="20000"/>
          </a:bodyPr>
          <a:lstStyle/>
          <a:p>
            <a:pPr algn="r"/>
            <a:endParaRPr lang="en-US" dirty="0" smtClean="0"/>
          </a:p>
          <a:p>
            <a:pPr algn="r"/>
            <a:endParaRPr lang="en-US" dirty="0" smtClean="0"/>
          </a:p>
          <a:p>
            <a:pPr algn="r"/>
            <a:endParaRPr lang="en-US" dirty="0" smtClean="0"/>
          </a:p>
          <a:p>
            <a:pPr algn="r"/>
            <a:endParaRPr lang="en-US" dirty="0" smtClean="0"/>
          </a:p>
          <a:p>
            <a:pPr algn="r"/>
            <a:r>
              <a:rPr lang="en-US" dirty="0" err="1" smtClean="0">
                <a:solidFill>
                  <a:schemeClr val="tx1"/>
                </a:solidFill>
              </a:rPr>
              <a:t>Oreshkova</a:t>
            </a:r>
            <a:r>
              <a:rPr lang="en-US" dirty="0" smtClean="0">
                <a:solidFill>
                  <a:schemeClr val="tx1"/>
                </a:solidFill>
              </a:rPr>
              <a:t> </a:t>
            </a:r>
            <a:r>
              <a:rPr lang="en-US" dirty="0" err="1" smtClean="0">
                <a:solidFill>
                  <a:schemeClr val="tx1"/>
                </a:solidFill>
              </a:rPr>
              <a:t>Ksusha</a:t>
            </a:r>
            <a:r>
              <a:rPr lang="en-US" dirty="0" smtClean="0">
                <a:solidFill>
                  <a:schemeClr val="tx1"/>
                </a:solidFill>
              </a:rPr>
              <a:t>, </a:t>
            </a:r>
            <a:r>
              <a:rPr lang="en-US" dirty="0" err="1" smtClean="0">
                <a:solidFill>
                  <a:schemeClr val="tx1"/>
                </a:solidFill>
              </a:rPr>
              <a:t>Sokova</a:t>
            </a:r>
            <a:r>
              <a:rPr lang="en-US" dirty="0" smtClean="0">
                <a:solidFill>
                  <a:schemeClr val="tx1"/>
                </a:solidFill>
              </a:rPr>
              <a:t> Irina</a:t>
            </a:r>
            <a:endParaRPr lang="ru-RU" dirty="0">
              <a:solidFill>
                <a:schemeClr val="tx1"/>
              </a:solidFill>
            </a:endParaRPr>
          </a:p>
        </p:txBody>
      </p:sp>
      <p:pic>
        <p:nvPicPr>
          <p:cNvPr id="1026" name="Picture 2" descr="http://gaypress.eu/wp-content/uploads/2013/07/8501_discrimination_picture.jpg"/>
          <p:cNvPicPr>
            <a:picLocks noChangeAspect="1" noChangeArrowheads="1"/>
          </p:cNvPicPr>
          <p:nvPr/>
        </p:nvPicPr>
        <p:blipFill>
          <a:blip r:embed="rId2" cstate="print"/>
          <a:srcRect/>
          <a:stretch>
            <a:fillRect/>
          </a:stretch>
        </p:blipFill>
        <p:spPr bwMode="auto">
          <a:xfrm>
            <a:off x="683568" y="1916832"/>
            <a:ext cx="5715000" cy="2857500"/>
          </a:xfrm>
          <a:prstGeom prst="rect">
            <a:avLst/>
          </a:prstGeom>
          <a:noFill/>
        </p:spPr>
      </p:pic>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l"/>
            <a:r>
              <a:rPr lang="en-US" dirty="0" smtClean="0"/>
              <a:t>The most important thing is to never give up and keep on fighting!</a:t>
            </a:r>
            <a:endParaRPr lang="ru-RU" dirty="0"/>
          </a:p>
        </p:txBody>
      </p:sp>
      <p:pic>
        <p:nvPicPr>
          <p:cNvPr id="4" name="Содержимое 3" descr="069e5-diversity-stop-discrimination-now.gif"/>
          <p:cNvPicPr>
            <a:picLocks noGrp="1" noChangeAspect="1"/>
          </p:cNvPicPr>
          <p:nvPr>
            <p:ph idx="1"/>
          </p:nvPr>
        </p:nvPicPr>
        <p:blipFill>
          <a:blip r:embed="rId2" cstate="print"/>
          <a:stretch>
            <a:fillRect/>
          </a:stretch>
        </p:blipFill>
        <p:spPr>
          <a:xfrm>
            <a:off x="2699793" y="1988841"/>
            <a:ext cx="3446115" cy="4262972"/>
          </a:xfrm>
        </p:spPr>
      </p:pic>
    </p:spTree>
  </p:cSld>
  <p:clrMapOvr>
    <a:masterClrMapping/>
  </p:clrMapOvr>
  <p:transition>
    <p:randomBa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229600" cy="6178698"/>
          </a:xfrm>
        </p:spPr>
        <p:txBody>
          <a:bodyPr>
            <a:normAutofit/>
          </a:bodyPr>
          <a:lstStyle/>
          <a:p>
            <a:r>
              <a:rPr lang="en-US" sz="3200" b="1" i="1" u="sng" dirty="0" smtClean="0"/>
              <a:t>Discrimination</a:t>
            </a:r>
            <a:r>
              <a:rPr lang="en-US" sz="3200" dirty="0" smtClean="0"/>
              <a:t> treating a person or group of people less fairly or well than other people or </a:t>
            </a:r>
            <a:r>
              <a:rPr lang="en-US" sz="3200" dirty="0" smtClean="0"/>
              <a:t>groups.</a:t>
            </a:r>
            <a:br>
              <a:rPr lang="en-US" sz="3200" dirty="0" smtClean="0"/>
            </a:br>
            <a:r>
              <a:rPr lang="en-US" sz="3200" dirty="0" smtClean="0"/>
              <a:t>Among the most urgent social problems of modern world is discrimination.</a:t>
            </a:r>
            <a:br>
              <a:rPr lang="en-US" sz="3200" dirty="0" smtClean="0"/>
            </a:br>
            <a:r>
              <a:rPr lang="en-US" sz="3200" dirty="0" smtClean="0"/>
              <a:t>And there are many types of it.</a:t>
            </a:r>
            <a:endParaRPr lang="ru-RU" sz="3200" dirty="0"/>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8" name="Заголовок 7"/>
          <p:cNvSpPr>
            <a:spLocks noGrp="1"/>
          </p:cNvSpPr>
          <p:nvPr>
            <p:ph type="title"/>
          </p:nvPr>
        </p:nvSpPr>
        <p:spPr/>
        <p:txBody>
          <a:bodyPr/>
          <a:lstStyle/>
          <a:p>
            <a:r>
              <a:rPr lang="en-US" i="1" dirty="0" smtClean="0"/>
              <a:t>Types of discrimination</a:t>
            </a:r>
            <a:r>
              <a:rPr lang="en-US" dirty="0" smtClean="0"/>
              <a:t> </a:t>
            </a:r>
            <a:endParaRPr lang="ru-RU" dirty="0"/>
          </a:p>
        </p:txBody>
      </p:sp>
      <p:sp>
        <p:nvSpPr>
          <p:cNvPr id="9" name="Содержимое 8"/>
          <p:cNvSpPr>
            <a:spLocks noGrp="1"/>
          </p:cNvSpPr>
          <p:nvPr>
            <p:ph idx="1"/>
          </p:nvPr>
        </p:nvSpPr>
        <p:spPr/>
        <p:txBody>
          <a:bodyPr/>
          <a:lstStyle/>
          <a:p>
            <a:pPr marL="514350" indent="-514350">
              <a:buFont typeface="+mj-lt"/>
              <a:buAutoNum type="arabicPeriod"/>
            </a:pPr>
            <a:r>
              <a:rPr lang="en-US" u="sng" dirty="0" smtClean="0"/>
              <a:t>Sexism</a:t>
            </a:r>
          </a:p>
          <a:p>
            <a:pPr marL="514350" indent="-514350">
              <a:buNone/>
            </a:pPr>
            <a:r>
              <a:rPr lang="en-US" dirty="0" smtClean="0"/>
              <a:t> </a:t>
            </a:r>
            <a:r>
              <a:rPr lang="en-US" dirty="0" smtClean="0"/>
              <a:t>For </a:t>
            </a:r>
            <a:r>
              <a:rPr lang="en-US" dirty="0" smtClean="0"/>
              <a:t>example, often</a:t>
            </a:r>
          </a:p>
          <a:p>
            <a:pPr marL="514350" indent="-514350">
              <a:buNone/>
            </a:pPr>
            <a:r>
              <a:rPr lang="en-US" dirty="0" smtClean="0"/>
              <a:t> </a:t>
            </a:r>
            <a:r>
              <a:rPr lang="en-US" dirty="0" smtClean="0"/>
              <a:t>women can’t get </a:t>
            </a:r>
            <a:r>
              <a:rPr lang="en-US" dirty="0" smtClean="0"/>
              <a:t>a</a:t>
            </a:r>
          </a:p>
          <a:p>
            <a:pPr marL="514350" indent="-514350">
              <a:buNone/>
            </a:pPr>
            <a:r>
              <a:rPr lang="en-US" dirty="0" smtClean="0"/>
              <a:t> </a:t>
            </a:r>
            <a:r>
              <a:rPr lang="en-US" dirty="0" smtClean="0"/>
              <a:t>good job or in </a:t>
            </a:r>
            <a:r>
              <a:rPr lang="en-US" dirty="0" smtClean="0"/>
              <a:t>some</a:t>
            </a:r>
          </a:p>
          <a:p>
            <a:pPr marL="514350" indent="-514350">
              <a:buNone/>
            </a:pPr>
            <a:r>
              <a:rPr lang="en-US" dirty="0" smtClean="0"/>
              <a:t> </a:t>
            </a:r>
            <a:r>
              <a:rPr lang="en-US" dirty="0" smtClean="0"/>
              <a:t>countries they get </a:t>
            </a:r>
            <a:endParaRPr lang="en-US" dirty="0" smtClean="0"/>
          </a:p>
          <a:p>
            <a:pPr marL="514350" indent="-514350">
              <a:buNone/>
            </a:pPr>
            <a:r>
              <a:rPr lang="en-US" dirty="0" smtClean="0"/>
              <a:t>less </a:t>
            </a:r>
            <a:r>
              <a:rPr lang="en-US" dirty="0" smtClean="0"/>
              <a:t>money than men.</a:t>
            </a:r>
            <a:r>
              <a:rPr lang="ru-RU" dirty="0" smtClean="0"/>
              <a:t>      </a:t>
            </a:r>
            <a:endParaRPr lang="ru-RU" dirty="0"/>
          </a:p>
        </p:txBody>
      </p:sp>
      <p:pic>
        <p:nvPicPr>
          <p:cNvPr id="10" name="Рисунок 9" descr="img_a11a14636f77860ae77abec69fdcf836.jpg"/>
          <p:cNvPicPr>
            <a:picLocks noChangeAspect="1"/>
          </p:cNvPicPr>
          <p:nvPr/>
        </p:nvPicPr>
        <p:blipFill>
          <a:blip r:embed="rId3" cstate="print"/>
          <a:stretch>
            <a:fillRect/>
          </a:stretch>
        </p:blipFill>
        <p:spPr>
          <a:xfrm>
            <a:off x="4427984" y="1340768"/>
            <a:ext cx="4092972" cy="4776192"/>
          </a:xfrm>
          <a:prstGeom prst="rect">
            <a:avLst/>
          </a:prstGeom>
        </p:spPr>
      </p:pic>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diamond(in)">
                                      <p:cBhvr>
                                        <p:cTn id="12" dur="2000"/>
                                        <p:tgtEl>
                                          <p:spTgt spid="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9">
                                            <p:txEl>
                                              <p:pRg st="1" end="1"/>
                                            </p:txEl>
                                          </p:spTgt>
                                        </p:tgtEl>
                                        <p:attrNameLst>
                                          <p:attrName>style.visibility</p:attrName>
                                        </p:attrNameLst>
                                      </p:cBhvr>
                                      <p:to>
                                        <p:strVal val="visible"/>
                                      </p:to>
                                    </p:set>
                                    <p:animEffect transition="in" filter="diamond(in)">
                                      <p:cBhvr>
                                        <p:cTn id="17" dur="2000"/>
                                        <p:tgtEl>
                                          <p:spTgt spid="9">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9">
                                            <p:txEl>
                                              <p:pRg st="2" end="2"/>
                                            </p:txEl>
                                          </p:spTgt>
                                        </p:tgtEl>
                                        <p:attrNameLst>
                                          <p:attrName>style.visibility</p:attrName>
                                        </p:attrNameLst>
                                      </p:cBhvr>
                                      <p:to>
                                        <p:strVal val="visible"/>
                                      </p:to>
                                    </p:set>
                                    <p:animEffect transition="in" filter="diamond(in)">
                                      <p:cBhvr>
                                        <p:cTn id="22" dur="2000"/>
                                        <p:tgtEl>
                                          <p:spTgt spid="9">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nodeType="clickEffect">
                                  <p:stCondLst>
                                    <p:cond delay="0"/>
                                  </p:stCondLst>
                                  <p:childTnLst>
                                    <p:set>
                                      <p:cBhvr>
                                        <p:cTn id="26" dur="1" fill="hold">
                                          <p:stCondLst>
                                            <p:cond delay="0"/>
                                          </p:stCondLst>
                                        </p:cTn>
                                        <p:tgtEl>
                                          <p:spTgt spid="9">
                                            <p:txEl>
                                              <p:pRg st="3" end="3"/>
                                            </p:txEl>
                                          </p:spTgt>
                                        </p:tgtEl>
                                        <p:attrNameLst>
                                          <p:attrName>style.visibility</p:attrName>
                                        </p:attrNameLst>
                                      </p:cBhvr>
                                      <p:to>
                                        <p:strVal val="visible"/>
                                      </p:to>
                                    </p:set>
                                    <p:animEffect transition="in" filter="diamond(in)">
                                      <p:cBhvr>
                                        <p:cTn id="27" dur="2000"/>
                                        <p:tgtEl>
                                          <p:spTgt spid="9">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nodeType="clickEffect">
                                  <p:stCondLst>
                                    <p:cond delay="0"/>
                                  </p:stCondLst>
                                  <p:childTnLst>
                                    <p:set>
                                      <p:cBhvr>
                                        <p:cTn id="31" dur="1" fill="hold">
                                          <p:stCondLst>
                                            <p:cond delay="0"/>
                                          </p:stCondLst>
                                        </p:cTn>
                                        <p:tgtEl>
                                          <p:spTgt spid="9">
                                            <p:txEl>
                                              <p:pRg st="4" end="4"/>
                                            </p:txEl>
                                          </p:spTgt>
                                        </p:tgtEl>
                                        <p:attrNameLst>
                                          <p:attrName>style.visibility</p:attrName>
                                        </p:attrNameLst>
                                      </p:cBhvr>
                                      <p:to>
                                        <p:strVal val="visible"/>
                                      </p:to>
                                    </p:set>
                                    <p:animEffect transition="in" filter="diamond(in)">
                                      <p:cBhvr>
                                        <p:cTn id="32" dur="2000"/>
                                        <p:tgtEl>
                                          <p:spTgt spid="9">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8" presetClass="entr" presetSubtype="16" fill="hold" nodeType="clickEffect">
                                  <p:stCondLst>
                                    <p:cond delay="0"/>
                                  </p:stCondLst>
                                  <p:childTnLst>
                                    <p:set>
                                      <p:cBhvr>
                                        <p:cTn id="36" dur="1" fill="hold">
                                          <p:stCondLst>
                                            <p:cond delay="0"/>
                                          </p:stCondLst>
                                        </p:cTn>
                                        <p:tgtEl>
                                          <p:spTgt spid="9">
                                            <p:txEl>
                                              <p:pRg st="5" end="5"/>
                                            </p:txEl>
                                          </p:spTgt>
                                        </p:tgtEl>
                                        <p:attrNameLst>
                                          <p:attrName>style.visibility</p:attrName>
                                        </p:attrNameLst>
                                      </p:cBhvr>
                                      <p:to>
                                        <p:strVal val="visible"/>
                                      </p:to>
                                    </p:set>
                                    <p:animEffect transition="in" filter="diamond(in)">
                                      <p:cBhvr>
                                        <p:cTn id="37" dur="2000"/>
                                        <p:tgtEl>
                                          <p:spTgt spid="9">
                                            <p:txEl>
                                              <p:pRg st="5" end="5"/>
                                            </p:txEl>
                                          </p:spTgt>
                                        </p:tgtEl>
                                      </p:cBhvr>
                                    </p:animEffect>
                                  </p:childTnLst>
                                </p:cTn>
                              </p:par>
                            </p:childTnLst>
                          </p:cTn>
                        </p:par>
                        <p:par>
                          <p:cTn id="38" fill="hold">
                            <p:stCondLst>
                              <p:cond delay="2000"/>
                            </p:stCondLst>
                            <p:childTnLst>
                              <p:par>
                                <p:cTn id="39" presetID="5" presetClass="entr" presetSubtype="10" fill="hold"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checkerboard(across)">
                                      <p:cBhvr>
                                        <p:cTn id="4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946450"/>
          </a:xfrm>
        </p:spPr>
        <p:txBody>
          <a:bodyPr/>
          <a:lstStyle/>
          <a:p>
            <a:pPr marL="742950" indent="-742950" algn="l"/>
            <a:r>
              <a:rPr lang="ru-RU" sz="3200" dirty="0" smtClean="0"/>
              <a:t>2. </a:t>
            </a:r>
            <a:r>
              <a:rPr lang="en-US" sz="3200" u="sng" dirty="0" smtClean="0"/>
              <a:t>Racism</a:t>
            </a:r>
            <a:br>
              <a:rPr lang="en-US" sz="3200" u="sng" dirty="0" smtClean="0"/>
            </a:br>
            <a:r>
              <a:rPr lang="en-US" sz="3200" dirty="0" smtClean="0"/>
              <a:t>There are so many conflicts happening around the world because of skin </a:t>
            </a:r>
            <a:r>
              <a:rPr lang="en-US" sz="3200" dirty="0" err="1" smtClean="0"/>
              <a:t>colour</a:t>
            </a:r>
            <a:r>
              <a:rPr lang="en-US" sz="3200" dirty="0" smtClean="0"/>
              <a:t>. People fight and even kill each other just because they have different </a:t>
            </a:r>
            <a:r>
              <a:rPr lang="en-US" sz="3200" dirty="0" err="1" smtClean="0"/>
              <a:t>colour</a:t>
            </a:r>
            <a:r>
              <a:rPr lang="en-US" sz="3200" dirty="0" smtClean="0"/>
              <a:t> of skin.</a:t>
            </a:r>
            <a:r>
              <a:rPr lang="en-US" sz="3200" u="sng" dirty="0" smtClean="0"/>
              <a:t/>
            </a:r>
            <a:br>
              <a:rPr lang="en-US" sz="3200" u="sng" dirty="0" smtClean="0"/>
            </a:br>
            <a:r>
              <a:rPr lang="en-US" sz="3200" dirty="0" smtClean="0"/>
              <a:t> </a:t>
            </a:r>
            <a:endParaRPr lang="ru-RU" sz="3200" dirty="0"/>
          </a:p>
        </p:txBody>
      </p:sp>
      <p:pic>
        <p:nvPicPr>
          <p:cNvPr id="7" name="Содержимое 6" descr="cover.jpg"/>
          <p:cNvPicPr>
            <a:picLocks noGrp="1" noChangeAspect="1"/>
          </p:cNvPicPr>
          <p:nvPr>
            <p:ph idx="1"/>
          </p:nvPr>
        </p:nvPicPr>
        <p:blipFill>
          <a:blip r:embed="rId2" cstate="print"/>
          <a:stretch>
            <a:fillRect/>
          </a:stretch>
        </p:blipFill>
        <p:spPr>
          <a:xfrm>
            <a:off x="1835696" y="3861048"/>
            <a:ext cx="5544616" cy="26251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ssolv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8229600" cy="3874442"/>
          </a:xfrm>
        </p:spPr>
        <p:txBody>
          <a:bodyPr>
            <a:normAutofit/>
          </a:bodyPr>
          <a:lstStyle/>
          <a:p>
            <a:pPr algn="l"/>
            <a:r>
              <a:rPr lang="en-US" sz="3200" dirty="0" smtClean="0"/>
              <a:t>3. </a:t>
            </a:r>
            <a:r>
              <a:rPr lang="en-US" sz="3200" u="sng" dirty="0" smtClean="0"/>
              <a:t>Religion</a:t>
            </a:r>
            <a:br>
              <a:rPr lang="en-US" sz="3200" u="sng" dirty="0" smtClean="0"/>
            </a:br>
            <a:r>
              <a:rPr lang="en-US" sz="3200" dirty="0" smtClean="0"/>
              <a:t> Every country has its own religion, which is considered the main. But there are also people who have other beliefs and they also have the right to exist in the same state and have equal rights. </a:t>
            </a:r>
            <a:endParaRPr lang="ru-RU" sz="3200" u="sng" dirty="0"/>
          </a:p>
        </p:txBody>
      </p:sp>
      <p:pic>
        <p:nvPicPr>
          <p:cNvPr id="4" name="Содержимое 3" descr="Религии.jpg"/>
          <p:cNvPicPr>
            <a:picLocks noGrp="1" noChangeAspect="1"/>
          </p:cNvPicPr>
          <p:nvPr>
            <p:ph idx="1"/>
          </p:nvPr>
        </p:nvPicPr>
        <p:blipFill>
          <a:blip r:embed="rId2" cstate="print"/>
          <a:stretch>
            <a:fillRect/>
          </a:stretch>
        </p:blipFill>
        <p:spPr>
          <a:xfrm>
            <a:off x="2267744" y="4005064"/>
            <a:ext cx="4392488" cy="2625725"/>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l"/>
            <a:r>
              <a:rPr lang="en-US" sz="3200" dirty="0" smtClean="0"/>
              <a:t>4. </a:t>
            </a:r>
            <a:r>
              <a:rPr lang="en-US" sz="3200" u="sng" dirty="0" smtClean="0"/>
              <a:t>Ageism</a:t>
            </a:r>
            <a:endParaRPr lang="ru-RU" sz="3200" u="sng" dirty="0"/>
          </a:p>
        </p:txBody>
      </p:sp>
      <p:sp>
        <p:nvSpPr>
          <p:cNvPr id="5" name="Содержимое 4"/>
          <p:cNvSpPr>
            <a:spLocks noGrp="1"/>
          </p:cNvSpPr>
          <p:nvPr>
            <p:ph idx="1"/>
          </p:nvPr>
        </p:nvSpPr>
        <p:spPr/>
        <p:txBody>
          <a:bodyPr/>
          <a:lstStyle/>
          <a:p>
            <a:pPr>
              <a:buNone/>
            </a:pPr>
            <a:r>
              <a:rPr lang="en-US" dirty="0" smtClean="0"/>
              <a:t>For example, some </a:t>
            </a:r>
            <a:r>
              <a:rPr lang="en-US" dirty="0" smtClean="0"/>
              <a:t>jobs are only given to young and </a:t>
            </a:r>
            <a:r>
              <a:rPr lang="en-US" dirty="0" smtClean="0"/>
              <a:t>pretty girls.</a:t>
            </a:r>
            <a:endParaRPr lang="ru-RU" dirty="0"/>
          </a:p>
        </p:txBody>
      </p:sp>
      <p:pic>
        <p:nvPicPr>
          <p:cNvPr id="6" name="Рисунок 5" descr="aging1.jpg"/>
          <p:cNvPicPr>
            <a:picLocks noChangeAspect="1"/>
          </p:cNvPicPr>
          <p:nvPr/>
        </p:nvPicPr>
        <p:blipFill>
          <a:blip r:embed="rId2" cstate="print"/>
          <a:stretch>
            <a:fillRect/>
          </a:stretch>
        </p:blipFill>
        <p:spPr>
          <a:xfrm>
            <a:off x="1547664" y="2996952"/>
            <a:ext cx="5857875" cy="2962275"/>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742950" indent="-742950" algn="l"/>
            <a:r>
              <a:rPr lang="ru-RU" sz="3200" dirty="0" smtClean="0"/>
              <a:t>5.</a:t>
            </a:r>
            <a:r>
              <a:rPr lang="en-US" sz="3200" dirty="0" smtClean="0"/>
              <a:t> Discrimination of disabled people</a:t>
            </a:r>
            <a:r>
              <a:rPr lang="ru-RU" sz="3200" dirty="0" smtClean="0"/>
              <a:t/>
            </a:r>
            <a:br>
              <a:rPr lang="ru-RU" sz="3200" dirty="0" smtClean="0"/>
            </a:br>
            <a:endParaRPr lang="ru-RU" sz="3200" dirty="0"/>
          </a:p>
        </p:txBody>
      </p:sp>
      <p:sp>
        <p:nvSpPr>
          <p:cNvPr id="5" name="Содержимое 4"/>
          <p:cNvSpPr>
            <a:spLocks noGrp="1"/>
          </p:cNvSpPr>
          <p:nvPr>
            <p:ph idx="1"/>
          </p:nvPr>
        </p:nvSpPr>
        <p:spPr>
          <a:xfrm>
            <a:off x="395536" y="980729"/>
            <a:ext cx="8229600" cy="5073428"/>
          </a:xfrm>
        </p:spPr>
        <p:txBody>
          <a:bodyPr/>
          <a:lstStyle/>
          <a:p>
            <a:pPr marL="514350" indent="-514350">
              <a:buNone/>
            </a:pPr>
            <a:r>
              <a:rPr lang="en-US" dirty="0" smtClean="0"/>
              <a:t>Nowadays there are not so many jobs that these people can do. Companies often refuse to give jobs to them because it is not comfortable or they can spoil the image of the firm</a:t>
            </a:r>
            <a:endParaRPr lang="ru-RU" dirty="0"/>
          </a:p>
        </p:txBody>
      </p:sp>
      <p:pic>
        <p:nvPicPr>
          <p:cNvPr id="8" name="Рисунок 7" descr="2129o-DISABILITY-DISCRIMINATION-facebook.jpg"/>
          <p:cNvPicPr>
            <a:picLocks noChangeAspect="1"/>
          </p:cNvPicPr>
          <p:nvPr/>
        </p:nvPicPr>
        <p:blipFill>
          <a:blip r:embed="rId2" cstate="print"/>
          <a:stretch>
            <a:fillRect/>
          </a:stretch>
        </p:blipFill>
        <p:spPr>
          <a:xfrm>
            <a:off x="3203848" y="3140968"/>
            <a:ext cx="4752528" cy="252028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4" presetClass="entr" presetSubtype="0"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to="" calcmode="lin" valueType="num">
                                      <p:cBhvr>
                                        <p:cTn id="13" dur="1" fill="hold"/>
                                        <p:tgtEl>
                                          <p:spTgt spid="5">
                                            <p:txEl>
                                              <p:pRg st="0" end="0"/>
                                            </p:txEl>
                                          </p:spTgt>
                                        </p:tgtEl>
                                        <p:attrNameLst>
                                          <p:attrName/>
                                        </p:attrNameLst>
                                      </p:cBhvr>
                                    </p:anim>
                                  </p:childTnLst>
                                </p:cTn>
                              </p:par>
                            </p:childTnLst>
                          </p:cTn>
                        </p:par>
                      </p:childTnLst>
                    </p:cTn>
                  </p:par>
                  <p:par>
                    <p:cTn id="14" fill="hold">
                      <p:stCondLst>
                        <p:cond delay="indefinite"/>
                      </p:stCondLst>
                      <p:childTnLst>
                        <p:par>
                          <p:cTn id="15" fill="hold">
                            <p:stCondLst>
                              <p:cond delay="0"/>
                            </p:stCondLst>
                            <p:childTnLst>
                              <p:par>
                                <p:cTn id="16" presetID="21" presetClass="entr" presetSubtype="4"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heel(4)">
                                      <p:cBhvr>
                                        <p:cTn id="18"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146250"/>
          </a:xfrm>
        </p:spPr>
        <p:txBody>
          <a:bodyPr>
            <a:normAutofit/>
          </a:bodyPr>
          <a:lstStyle/>
          <a:p>
            <a:pPr algn="l"/>
            <a:r>
              <a:rPr lang="en-US" sz="2800" dirty="0" smtClean="0"/>
              <a:t>We think </a:t>
            </a:r>
            <a:r>
              <a:rPr lang="en-US" sz="2800" dirty="0" smtClean="0"/>
              <a:t>discrimination is something that humiliates all the people – the ones who are discriminated as well as those who discriminate.</a:t>
            </a:r>
            <a:endParaRPr lang="ru-RU" sz="2700" dirty="0"/>
          </a:p>
        </p:txBody>
      </p:sp>
      <p:pic>
        <p:nvPicPr>
          <p:cNvPr id="4" name="Содержимое 3" descr="4608ae7e903cd.jpg"/>
          <p:cNvPicPr>
            <a:picLocks noGrp="1" noChangeAspect="1"/>
          </p:cNvPicPr>
          <p:nvPr>
            <p:ph idx="1"/>
          </p:nvPr>
        </p:nvPicPr>
        <p:blipFill>
          <a:blip r:embed="rId2" cstate="print"/>
          <a:stretch>
            <a:fillRect/>
          </a:stretch>
        </p:blipFill>
        <p:spPr>
          <a:xfrm>
            <a:off x="2683668" y="2349500"/>
            <a:ext cx="3776663" cy="3776663"/>
          </a:xfrm>
        </p:spPr>
      </p:pic>
    </p:spTree>
  </p:cSld>
  <p:clrMapOvr>
    <a:masterClrMapping/>
  </p:clrMapOvr>
  <p:transition>
    <p:comb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b="1" i="1" u="sng" dirty="0" smtClean="0">
                <a:solidFill>
                  <a:srgbClr val="FF0000"/>
                </a:solidFill>
              </a:rPr>
              <a:t>Put an end to discrimination!</a:t>
            </a:r>
            <a:endParaRPr lang="ru-RU" b="1" i="1" u="sng" dirty="0">
              <a:solidFill>
                <a:srgbClr val="FF0000"/>
              </a:solidFill>
            </a:endParaRPr>
          </a:p>
        </p:txBody>
      </p:sp>
      <p:sp>
        <p:nvSpPr>
          <p:cNvPr id="3" name="Содержимое 2"/>
          <p:cNvSpPr>
            <a:spLocks noGrp="1"/>
          </p:cNvSpPr>
          <p:nvPr>
            <p:ph idx="1"/>
          </p:nvPr>
        </p:nvSpPr>
        <p:spPr/>
        <p:txBody>
          <a:bodyPr/>
          <a:lstStyle/>
          <a:p>
            <a:pPr marL="514350" indent="-514350">
              <a:buFont typeface="Wingdings" pitchFamily="2" charset="2"/>
              <a:buChar char="§"/>
            </a:pPr>
            <a:r>
              <a:rPr lang="en-US" dirty="0" smtClean="0"/>
              <a:t>Know your nights. Discrimination is illegal. All human beings are born free and equal in dignity and rights</a:t>
            </a:r>
            <a:r>
              <a:rPr lang="ru-RU" dirty="0" smtClean="0"/>
              <a:t>. </a:t>
            </a:r>
            <a:r>
              <a:rPr lang="en-US" dirty="0" smtClean="0"/>
              <a:t>Police have a responsibility to protect you.</a:t>
            </a:r>
            <a:r>
              <a:rPr lang="ru-RU" dirty="0" smtClean="0"/>
              <a:t> </a:t>
            </a:r>
            <a:endParaRPr lang="en-US" dirty="0" smtClean="0"/>
          </a:p>
          <a:p>
            <a:pPr marL="514350" indent="-514350">
              <a:buFont typeface="Wingdings" pitchFamily="2" charset="2"/>
              <a:buChar char="§"/>
            </a:pPr>
            <a:r>
              <a:rPr lang="en-US" dirty="0" smtClean="0"/>
              <a:t>Don’t suffer in silence.</a:t>
            </a:r>
          </a:p>
          <a:p>
            <a:pPr marL="514350" indent="-514350">
              <a:buFont typeface="Wingdings" pitchFamily="2" charset="2"/>
              <a:buChar char="§"/>
            </a:pPr>
            <a:r>
              <a:rPr lang="en-US" dirty="0" smtClean="0"/>
              <a:t>You can make new friends that they understood your problems.</a:t>
            </a:r>
          </a:p>
          <a:p>
            <a:pPr marL="514350" indent="-514350">
              <a:buFont typeface="Wingdings" pitchFamily="2" charset="2"/>
              <a:buChar char="§"/>
            </a:pPr>
            <a:r>
              <a:rPr lang="en-US" dirty="0" smtClean="0"/>
              <a:t>Talk to your parents about your problems.</a:t>
            </a:r>
          </a:p>
          <a:p>
            <a:pPr marL="514350" indent="-514350">
              <a:buFont typeface="Wingdings" pitchFamily="2" charset="2"/>
              <a:buChar char="§"/>
            </a:pP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163</TotalTime>
  <Words>214</Words>
  <Application>Microsoft Office PowerPoint</Application>
  <PresentationFormat>Экран (4:3)</PresentationFormat>
  <Paragraphs>28</Paragraphs>
  <Slides>10</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Discrimination</vt:lpstr>
      <vt:lpstr>Discrimination treating a person or group of people less fairly or well than other people or groups. Among the most urgent social problems of modern world is discrimination. And there are many types of it.</vt:lpstr>
      <vt:lpstr>Types of discrimination </vt:lpstr>
      <vt:lpstr>2. Racism There are so many conflicts happening around the world because of skin colour. People fight and even kill each other just because they have different colour of skin.  </vt:lpstr>
      <vt:lpstr>3. Religion  Every country has its own religion, which is considered the main. But there are also people who have other beliefs and they also have the right to exist in the same state and have equal rights. </vt:lpstr>
      <vt:lpstr>4. Ageism</vt:lpstr>
      <vt:lpstr>5. Discrimination of disabled people </vt:lpstr>
      <vt:lpstr>We think discrimination is something that humiliates all the people – the ones who are discriminated as well as those who discriminate.</vt:lpstr>
      <vt:lpstr>Put an end to discrimination!</vt:lpstr>
      <vt:lpstr>The most important thing is to never give up and keep on fighting!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Discrimination</dc:title>
  <dc:creator>user</dc:creator>
  <cp:lastModifiedBy>user</cp:lastModifiedBy>
  <cp:revision>19</cp:revision>
  <dcterms:created xsi:type="dcterms:W3CDTF">2016-09-25T12:33:22Z</dcterms:created>
  <dcterms:modified xsi:type="dcterms:W3CDTF">2016-10-02T09:42:07Z</dcterms:modified>
</cp:coreProperties>
</file>