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4" r:id="rId8"/>
    <p:sldId id="262" r:id="rId9"/>
    <p:sldId id="265" r:id="rId10"/>
    <p:sldId id="267" r:id="rId11"/>
    <p:sldId id="268" r:id="rId12"/>
    <p:sldId id="263"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19.07.2019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19.07.2019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hyperlink" Target="http://sbio.info/page.php?id=305"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www.ecosystema.ru/08nature/trees/25.htm"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gif"/><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18000"/>
            <a:ext cx="9168000" cy="6876000"/>
          </a:xfrm>
          <a:prstGeom prst="rect">
            <a:avLst/>
          </a:prstGeom>
        </p:spPr>
      </p:pic>
      <p:sp>
        <p:nvSpPr>
          <p:cNvPr id="6145" name="Rectangle 1"/>
          <p:cNvSpPr>
            <a:spLocks noChangeArrowheads="1"/>
          </p:cNvSpPr>
          <p:nvPr/>
        </p:nvSpPr>
        <p:spPr bwMode="auto">
          <a:xfrm>
            <a:off x="714348" y="541831"/>
            <a:ext cx="7825671" cy="58631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Муниципальное бюджетное общеобразовательное учреждение</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«Сосновская основная общеобразовательная школа им. Н.В. Никольского»</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Моргаушского района Чувашской Республики</a:t>
            </a:r>
          </a:p>
          <a:p>
            <a:pPr marL="0" marR="0" lvl="0" indent="539750" algn="ctr" defTabSz="914400" rtl="0" eaLnBrk="0" fontAlgn="base" latinLnBrk="0" hangingPunct="0">
              <a:lnSpc>
                <a:spcPct val="100000"/>
              </a:lnSpc>
              <a:spcBef>
                <a:spcPct val="0"/>
              </a:spcBef>
              <a:spcAft>
                <a:spcPct val="0"/>
              </a:spcAft>
              <a:buClrTx/>
              <a:buSzTx/>
              <a:buFontTx/>
              <a:buNone/>
              <a:tabLst/>
            </a:pPr>
            <a:endParaRPr lang="ru-RU" sz="1200" dirty="0" smtClean="0">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CC00"/>
                </a:solidFill>
                <a:effectLst/>
                <a:latin typeface="Arial" pitchFamily="34" charset="0"/>
                <a:ea typeface="Times New Roman" pitchFamily="18" charset="0"/>
                <a:cs typeface="Arial" pitchFamily="34" charset="0"/>
              </a:rPr>
              <a:t>Проект воспитанников </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lang="ru-RU" sz="2400" b="1" dirty="0" smtClean="0">
                <a:solidFill>
                  <a:srgbClr val="00CC00"/>
                </a:solidFill>
                <a:latin typeface="Arial" pitchFamily="34" charset="0"/>
                <a:ea typeface="Times New Roman" pitchFamily="18" charset="0"/>
                <a:cs typeface="Arial" pitchFamily="34" charset="0"/>
              </a:rPr>
              <a:t>дошкольной </a:t>
            </a:r>
            <a:r>
              <a:rPr kumimoji="0" lang="ru-RU" sz="2400" b="1" i="0" u="none" strike="noStrike" cap="none" normalizeH="0" baseline="0" dirty="0" smtClean="0">
                <a:ln>
                  <a:noFill/>
                </a:ln>
                <a:solidFill>
                  <a:srgbClr val="00CC00"/>
                </a:solidFill>
                <a:effectLst/>
                <a:latin typeface="Arial" pitchFamily="34" charset="0"/>
                <a:ea typeface="Times New Roman" pitchFamily="18" charset="0"/>
                <a:cs typeface="Arial" pitchFamily="34" charset="0"/>
              </a:rPr>
              <a:t>группы</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CC00"/>
                </a:solidFill>
                <a:effectLst/>
                <a:latin typeface="Arial" pitchFamily="34" charset="0"/>
                <a:ea typeface="Times New Roman" pitchFamily="18" charset="0"/>
                <a:cs typeface="Arial" pitchFamily="34" charset="0"/>
              </a:rPr>
              <a:t> Софроновой Татьяны</a:t>
            </a:r>
            <a:r>
              <a:rPr lang="ru-RU" sz="2400" b="1" dirty="0" smtClean="0">
                <a:solidFill>
                  <a:srgbClr val="00CC00"/>
                </a:solidFill>
                <a:latin typeface="Arial" pitchFamily="34" charset="0"/>
                <a:ea typeface="Times New Roman" pitchFamily="18" charset="0"/>
                <a:cs typeface="Arial" pitchFamily="34" charset="0"/>
              </a:rPr>
              <a:t> и Платонова Кирилла</a:t>
            </a: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rgbClr val="00CC00"/>
              </a:solidFill>
              <a:effectLst/>
              <a:latin typeface="Arial" pitchFamily="34" charset="0"/>
              <a:ea typeface="Times New Roman" pitchFamily="18"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4800" b="1" i="0" u="none" strike="noStrike" cap="none" normalizeH="0" baseline="0" dirty="0" smtClean="0">
                <a:ln>
                  <a:noFill/>
                </a:ln>
                <a:solidFill>
                  <a:schemeClr val="accent1">
                    <a:lumMod val="75000"/>
                  </a:schemeClr>
                </a:solidFill>
                <a:effectLst/>
                <a:latin typeface="Arial" pitchFamily="34" charset="0"/>
                <a:ea typeface="Times New Roman" pitchFamily="18" charset="0"/>
                <a:cs typeface="Arial" pitchFamily="34" charset="0"/>
              </a:rPr>
              <a:t>«Ели нашего двора»</a:t>
            </a:r>
            <a:endParaRPr lang="ru-RU" sz="4800" b="1" dirty="0" smtClean="0">
              <a:solidFill>
                <a:schemeClr val="accent1">
                  <a:lumMod val="75000"/>
                </a:schemeClr>
              </a:solidFill>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r" defTabSz="914400" rtl="0" eaLnBrk="0" fontAlgn="base" latinLnBrk="0" hangingPunct="0">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endParaRPr>
          </a:p>
          <a:p>
            <a:pPr marL="0" marR="0" lvl="0" indent="539750" algn="r" defTabSz="914400" rtl="0" eaLnBrk="0" fontAlgn="base" latinLnBrk="0" hangingPunct="0">
              <a:lnSpc>
                <a:spcPct val="100000"/>
              </a:lnSpc>
              <a:spcBef>
                <a:spcPct val="0"/>
              </a:spcBef>
              <a:spcAft>
                <a:spcPct val="0"/>
              </a:spcAft>
              <a:buClrTx/>
              <a:buSzTx/>
              <a:buFontTx/>
              <a:buNone/>
              <a:tabLst/>
            </a:pPr>
            <a:endParaRPr lang="ru-RU" sz="1200" b="1" dirty="0" smtClean="0">
              <a:solidFill>
                <a:srgbClr val="006600"/>
              </a:solidFill>
              <a:latin typeface="Arial" pitchFamily="34" charset="0"/>
              <a:ea typeface="Times New Roman" pitchFamily="18" charset="0"/>
              <a:cs typeface="Arial" pitchFamily="34" charset="0"/>
            </a:endParaRPr>
          </a:p>
          <a:p>
            <a:pPr marL="0" marR="0" lvl="0" indent="539750" algn="r" defTabSz="914400" rtl="0" eaLnBrk="0" fontAlgn="base" latinLnBrk="0" hangingPunct="0">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endParaRPr>
          </a:p>
          <a:p>
            <a:pPr marL="0" marR="0" lvl="0" indent="53975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Руководитель проекта:</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Воспитатель группы кратковременного</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пребывания Максимова Елена Вениаминовна</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lang="ru-RU" sz="1200" b="1" dirty="0" smtClean="0">
              <a:solidFill>
                <a:srgbClr val="006600"/>
              </a:solidFill>
              <a:latin typeface="Arial" pitchFamily="34" charset="0"/>
              <a:ea typeface="Times New Roman" pitchFamily="18"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endParaRPr lang="ru-RU" sz="1200" b="1" dirty="0" smtClean="0">
              <a:solidFill>
                <a:srgbClr val="006600"/>
              </a:solidFill>
              <a:latin typeface="Arial" pitchFamily="34" charset="0"/>
              <a:ea typeface="Times New Roman" pitchFamily="18" charset="0"/>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д. Васькино 2018 г</a:t>
            </a:r>
            <a:r>
              <a:rPr kumimoji="0" lang="ru-RU" sz="11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a:t>
            </a:r>
            <a:endParaRPr kumimoji="0" lang="ru-RU" sz="1800" b="1" i="0" u="none" strike="noStrike" cap="none" normalizeH="0" baseline="0" dirty="0" smtClean="0">
              <a:ln>
                <a:noFill/>
              </a:ln>
              <a:solidFill>
                <a:srgbClr val="0066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18000"/>
            <a:ext cx="9168000" cy="6876000"/>
          </a:xfrm>
          <a:prstGeom prst="rect">
            <a:avLst/>
          </a:prstGeom>
        </p:spPr>
      </p:pic>
      <p:pic>
        <p:nvPicPr>
          <p:cNvPr id="3" name="Picture 2"/>
          <p:cNvPicPr>
            <a:picLocks noChangeAspect="1" noChangeArrowheads="1"/>
          </p:cNvPicPr>
          <p:nvPr/>
        </p:nvPicPr>
        <p:blipFill>
          <a:blip r:embed="rId3" cstate="print"/>
          <a:srcRect/>
          <a:stretch>
            <a:fillRect/>
          </a:stretch>
        </p:blipFill>
        <p:spPr bwMode="auto">
          <a:xfrm>
            <a:off x="5868144" y="2852936"/>
            <a:ext cx="2609545" cy="3478215"/>
          </a:xfrm>
          <a:prstGeom prst="rect">
            <a:avLst/>
          </a:prstGeom>
          <a:noFill/>
          <a:ln w="9525">
            <a:noFill/>
            <a:miter lim="800000"/>
            <a:headEnd/>
            <a:tailEnd/>
          </a:ln>
          <a:effectLst/>
        </p:spPr>
      </p:pic>
      <p:sp>
        <p:nvSpPr>
          <p:cNvPr id="5" name="Прямоугольник 4"/>
          <p:cNvSpPr/>
          <p:nvPr/>
        </p:nvSpPr>
        <p:spPr>
          <a:xfrm>
            <a:off x="3214678" y="500042"/>
            <a:ext cx="2764924" cy="369332"/>
          </a:xfrm>
          <a:prstGeom prst="rect">
            <a:avLst/>
          </a:prstGeom>
        </p:spPr>
        <p:txBody>
          <a:bodyPr wrap="none">
            <a:spAutoFit/>
          </a:bodyPr>
          <a:lstStyle/>
          <a:p>
            <a:pPr lvl="0" indent="539750" algn="just" fontAlgn="base">
              <a:spcBef>
                <a:spcPct val="0"/>
              </a:spcBef>
              <a:spcAft>
                <a:spcPct val="0"/>
              </a:spcAft>
            </a:pPr>
            <a:r>
              <a:rPr lang="ru-RU" b="1" dirty="0" smtClean="0">
                <a:solidFill>
                  <a:srgbClr val="0070C0"/>
                </a:solidFill>
                <a:latin typeface="Arial" pitchFamily="34" charset="0"/>
                <a:ea typeface="Times New Roman" pitchFamily="18" charset="0"/>
                <a:cs typeface="Arial" pitchFamily="34" charset="0"/>
              </a:rPr>
              <a:t>ЕЛЬ – БАРОМЕТР</a:t>
            </a:r>
            <a:endParaRPr lang="ru-RU" dirty="0" smtClean="0">
              <a:solidFill>
                <a:srgbClr val="0070C0"/>
              </a:solidFill>
              <a:latin typeface="Arial" pitchFamily="34" charset="0"/>
              <a:cs typeface="Arial" pitchFamily="34" charset="0"/>
            </a:endParaRPr>
          </a:p>
        </p:txBody>
      </p:sp>
      <p:sp>
        <p:nvSpPr>
          <p:cNvPr id="5121" name="Rectangle 1"/>
          <p:cNvSpPr>
            <a:spLocks noChangeArrowheads="1"/>
          </p:cNvSpPr>
          <p:nvPr/>
        </p:nvSpPr>
        <p:spPr bwMode="auto">
          <a:xfrm>
            <a:off x="3500430" y="1000108"/>
            <a:ext cx="471490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Если шишки на ели растут низко - к ранним морозам, а если высоко -  к холодам в конце зимы.   А в этом году  очень много шишек и они  висят высоко!</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Считалось, что если на елках много зеленых шишек - это к урожаю огурцов.   (Моя бабушка говорит, что в этом летом урожай огурцов был  хороший).</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Когда на елке шишки станут красные, а на сосне зеленые — сей ячмень</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Если на соснах и елях много шишек - к доброму году. (</a:t>
            </a:r>
            <a:r>
              <a:rPr kumimoji="0" lang="ru-RU" sz="16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Рыженков</a:t>
            </a: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Г. Народный месяцеслов: Пословицы, поговорки, приметы, присловья о временах года и о погоде)</a:t>
            </a: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4" cstate="print"/>
          <a:srcRect/>
          <a:stretch>
            <a:fillRect/>
          </a:stretch>
        </p:blipFill>
        <p:spPr bwMode="auto">
          <a:xfrm>
            <a:off x="2195736" y="4653136"/>
            <a:ext cx="1428760" cy="174239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cstate="print"/>
          <a:srcRect/>
          <a:stretch>
            <a:fillRect/>
          </a:stretch>
        </p:blipFill>
        <p:spPr bwMode="auto">
          <a:xfrm>
            <a:off x="3779912" y="4797152"/>
            <a:ext cx="1939031" cy="1357322"/>
          </a:xfrm>
          <a:prstGeom prst="rect">
            <a:avLst/>
          </a:prstGeom>
          <a:noFill/>
          <a:ln w="9525">
            <a:noFill/>
            <a:miter lim="800000"/>
            <a:headEnd/>
            <a:tailEnd/>
          </a:ln>
          <a:effectLst/>
        </p:spPr>
      </p:pic>
      <p:pic>
        <p:nvPicPr>
          <p:cNvPr id="2" name="Picture 2" descr="G:\МОИ ПРОЕКТЫ  ДОУ\Экологический проект\Я- исследователь 2011\Ель и птицы\DSCN1019.JPG"/>
          <p:cNvPicPr>
            <a:picLocks noChangeAspect="1" noChangeArrowheads="1"/>
          </p:cNvPicPr>
          <p:nvPr/>
        </p:nvPicPr>
        <p:blipFill>
          <a:blip r:embed="rId6" cstate="print"/>
          <a:srcRect/>
          <a:stretch>
            <a:fillRect/>
          </a:stretch>
        </p:blipFill>
        <p:spPr bwMode="auto">
          <a:xfrm>
            <a:off x="899592" y="620688"/>
            <a:ext cx="2322257" cy="3096344"/>
          </a:xfrm>
          <a:prstGeom prst="rect">
            <a:avLst/>
          </a:prstGeom>
          <a:noFill/>
        </p:spPr>
      </p:pic>
      <p:sp>
        <p:nvSpPr>
          <p:cNvPr id="9" name="TextBox 8"/>
          <p:cNvSpPr txBox="1"/>
          <p:nvPr/>
        </p:nvSpPr>
        <p:spPr>
          <a:xfrm>
            <a:off x="971600" y="3861048"/>
            <a:ext cx="2094356" cy="369332"/>
          </a:xfrm>
          <a:prstGeom prst="rect">
            <a:avLst/>
          </a:prstGeom>
          <a:noFill/>
        </p:spPr>
        <p:txBody>
          <a:bodyPr wrap="none" rtlCol="0">
            <a:spAutoFit/>
          </a:bodyPr>
          <a:lstStyle/>
          <a:p>
            <a:r>
              <a:rPr lang="ru-RU" b="1" dirty="0" smtClean="0">
                <a:solidFill>
                  <a:schemeClr val="tx2">
                    <a:lumMod val="75000"/>
                  </a:schemeClr>
                </a:solidFill>
              </a:rPr>
              <a:t>Снег ещё не скоро!</a:t>
            </a:r>
            <a:endParaRPr lang="ru-RU"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0"/>
            <a:ext cx="9168000" cy="6876000"/>
          </a:xfrm>
          <a:prstGeom prst="rect">
            <a:avLst/>
          </a:prstGeom>
        </p:spPr>
      </p:pic>
      <p:sp>
        <p:nvSpPr>
          <p:cNvPr id="25601" name="Rectangle 1"/>
          <p:cNvSpPr>
            <a:spLocks noChangeArrowheads="1"/>
          </p:cNvSpPr>
          <p:nvPr/>
        </p:nvSpPr>
        <p:spPr bwMode="auto">
          <a:xfrm>
            <a:off x="3643306" y="285728"/>
            <a:ext cx="4786346"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Что же мы</a:t>
            </a:r>
            <a:r>
              <a:rPr kumimoji="0" lang="ru-RU" sz="1800" b="1" i="0" u="none" strike="noStrike" cap="none" normalizeH="0" dirty="0" smtClean="0">
                <a:ln>
                  <a:noFill/>
                </a:ln>
                <a:solidFill>
                  <a:srgbClr val="C00000"/>
                </a:solidFill>
                <a:effectLst/>
                <a:latin typeface="Arial" pitchFamily="34" charset="0"/>
                <a:ea typeface="Times New Roman" pitchFamily="18" charset="0"/>
                <a:cs typeface="Arial" pitchFamily="34" charset="0"/>
              </a:rPr>
              <a:t> </a:t>
            </a:r>
            <a:r>
              <a:rPr kumimoji="0" lang="ru-RU" sz="18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узнали?  </a:t>
            </a:r>
            <a:endParaRPr kumimoji="0" lang="ru-RU" sz="9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Весной у ели красные «свечки» - это цветы, будущие шишки.</a:t>
            </a: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Ель не выносит загрязнения воздуха, поэтому плохо растёт в больших городах, а у нас они самые красивые,</a:t>
            </a:r>
            <a:r>
              <a:rPr kumimoji="0" lang="ru-RU" sz="1600" b="1" i="0" u="none" strike="noStrike" cap="none" normalizeH="0" dirty="0" smtClean="0">
                <a:ln>
                  <a:noFill/>
                </a:ln>
                <a:solidFill>
                  <a:srgbClr val="006600"/>
                </a:solidFill>
                <a:effectLst/>
                <a:latin typeface="Arial" pitchFamily="34" charset="0"/>
                <a:ea typeface="Calibri" pitchFamily="34" charset="0"/>
                <a:cs typeface="Arial" pitchFamily="34" charset="0"/>
              </a:rPr>
              <a:t> значит воздух  чистый!</a:t>
            </a: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Ель дружит со многими птицами и зверями, для одних она дом, другим - столовая.</a:t>
            </a: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6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Ель -  барометр.</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600" b="1" i="0" u="none" strike="noStrike" cap="none" normalizeH="0" baseline="0" dirty="0" smtClean="0">
              <a:ln>
                <a:noFill/>
              </a:ln>
              <a:solidFill>
                <a:srgbClr val="006600"/>
              </a:solidFill>
              <a:effectLst/>
              <a:latin typeface="Arial" pitchFamily="34" charset="0"/>
              <a:ea typeface="Calibri" pitchFamily="34" charset="0"/>
              <a:cs typeface="Arial" pitchFamily="34" charset="0"/>
            </a:endParaRPr>
          </a:p>
          <a:p>
            <a:pPr algn="just" eaLnBrk="0" fontAlgn="base" hangingPunct="0">
              <a:spcBef>
                <a:spcPct val="0"/>
              </a:spcBef>
              <a:spcAft>
                <a:spcPct val="0"/>
              </a:spcAft>
            </a:pPr>
            <a:r>
              <a:rPr lang="ru-RU" sz="1600" b="1" dirty="0" smtClean="0">
                <a:solidFill>
                  <a:srgbClr val="C00000"/>
                </a:solidFill>
                <a:latin typeface="Arial" pitchFamily="34" charset="0"/>
                <a:cs typeface="Arial" pitchFamily="34" charset="0"/>
              </a:rPr>
              <a:t>КАК  ПОМОЧЬ ЕЛИ ЖИТЬ ДОЛГО И ПРИНОСИТЬ ЛЮДЯМ ПОЛЬЗУ И РАДОСТЬ?</a:t>
            </a:r>
          </a:p>
          <a:p>
            <a:pPr algn="just" eaLnBrk="0" fontAlgn="base" hangingPunct="0">
              <a:spcBef>
                <a:spcPct val="0"/>
              </a:spcBef>
              <a:spcAft>
                <a:spcPct val="0"/>
              </a:spcAft>
            </a:pPr>
            <a:endParaRPr lang="ru-RU" sz="1600" b="1" dirty="0" smtClean="0">
              <a:solidFill>
                <a:srgbClr val="C00000"/>
              </a:solidFill>
              <a:latin typeface="Arial" pitchFamily="34" charset="0"/>
              <a:cs typeface="Arial" pitchFamily="34" charset="0"/>
            </a:endParaRPr>
          </a:p>
          <a:p>
            <a:pPr>
              <a:buFont typeface="Wingdings" pitchFamily="2" charset="2"/>
              <a:buChar char="Ø"/>
            </a:pPr>
            <a:r>
              <a:rPr lang="ru-RU" sz="1600" b="1" dirty="0" smtClean="0">
                <a:latin typeface="Arial" pitchFamily="34" charset="0"/>
                <a:cs typeface="Arial" pitchFamily="34" charset="0"/>
              </a:rPr>
              <a:t> </a:t>
            </a:r>
            <a:r>
              <a:rPr lang="ru-RU" sz="1600" b="1" i="1" dirty="0" smtClean="0">
                <a:solidFill>
                  <a:srgbClr val="006600"/>
                </a:solidFill>
                <a:latin typeface="Arial" pitchFamily="34" charset="0"/>
                <a:cs typeface="Arial" pitchFamily="34" charset="0"/>
              </a:rPr>
              <a:t>Нельзя срубать елочку, где придется.</a:t>
            </a:r>
            <a:endParaRPr lang="ru-RU" sz="1600" dirty="0" smtClean="0">
              <a:solidFill>
                <a:srgbClr val="006600"/>
              </a:solidFill>
              <a:latin typeface="Arial" pitchFamily="34" charset="0"/>
              <a:cs typeface="Arial" pitchFamily="34" charset="0"/>
            </a:endParaRPr>
          </a:p>
          <a:p>
            <a:pPr>
              <a:buFont typeface="Wingdings" pitchFamily="2" charset="2"/>
              <a:buChar char="Ø"/>
            </a:pPr>
            <a:endParaRPr lang="ru-RU" sz="1600" dirty="0" smtClean="0">
              <a:solidFill>
                <a:srgbClr val="006600"/>
              </a:solidFill>
              <a:latin typeface="Arial" pitchFamily="34" charset="0"/>
              <a:cs typeface="Arial" pitchFamily="34" charset="0"/>
            </a:endParaRPr>
          </a:p>
          <a:p>
            <a:pPr lvl="0">
              <a:buFont typeface="Wingdings" pitchFamily="2" charset="2"/>
              <a:buChar char="Ø"/>
            </a:pPr>
            <a:r>
              <a:rPr lang="ru-RU" sz="1600" b="1" i="1" dirty="0" smtClean="0">
                <a:solidFill>
                  <a:srgbClr val="006600"/>
                </a:solidFill>
                <a:latin typeface="Arial" pitchFamily="34" charset="0"/>
                <a:cs typeface="Arial" pitchFamily="34" charset="0"/>
              </a:rPr>
              <a:t>Нельзя, проходя по лесу, просто так обломить макушку молодого дерева.</a:t>
            </a:r>
            <a:endParaRPr lang="ru-RU" sz="1600" dirty="0" smtClean="0">
              <a:solidFill>
                <a:srgbClr val="006600"/>
              </a:solidFill>
              <a:latin typeface="Arial" pitchFamily="34" charset="0"/>
              <a:cs typeface="Arial" pitchFamily="34" charset="0"/>
            </a:endParaRPr>
          </a:p>
          <a:p>
            <a:r>
              <a:rPr lang="ru-RU" sz="1600" b="1" i="1" dirty="0" smtClean="0">
                <a:solidFill>
                  <a:srgbClr val="006600"/>
                </a:solidFill>
                <a:latin typeface="Arial" pitchFamily="34" charset="0"/>
                <a:cs typeface="Arial" pitchFamily="34" charset="0"/>
              </a:rPr>
              <a:t> </a:t>
            </a:r>
            <a:endParaRPr lang="ru-RU" sz="1600" dirty="0" smtClean="0">
              <a:solidFill>
                <a:srgbClr val="006600"/>
              </a:solidFill>
              <a:latin typeface="Arial" pitchFamily="34" charset="0"/>
              <a:cs typeface="Arial" pitchFamily="34" charset="0"/>
            </a:endParaRPr>
          </a:p>
          <a:p>
            <a:pPr lvl="0">
              <a:buFont typeface="Wingdings" pitchFamily="2" charset="2"/>
              <a:buChar char="Ø"/>
            </a:pPr>
            <a:r>
              <a:rPr lang="ru-RU" sz="1600" b="1" i="1" dirty="0" smtClean="0">
                <a:solidFill>
                  <a:srgbClr val="006600"/>
                </a:solidFill>
                <a:latin typeface="Arial" pitchFamily="34" charset="0"/>
                <a:cs typeface="Arial" pitchFamily="34" charset="0"/>
              </a:rPr>
              <a:t>А еще лучше посадить и вырастить елочку во дворе дома или школы.</a:t>
            </a:r>
            <a:endParaRPr lang="ru-RU" sz="1600" dirty="0" smtClean="0">
              <a:solidFill>
                <a:srgbClr val="006600"/>
              </a:solidFill>
              <a:latin typeface="Arial" pitchFamily="34" charset="0"/>
              <a:cs typeface="Arial" pitchFamily="34" charset="0"/>
            </a:endParaRPr>
          </a:p>
          <a:p>
            <a:endParaRPr lang="ru-RU" sz="1600" b="1" dirty="0" smtClean="0">
              <a:solidFill>
                <a:srgbClr val="C00000"/>
              </a:solidFill>
              <a:latin typeface="Arial" pitchFamily="34" charset="0"/>
              <a:cs typeface="Arial" pitchFamily="34" charset="0"/>
            </a:endParaRPr>
          </a:p>
          <a:p>
            <a:r>
              <a:rPr lang="ru-RU" sz="1600" b="1" dirty="0" smtClean="0">
                <a:solidFill>
                  <a:srgbClr val="C00000"/>
                </a:solidFill>
                <a:latin typeface="Arial" pitchFamily="34" charset="0"/>
                <a:cs typeface="Arial" pitchFamily="34" charset="0"/>
              </a:rPr>
              <a:t>Именно человек в ответе за ель, и за тех, с кем он дружит!</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p:txBody>
      </p:sp>
      <p:pic>
        <p:nvPicPr>
          <p:cNvPr id="6" name="Picture 2"/>
          <p:cNvPicPr>
            <a:picLocks noChangeAspect="1" noChangeArrowheads="1"/>
          </p:cNvPicPr>
          <p:nvPr/>
        </p:nvPicPr>
        <p:blipFill>
          <a:blip r:embed="rId3" cstate="print"/>
          <a:srcRect/>
          <a:stretch>
            <a:fillRect/>
          </a:stretch>
        </p:blipFill>
        <p:spPr bwMode="auto">
          <a:xfrm>
            <a:off x="1714480" y="2571744"/>
            <a:ext cx="1875248" cy="2500330"/>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428596" y="357166"/>
            <a:ext cx="1983076" cy="26432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142908" y="0"/>
            <a:ext cx="9168000" cy="6876000"/>
          </a:xfrm>
          <a:prstGeom prst="rect">
            <a:avLst/>
          </a:prstGeom>
        </p:spPr>
      </p:pic>
      <p:sp>
        <p:nvSpPr>
          <p:cNvPr id="10" name="TextBox 9"/>
          <p:cNvSpPr txBox="1"/>
          <p:nvPr/>
        </p:nvSpPr>
        <p:spPr>
          <a:xfrm>
            <a:off x="3714744" y="4572008"/>
            <a:ext cx="184731" cy="646331"/>
          </a:xfrm>
          <a:prstGeom prst="rect">
            <a:avLst/>
          </a:prstGeom>
          <a:noFill/>
        </p:spPr>
        <p:txBody>
          <a:bodyPr wrap="none" rtlCol="0">
            <a:spAutoFit/>
          </a:bodyPr>
          <a:lstStyle/>
          <a:p>
            <a:r>
              <a:rPr lang="ru-RU" dirty="0" smtClean="0"/>
              <a:t/>
            </a:r>
            <a:br>
              <a:rPr lang="ru-RU" dirty="0" smtClean="0"/>
            </a:br>
            <a:endParaRPr lang="ru-RU" dirty="0"/>
          </a:p>
        </p:txBody>
      </p:sp>
      <p:sp>
        <p:nvSpPr>
          <p:cNvPr id="13" name="Прямоугольник 12"/>
          <p:cNvSpPr/>
          <p:nvPr/>
        </p:nvSpPr>
        <p:spPr>
          <a:xfrm>
            <a:off x="2285984" y="500042"/>
            <a:ext cx="2993833" cy="400110"/>
          </a:xfrm>
          <a:prstGeom prst="rect">
            <a:avLst/>
          </a:prstGeom>
          <a:noFill/>
        </p:spPr>
        <p:txBody>
          <a:bodyPr wrap="none" lIns="91440" tIns="45720" rIns="91440" bIns="45720">
            <a:spAutoFit/>
          </a:bodyPr>
          <a:lstStyle/>
          <a:p>
            <a:pPr algn="ctr"/>
            <a:r>
              <a:rPr lang="ru-RU" sz="2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Список литературы</a:t>
            </a:r>
            <a:endParaRPr lang="ru-RU" sz="2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4097" name="Rectangle 1"/>
          <p:cNvSpPr>
            <a:spLocks noChangeArrowheads="1"/>
          </p:cNvSpPr>
          <p:nvPr/>
        </p:nvSpPr>
        <p:spPr bwMode="auto">
          <a:xfrm>
            <a:off x="1000100" y="1000108"/>
            <a:ext cx="7143800" cy="34624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ru-RU" sz="12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Колмыков</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В.И. Времена года: флора и фауна России.- Москва: «Махаон», 2006-95г.</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Я познаю мир: Дети. </a:t>
            </a:r>
            <a:r>
              <a:rPr kumimoji="0" lang="ru-RU" sz="12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Энцикл</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a:t>
            </a:r>
            <a:r>
              <a:rPr kumimoji="0" lang="ru-RU" sz="12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Растения.-М</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ООО «Фирма» Издательство АСТ, 1998-512с.</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AutoNum type="arabicPeriod"/>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Зелённая планета: энциклопедия заметок.- Москва «Махаон», 2007-127с.</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4.Игнатьев Н.Г., Шабалкин В.М. Животный мир Чувашии. – РГУП «Чувашское книжное   </a:t>
            </a:r>
          </a:p>
          <a:p>
            <a:pPr marL="0" marR="0" lvl="0" indent="0" algn="l" defTabSz="914400" rtl="0" eaLnBrk="0" fontAlgn="base" latinLnBrk="0" hangingPunct="0">
              <a:lnSpc>
                <a:spcPct val="150000"/>
              </a:lnSpc>
              <a:spcBef>
                <a:spcPct val="0"/>
              </a:spcBef>
              <a:spcAft>
                <a:spcPct val="0"/>
              </a:spcAft>
              <a:buClrTx/>
              <a:buSzTx/>
              <a:tabLst/>
            </a:pPr>
            <a:r>
              <a:rPr lang="ru-RU" sz="1200" b="1" dirty="0" smtClean="0">
                <a:solidFill>
                  <a:srgbClr val="006600"/>
                </a:solidFill>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издательство»., 2001 г. - 222с.</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5.Козлова Т.А., </a:t>
            </a:r>
            <a:r>
              <a:rPr kumimoji="0" lang="ru-RU" sz="12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Сивоглазов</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В. И,  Растения водоема: Учебное пособие для школьников </a:t>
            </a:r>
          </a:p>
          <a:p>
            <a:pPr marL="0" marR="0" lvl="0" indent="0" algn="l" defTabSz="914400" rtl="0" eaLnBrk="0" fontAlgn="base" latinLnBrk="0" hangingPunct="0">
              <a:lnSpc>
                <a:spcPct val="150000"/>
              </a:lnSpc>
              <a:spcBef>
                <a:spcPct val="0"/>
              </a:spcBef>
              <a:spcAft>
                <a:spcPct val="0"/>
              </a:spcAft>
              <a:buClrTx/>
              <a:buSzTx/>
              <a:tabLst/>
            </a:pPr>
            <a:r>
              <a:rPr lang="ru-RU" sz="1200" b="1" dirty="0" smtClean="0">
                <a:solidFill>
                  <a:srgbClr val="006600"/>
                </a:solidFill>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младших и средних классов. – М.: Эгмонт Россия Лтд., 2002. – 64с. – (Серия «Атлас  </a:t>
            </a:r>
          </a:p>
          <a:p>
            <a:pPr marL="0" marR="0" lvl="0" indent="0" algn="l" defTabSz="914400" rtl="0" eaLnBrk="0" fontAlgn="base" latinLnBrk="0" hangingPunct="0">
              <a:lnSpc>
                <a:spcPct val="150000"/>
              </a:lnSpc>
              <a:spcBef>
                <a:spcPct val="0"/>
              </a:spcBef>
              <a:spcAft>
                <a:spcPct val="0"/>
              </a:spcAft>
              <a:buClrTx/>
              <a:buSzTx/>
              <a:tabLst/>
            </a:pPr>
            <a:r>
              <a:rPr lang="ru-RU" sz="1200" b="1" dirty="0" smtClean="0">
                <a:solidFill>
                  <a:srgbClr val="006600"/>
                </a:solidFill>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родной природы»)</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6.Олигер И.М. , </a:t>
            </a:r>
            <a:r>
              <a:rPr kumimoji="0" lang="ru-RU" sz="12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Олигер</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А.И., и др. Животные Чувашии. – Чебоксары: Изд. «</a:t>
            </a:r>
            <a:r>
              <a:rPr kumimoji="0" lang="ru-RU" sz="1200" b="1" i="0" u="none" strike="noStrike" cap="none" normalizeH="0" baseline="0" dirty="0" err="1" smtClean="0">
                <a:ln>
                  <a:noFill/>
                </a:ln>
                <a:solidFill>
                  <a:srgbClr val="006600"/>
                </a:solidFill>
                <a:effectLst/>
                <a:latin typeface="Arial" pitchFamily="34" charset="0"/>
                <a:ea typeface="Times New Roman" pitchFamily="18" charset="0"/>
                <a:cs typeface="Arial" pitchFamily="34" charset="0"/>
              </a:rPr>
              <a:t>Руссика</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2008. </a:t>
            </a:r>
          </a:p>
          <a:p>
            <a:pPr marL="0" marR="0" lvl="0" indent="0" algn="l" defTabSz="914400" rtl="0" eaLnBrk="0" fontAlgn="base" latinLnBrk="0" hangingPunct="0">
              <a:lnSpc>
                <a:spcPct val="150000"/>
              </a:lnSpc>
              <a:spcBef>
                <a:spcPct val="0"/>
              </a:spcBef>
              <a:spcAft>
                <a:spcPct val="0"/>
              </a:spcAft>
              <a:buClrTx/>
              <a:buSzTx/>
              <a:tabLst/>
            </a:pPr>
            <a:r>
              <a:rPr lang="ru-RU" sz="1200" b="1" dirty="0" smtClean="0">
                <a:solidFill>
                  <a:srgbClr val="006600"/>
                </a:solidFill>
                <a:latin typeface="Arial" pitchFamily="34" charset="0"/>
                <a:ea typeface="Times New Roman" pitchFamily="18" charset="0"/>
                <a:cs typeface="Arial" pitchFamily="34" charset="0"/>
              </a:rPr>
              <a:t>    </a:t>
            </a: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316с.</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1. </a:t>
            </a: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hlinkClick r:id="rId3"/>
              </a:rPr>
              <a:t>http://sbio.info/page.php?id=305</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tabLst/>
            </a:pPr>
            <a:r>
              <a:rPr kumimoji="0" lang="ru-RU" sz="1200" b="1" i="0" u="none" strike="noStrike" cap="none" normalizeH="0" baseline="0" dirty="0" smtClean="0">
                <a:ln>
                  <a:noFill/>
                </a:ln>
                <a:solidFill>
                  <a:srgbClr val="006600"/>
                </a:solidFill>
                <a:effectLst/>
                <a:latin typeface="Arial" pitchFamily="34" charset="0"/>
                <a:ea typeface="Calibri" pitchFamily="34" charset="0"/>
                <a:cs typeface="Arial" pitchFamily="34" charset="0"/>
                <a:hlinkClick r:id="rId4"/>
              </a:rPr>
              <a:t> 2. http://www.ecosystema.ru/08nature/trees/25.htm</a:t>
            </a:r>
            <a:endParaRPr kumimoji="0" lang="ru-RU" sz="1800" b="1" i="0" u="none" strike="noStrike" cap="none" normalizeH="0" baseline="0" dirty="0" smtClean="0">
              <a:ln>
                <a:noFill/>
              </a:ln>
              <a:solidFill>
                <a:srgbClr val="0066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0"/>
            <a:ext cx="9168000" cy="6876000"/>
          </a:xfrm>
          <a:prstGeom prst="rect">
            <a:avLst/>
          </a:prstGeom>
        </p:spPr>
      </p:pic>
      <p:sp>
        <p:nvSpPr>
          <p:cNvPr id="10" name="TextBox 9"/>
          <p:cNvSpPr txBox="1"/>
          <p:nvPr/>
        </p:nvSpPr>
        <p:spPr>
          <a:xfrm>
            <a:off x="3714744" y="4572008"/>
            <a:ext cx="184731" cy="646331"/>
          </a:xfrm>
          <a:prstGeom prst="rect">
            <a:avLst/>
          </a:prstGeom>
          <a:noFill/>
        </p:spPr>
        <p:txBody>
          <a:bodyPr wrap="none" rtlCol="0">
            <a:spAutoFit/>
          </a:bodyPr>
          <a:lstStyle/>
          <a:p>
            <a:r>
              <a:rPr lang="ru-RU" dirty="0" smtClean="0"/>
              <a:t/>
            </a:r>
            <a:br>
              <a:rPr lang="ru-RU" dirty="0" smtClean="0"/>
            </a:br>
            <a:endParaRPr lang="ru-RU" dirty="0"/>
          </a:p>
        </p:txBody>
      </p:sp>
      <p:sp>
        <p:nvSpPr>
          <p:cNvPr id="11" name="Прямоугольник 10"/>
          <p:cNvSpPr/>
          <p:nvPr/>
        </p:nvSpPr>
        <p:spPr>
          <a:xfrm>
            <a:off x="1142976" y="2143116"/>
            <a:ext cx="703590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solidFill>
                  <a:schemeClr val="accent1">
                    <a:lumMod val="75000"/>
                  </a:schemeClr>
                </a:solidFill>
                <a:effectLst>
                  <a:outerShdw blurRad="76200" dist="50800" dir="5400000" algn="tl" rotWithShape="0">
                    <a:srgbClr val="000000">
                      <a:alpha val="65000"/>
                    </a:srgbClr>
                  </a:outerShdw>
                </a:effectLst>
              </a:rPr>
              <a:t>Спасибо за внимание!</a:t>
            </a:r>
            <a:endParaRPr lang="ru-RU" sz="5400" b="1" cap="none" spc="50" dirty="0">
              <a:ln w="11430"/>
              <a:solidFill>
                <a:schemeClr val="accent1">
                  <a:lumMod val="7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0"/>
            <a:ext cx="9168000" cy="6876000"/>
          </a:xfrm>
          <a:prstGeom prst="rect">
            <a:avLst/>
          </a:prstGeom>
        </p:spPr>
      </p:pic>
      <p:pic>
        <p:nvPicPr>
          <p:cNvPr id="4097" name="Picture 1"/>
          <p:cNvPicPr>
            <a:picLocks noChangeAspect="1" noChangeArrowheads="1"/>
          </p:cNvPicPr>
          <p:nvPr/>
        </p:nvPicPr>
        <p:blipFill>
          <a:blip r:embed="rId3" cstate="print"/>
          <a:srcRect/>
          <a:stretch>
            <a:fillRect/>
          </a:stretch>
        </p:blipFill>
        <p:spPr bwMode="auto">
          <a:xfrm>
            <a:off x="5286380" y="4357694"/>
            <a:ext cx="2760121" cy="2070091"/>
          </a:xfrm>
          <a:prstGeom prst="rect">
            <a:avLst/>
          </a:prstGeom>
          <a:noFill/>
          <a:ln w="9525">
            <a:noFill/>
            <a:miter lim="800000"/>
            <a:headEnd/>
            <a:tailEnd/>
          </a:ln>
          <a:effectLst/>
        </p:spPr>
      </p:pic>
      <p:pic>
        <p:nvPicPr>
          <p:cNvPr id="5" name="Picture 1"/>
          <p:cNvPicPr>
            <a:picLocks noChangeAspect="1" noChangeArrowheads="1"/>
          </p:cNvPicPr>
          <p:nvPr/>
        </p:nvPicPr>
        <p:blipFill>
          <a:blip r:embed="rId4" cstate="print"/>
          <a:srcRect/>
          <a:stretch>
            <a:fillRect/>
          </a:stretch>
        </p:blipFill>
        <p:spPr bwMode="auto">
          <a:xfrm>
            <a:off x="642910" y="500042"/>
            <a:ext cx="3161132" cy="4214842"/>
          </a:xfrm>
          <a:prstGeom prst="rect">
            <a:avLst/>
          </a:prstGeom>
          <a:noFill/>
          <a:ln w="9525">
            <a:noFill/>
            <a:miter lim="800000"/>
            <a:headEnd/>
            <a:tailEnd/>
          </a:ln>
          <a:effectLst/>
        </p:spPr>
      </p:pic>
      <p:sp>
        <p:nvSpPr>
          <p:cNvPr id="9217" name="Rectangle 1"/>
          <p:cNvSpPr>
            <a:spLocks noChangeArrowheads="1"/>
          </p:cNvSpPr>
          <p:nvPr/>
        </p:nvSpPr>
        <p:spPr bwMode="auto">
          <a:xfrm>
            <a:off x="4071934" y="357166"/>
            <a:ext cx="428624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1" fontAlgn="base" latinLnBrk="0" hangingPunct="1">
              <a:lnSpc>
                <a:spcPct val="100000"/>
              </a:lnSpc>
              <a:spcBef>
                <a:spcPct val="0"/>
              </a:spcBef>
              <a:spcAft>
                <a:spcPct val="0"/>
              </a:spcAft>
              <a:buClrTx/>
              <a:buSzTx/>
              <a:buFontTx/>
              <a:buNone/>
              <a:tabLst/>
            </a:pPr>
            <a:r>
              <a:rPr kumimoji="0" lang="ru-RU" sz="1400" b="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ru-RU" sz="1600" b="1" dirty="0" smtClean="0">
                <a:solidFill>
                  <a:srgbClr val="006600"/>
                </a:solidFill>
                <a:latin typeface="Arial" pitchFamily="34" charset="0"/>
                <a:ea typeface="Calibri" pitchFamily="34" charset="0"/>
                <a:cs typeface="Arial" pitchFamily="34" charset="0"/>
              </a:rPr>
              <a:t>Н</a:t>
            </a:r>
            <a:r>
              <a:rPr kumimoji="0" lang="ru-RU" sz="1600" b="1" u="none" strike="noStrike" cap="none" normalizeH="0" baseline="0" dirty="0" smtClean="0">
                <a:ln>
                  <a:noFill/>
                </a:ln>
                <a:solidFill>
                  <a:srgbClr val="006600"/>
                </a:solidFill>
                <a:effectLst/>
                <a:latin typeface="Arial" pitchFamily="34" charset="0"/>
                <a:ea typeface="Calibri" pitchFamily="34" charset="0"/>
                <a:cs typeface="Arial" pitchFamily="34" charset="0"/>
              </a:rPr>
              <a:t>а территории нашей школы  растет  много елей. Они всегда нас встречают, когда мы приходим в школу и провожают, когда уходим.  А весной прошлого года эти ели нас просто удивили.  В один тёплый, майский день мы вышли на прогулку. Вот чудеса! Сегодня же не Новый год! Все наши ели  украшены красными, маленькими свечками. Будто кто то зажег новогодние гирлянды! На одних они  светло-зеленого цвета, а на других темно-красного цвета. Что же это такое? Это цветы ели!</a:t>
            </a:r>
            <a:endParaRPr kumimoji="0" lang="ru-RU" sz="1600" b="1" u="none" strike="noStrike" cap="none" normalizeH="0" baseline="0" dirty="0" smtClean="0">
              <a:ln>
                <a:noFill/>
              </a:ln>
              <a:solidFill>
                <a:srgbClr val="006600"/>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lang="ru-RU" sz="1600" b="1" dirty="0" smtClean="0">
                <a:solidFill>
                  <a:srgbClr val="006600"/>
                </a:solidFill>
                <a:latin typeface="Arial" pitchFamily="34" charset="0"/>
                <a:ea typeface="Calibri" pitchFamily="34" charset="0"/>
                <a:cs typeface="Arial" pitchFamily="34" charset="0"/>
              </a:rPr>
              <a:t>Мы</a:t>
            </a:r>
            <a:r>
              <a:rPr kumimoji="0" lang="ru-RU" sz="1600" b="1" u="none" strike="noStrike" cap="none" normalizeH="0" baseline="0" dirty="0" smtClean="0">
                <a:ln>
                  <a:noFill/>
                </a:ln>
                <a:solidFill>
                  <a:srgbClr val="006600"/>
                </a:solidFill>
                <a:effectLst/>
                <a:latin typeface="Arial" pitchFamily="34" charset="0"/>
                <a:ea typeface="Calibri" pitchFamily="34" charset="0"/>
                <a:cs typeface="Arial" pitchFamily="34" charset="0"/>
              </a:rPr>
              <a:t> решили узнать об этом и понаблюдать, что из них будет.</a:t>
            </a:r>
            <a:endParaRPr kumimoji="0" lang="ru-RU" sz="1600" b="1" u="none" strike="noStrike" cap="none" normalizeH="0" baseline="0" dirty="0" smtClean="0">
              <a:ln>
                <a:noFill/>
              </a:ln>
              <a:solidFill>
                <a:srgbClr val="006600"/>
              </a:solidFill>
              <a:effectLst/>
              <a:latin typeface="Arial" pitchFamily="34" charset="0"/>
              <a:cs typeface="Arial" pitchFamily="34" charset="0"/>
            </a:endParaRPr>
          </a:p>
        </p:txBody>
      </p:sp>
      <p:pic>
        <p:nvPicPr>
          <p:cNvPr id="10241" name="Picture 1"/>
          <p:cNvPicPr>
            <a:picLocks noChangeAspect="1" noChangeArrowheads="1"/>
          </p:cNvPicPr>
          <p:nvPr/>
        </p:nvPicPr>
        <p:blipFill>
          <a:blip r:embed="rId5" cstate="print"/>
          <a:srcRect/>
          <a:stretch>
            <a:fillRect/>
          </a:stretch>
        </p:blipFill>
        <p:spPr bwMode="auto">
          <a:xfrm>
            <a:off x="3643306" y="4357694"/>
            <a:ext cx="1571636" cy="2095515"/>
          </a:xfrm>
          <a:prstGeom prst="rect">
            <a:avLst/>
          </a:prstGeom>
          <a:noFill/>
          <a:ln w="9525">
            <a:noFill/>
            <a:miter lim="800000"/>
            <a:headEnd/>
            <a:tailEnd/>
          </a:ln>
          <a:effectLst/>
        </p:spPr>
      </p:pic>
      <p:pic>
        <p:nvPicPr>
          <p:cNvPr id="10242" name="Picture 2"/>
          <p:cNvPicPr>
            <a:picLocks noChangeAspect="1" noChangeArrowheads="1"/>
          </p:cNvPicPr>
          <p:nvPr/>
        </p:nvPicPr>
        <p:blipFill>
          <a:blip r:embed="rId6" cstate="print"/>
          <a:srcRect/>
          <a:stretch>
            <a:fillRect/>
          </a:stretch>
        </p:blipFill>
        <p:spPr bwMode="auto">
          <a:xfrm>
            <a:off x="2285984" y="4515081"/>
            <a:ext cx="1071570" cy="19254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24000" y="-18000"/>
            <a:ext cx="9168000" cy="6876000"/>
          </a:xfrm>
          <a:prstGeom prst="rect">
            <a:avLst/>
          </a:prstGeom>
        </p:spPr>
      </p:pic>
      <p:sp>
        <p:nvSpPr>
          <p:cNvPr id="5121" name="Rectangle 1"/>
          <p:cNvSpPr>
            <a:spLocks noChangeArrowheads="1"/>
          </p:cNvSpPr>
          <p:nvPr/>
        </p:nvSpPr>
        <p:spPr bwMode="auto">
          <a:xfrm>
            <a:off x="3428992" y="714356"/>
            <a:ext cx="4969603" cy="41242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just" defTabSz="914400" rtl="0" eaLnBrk="1" fontAlgn="base" latinLnBrk="0" hangingPunct="1">
              <a:lnSpc>
                <a:spcPct val="100000"/>
              </a:lnSpc>
              <a:spcBef>
                <a:spcPct val="0"/>
              </a:spcBef>
              <a:spcAft>
                <a:spcPct val="0"/>
              </a:spcAft>
              <a:buClrTx/>
              <a:buSzTx/>
              <a:tabLst/>
            </a:pPr>
            <a:r>
              <a:rPr kumimoji="0" lang="ru-RU" sz="18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Цель работы:</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lvl="0" indent="90488" algn="just" eaLnBrk="0" fontAlgn="base" hangingPunct="0">
              <a:spcBef>
                <a:spcPct val="0"/>
              </a:spcBef>
              <a:spcAft>
                <a:spcPct val="0"/>
              </a:spcAft>
              <a:buFontTx/>
              <a:buChar char="•"/>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Собрать как можно больше интересного материала </a:t>
            </a:r>
            <a:r>
              <a:rPr lang="ru-RU" sz="1400" b="1" dirty="0" smtClean="0">
                <a:solidFill>
                  <a:srgbClr val="006600"/>
                </a:solidFill>
                <a:latin typeface="Arial" pitchFamily="34" charset="0"/>
                <a:ea typeface="Calibri" pitchFamily="34" charset="0"/>
                <a:cs typeface="Arial" pitchFamily="34" charset="0"/>
              </a:rPr>
              <a:t>о ели  и </a:t>
            </a: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рассказать ребятам.</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8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Задачи: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Изучить литературу о ели.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Узнать о связях ели с растениями и животными.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Роль ели в жизни человека.</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Отчего у елки зимой зеленые иголки?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   </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8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 Объект, предмет исследования:</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Объект изучения: ель и окружающая среда.</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Предмет изучения: </a:t>
            </a:r>
            <a:r>
              <a:rPr lang="ru-RU" sz="1400" b="1" dirty="0" smtClean="0">
                <a:solidFill>
                  <a:srgbClr val="006600"/>
                </a:solidFill>
                <a:latin typeface="Arial" pitchFamily="34" charset="0"/>
                <a:ea typeface="Calibri" pitchFamily="34" charset="0"/>
                <a:cs typeface="Arial" pitchFamily="34" charset="0"/>
              </a:rPr>
              <a:t>цветы ели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6600"/>
                </a:solidFill>
                <a:effectLst/>
                <a:latin typeface="Arial" pitchFamily="34" charset="0"/>
                <a:ea typeface="Calibri" pitchFamily="34" charset="0"/>
                <a:cs typeface="Arial" pitchFamily="34" charset="0"/>
              </a:rPr>
              <a:t>		</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a:t>
            </a:r>
            <a:r>
              <a:rPr kumimoji="0" lang="ru-RU" sz="18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4.  Методы исследования:</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Наблюдения за елью и его обитателями;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Изучить литературу о ели;</a:t>
            </a:r>
            <a:endParaRPr kumimoji="0" lang="ru-RU" sz="900" b="1" i="0" u="none" strike="noStrike" cap="none" normalizeH="0" baseline="0" dirty="0" smtClean="0">
              <a:ln>
                <a:noFill/>
              </a:ln>
              <a:solidFill>
                <a:srgbClr val="006600"/>
              </a:solidFill>
              <a:effectLst/>
              <a:latin typeface="Arial" pitchFamily="34" charset="0"/>
              <a:cs typeface="Arial" pitchFamily="34" charset="0"/>
            </a:endParaRPr>
          </a:p>
          <a:p>
            <a:pPr marL="0" marR="0" lvl="0" indent="90488" algn="just" defTabSz="914400" rtl="0" eaLnBrk="0" fontAlgn="base" latinLnBrk="0" hangingPunct="0">
              <a:lnSpc>
                <a:spcPct val="100000"/>
              </a:lnSpc>
              <a:spcBef>
                <a:spcPct val="0"/>
              </a:spcBef>
              <a:spcAft>
                <a:spcPct val="0"/>
              </a:spcAft>
              <a:buClrTx/>
              <a:buSzTx/>
              <a:buFontTx/>
              <a:buChar char="•"/>
              <a:tabLs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С родителями собрать народные приметы о ели;</a:t>
            </a:r>
            <a:endParaRPr kumimoji="0" lang="ru-RU" sz="1800" b="1" i="0" u="none" strike="noStrike" cap="none" normalizeH="0" baseline="0" dirty="0" smtClean="0">
              <a:ln>
                <a:noFill/>
              </a:ln>
              <a:solidFill>
                <a:srgbClr val="006600"/>
              </a:solidFill>
              <a:effectLst/>
              <a:latin typeface="Arial" pitchFamily="34" charset="0"/>
              <a:cs typeface="Arial" pitchFamily="34" charset="0"/>
            </a:endParaRPr>
          </a:p>
        </p:txBody>
      </p:sp>
      <p:pic>
        <p:nvPicPr>
          <p:cNvPr id="5123" name="Picture 3"/>
          <p:cNvPicPr>
            <a:picLocks noChangeAspect="1" noChangeArrowheads="1"/>
          </p:cNvPicPr>
          <p:nvPr/>
        </p:nvPicPr>
        <p:blipFill>
          <a:blip r:embed="rId3" cstate="print"/>
          <a:srcRect/>
          <a:stretch>
            <a:fillRect/>
          </a:stretch>
        </p:blipFill>
        <p:spPr bwMode="auto">
          <a:xfrm>
            <a:off x="571472" y="642918"/>
            <a:ext cx="2892031" cy="4143404"/>
          </a:xfrm>
          <a:prstGeom prst="rect">
            <a:avLst/>
          </a:prstGeom>
          <a:noFill/>
          <a:ln w="9525">
            <a:noFill/>
            <a:miter lim="800000"/>
            <a:headEnd/>
            <a:tailEnd/>
          </a:ln>
          <a:effectLst/>
        </p:spPr>
      </p:pic>
      <p:pic>
        <p:nvPicPr>
          <p:cNvPr id="11265" name="Picture 1" descr="F:\Я- исследователь 2011\Ель и птицы\imgpreview.jpeg"/>
          <p:cNvPicPr>
            <a:picLocks noChangeAspect="1" noChangeArrowheads="1"/>
          </p:cNvPicPr>
          <p:nvPr/>
        </p:nvPicPr>
        <p:blipFill>
          <a:blip r:embed="rId4" cstate="print"/>
          <a:srcRect/>
          <a:stretch>
            <a:fillRect/>
          </a:stretch>
        </p:blipFill>
        <p:spPr bwMode="auto">
          <a:xfrm>
            <a:off x="4714876" y="4786322"/>
            <a:ext cx="1714512" cy="173183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0"/>
            <a:ext cx="9168000" cy="6876000"/>
          </a:xfrm>
          <a:prstGeom prst="rect">
            <a:avLst/>
          </a:prstGeom>
        </p:spPr>
      </p:pic>
      <p:pic>
        <p:nvPicPr>
          <p:cNvPr id="8193" name="Рисунок 1"/>
          <p:cNvPicPr>
            <a:picLocks noChangeAspect="1" noChangeArrowheads="1"/>
          </p:cNvPicPr>
          <p:nvPr/>
        </p:nvPicPr>
        <p:blipFill>
          <a:blip r:embed="rId3" cstate="print"/>
          <a:srcRect/>
          <a:stretch>
            <a:fillRect/>
          </a:stretch>
        </p:blipFill>
        <p:spPr bwMode="auto">
          <a:xfrm>
            <a:off x="642910" y="357166"/>
            <a:ext cx="2859088" cy="2409825"/>
          </a:xfrm>
          <a:prstGeom prst="rect">
            <a:avLst/>
          </a:prstGeom>
          <a:noFill/>
          <a:ln w="9525">
            <a:noFill/>
            <a:miter lim="800000"/>
            <a:headEnd/>
            <a:tailEnd/>
          </a:ln>
        </p:spPr>
      </p:pic>
      <p:pic>
        <p:nvPicPr>
          <p:cNvPr id="8194" name="Рисунок 4"/>
          <p:cNvPicPr>
            <a:picLocks noChangeAspect="1" noChangeArrowheads="1"/>
          </p:cNvPicPr>
          <p:nvPr/>
        </p:nvPicPr>
        <p:blipFill>
          <a:blip r:embed="rId4" cstate="print"/>
          <a:srcRect/>
          <a:stretch>
            <a:fillRect/>
          </a:stretch>
        </p:blipFill>
        <p:spPr bwMode="auto">
          <a:xfrm>
            <a:off x="642910" y="2214554"/>
            <a:ext cx="2859088" cy="2641600"/>
          </a:xfrm>
          <a:prstGeom prst="rect">
            <a:avLst/>
          </a:prstGeom>
          <a:noFill/>
          <a:ln w="9525">
            <a:noFill/>
            <a:miter lim="800000"/>
            <a:headEnd/>
            <a:tailEnd/>
          </a:ln>
        </p:spPr>
      </p:pic>
      <p:sp>
        <p:nvSpPr>
          <p:cNvPr id="12" name="Прямоугольник 11"/>
          <p:cNvSpPr/>
          <p:nvPr/>
        </p:nvSpPr>
        <p:spPr>
          <a:xfrm>
            <a:off x="3786182" y="428604"/>
            <a:ext cx="4572000" cy="4985980"/>
          </a:xfrm>
          <a:prstGeom prst="rect">
            <a:avLst/>
          </a:prstGeom>
        </p:spPr>
        <p:txBody>
          <a:bodyPr wrap="square">
            <a:spAutoFit/>
          </a:bodyPr>
          <a:lstStyle/>
          <a:p>
            <a:pPr algn="ctr"/>
            <a:endParaRPr lang="ru-RU" dirty="0" smtClean="0">
              <a:solidFill>
                <a:srgbClr val="006600"/>
              </a:solidFill>
              <a:latin typeface="Arial" pitchFamily="34" charset="0"/>
              <a:cs typeface="Arial" pitchFamily="34" charset="0"/>
            </a:endParaRPr>
          </a:p>
          <a:p>
            <a:pPr algn="ctr"/>
            <a:endParaRPr lang="ru-RU" sz="1400" b="1" dirty="0" smtClean="0">
              <a:solidFill>
                <a:srgbClr val="006600"/>
              </a:solidFill>
              <a:latin typeface="Arial" pitchFamily="34" charset="0"/>
              <a:cs typeface="Arial" pitchFamily="34" charset="0"/>
            </a:endParaRPr>
          </a:p>
          <a:p>
            <a:pPr algn="ctr"/>
            <a:endParaRPr lang="ru-RU" sz="1400" b="1" dirty="0" smtClean="0">
              <a:solidFill>
                <a:srgbClr val="006600"/>
              </a:solidFill>
              <a:latin typeface="Arial" pitchFamily="34" charset="0"/>
              <a:cs typeface="Arial" pitchFamily="34" charset="0"/>
            </a:endParaRPr>
          </a:p>
          <a:p>
            <a:pPr algn="ctr"/>
            <a:endParaRPr lang="ru-RU" sz="1400" b="1" dirty="0" smtClean="0">
              <a:solidFill>
                <a:srgbClr val="006600"/>
              </a:solidFill>
              <a:latin typeface="Arial" pitchFamily="34" charset="0"/>
              <a:cs typeface="Arial" pitchFamily="34" charset="0"/>
            </a:endParaRPr>
          </a:p>
          <a:p>
            <a:pPr algn="just"/>
            <a:r>
              <a:rPr lang="ru-RU" sz="1400" b="1" dirty="0" smtClean="0">
                <a:solidFill>
                  <a:srgbClr val="006600"/>
                </a:solidFill>
                <a:latin typeface="Arial" pitchFamily="34" charset="0"/>
                <a:cs typeface="Arial" pitchFamily="34" charset="0"/>
              </a:rPr>
              <a:t>Это вечнозеленое темнохвойное дерево. Дерево с конусовидной густой кроной, горизонтальными или поникающими, низко опускающимися по стволу ветвями. Кора серая или коричневатая. Побеги желтоватые или коричневатые, голые или покрыты рыжими волосками (1). Почки тупоконические, светло-коричневые, несмолистые, почечные чешуи прижаты (2). Хвоя жёсткая, зелёная или бледно-зелёная, сплюснуто-четырёхгранная, длиной 1-3 см, блестящая, со слегка заострённой верхушкой. </a:t>
            </a:r>
          </a:p>
          <a:p>
            <a:pPr algn="just"/>
            <a:r>
              <a:rPr lang="ru-RU" sz="1400" b="1" dirty="0" smtClean="0">
                <a:solidFill>
                  <a:srgbClr val="006600"/>
                </a:solidFill>
                <a:latin typeface="Arial" pitchFamily="34" charset="0"/>
                <a:cs typeface="Arial" pitchFamily="34" charset="0"/>
              </a:rPr>
              <a:t>          Женские шишки расположены на концах двухлетних побегов. Удлиненно-цилиндрические, ярко-красные (3), позднее зеленеющие (4), а при созревании буреющие (5</a:t>
            </a:r>
            <a:r>
              <a:rPr lang="ru-RU" sz="1400" b="1" i="1" dirty="0" smtClean="0">
                <a:solidFill>
                  <a:srgbClr val="006600"/>
                </a:solidFill>
                <a:latin typeface="Arial" pitchFamily="34" charset="0"/>
                <a:cs typeface="Arial" pitchFamily="34" charset="0"/>
              </a:rPr>
              <a:t>). Цветение в мае.</a:t>
            </a:r>
            <a:endParaRPr lang="ru-RU" sz="1400" b="1" dirty="0" smtClean="0">
              <a:solidFill>
                <a:srgbClr val="006600"/>
              </a:solidFill>
              <a:latin typeface="Arial" pitchFamily="34" charset="0"/>
              <a:cs typeface="Arial" pitchFamily="34" charset="0"/>
            </a:endParaRPr>
          </a:p>
          <a:p>
            <a:pPr algn="just"/>
            <a:endParaRPr lang="ru-RU" sz="2000" dirty="0">
              <a:solidFill>
                <a:srgbClr val="006600"/>
              </a:solidFill>
              <a:latin typeface="Times New Roman" pitchFamily="18" charset="0"/>
              <a:cs typeface="Times New Roman" pitchFamily="18" charset="0"/>
            </a:endParaRPr>
          </a:p>
        </p:txBody>
      </p:sp>
      <p:sp>
        <p:nvSpPr>
          <p:cNvPr id="6" name="Прямоугольник 5"/>
          <p:cNvSpPr/>
          <p:nvPr/>
        </p:nvSpPr>
        <p:spPr>
          <a:xfrm>
            <a:off x="4429124" y="571480"/>
            <a:ext cx="3187283" cy="646331"/>
          </a:xfrm>
          <a:prstGeom prst="rect">
            <a:avLst/>
          </a:prstGeom>
          <a:noFill/>
        </p:spPr>
        <p:txBody>
          <a:bodyPr wrap="none" lIns="91440" tIns="45720" rIns="91440" bIns="45720">
            <a:spAutoFit/>
          </a:bodyPr>
          <a:lstStyle/>
          <a:p>
            <a:pPr algn="ctr"/>
            <a:r>
              <a:rPr lang="ru-RU"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rPr>
              <a:t>Ель европейская,</a:t>
            </a:r>
          </a:p>
          <a:p>
            <a:pPr algn="ctr"/>
            <a:r>
              <a:rPr lang="ru-RU"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rPr>
              <a:t> или обыкновенная </a:t>
            </a:r>
            <a:endParaRPr lang="ru-RU"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24000" y="0"/>
            <a:ext cx="9168000" cy="6876000"/>
          </a:xfrm>
          <a:prstGeom prst="rect">
            <a:avLst/>
          </a:prstGeom>
        </p:spPr>
      </p:pic>
      <p:pic>
        <p:nvPicPr>
          <p:cNvPr id="2053" name="Picture 5"/>
          <p:cNvPicPr>
            <a:picLocks noChangeAspect="1" noChangeArrowheads="1"/>
          </p:cNvPicPr>
          <p:nvPr/>
        </p:nvPicPr>
        <p:blipFill>
          <a:blip r:embed="rId3" cstate="print"/>
          <a:srcRect/>
          <a:stretch>
            <a:fillRect/>
          </a:stretch>
        </p:blipFill>
        <p:spPr bwMode="auto">
          <a:xfrm>
            <a:off x="714348" y="785794"/>
            <a:ext cx="2786083" cy="3714776"/>
          </a:xfrm>
          <a:prstGeom prst="rect">
            <a:avLst/>
          </a:prstGeom>
          <a:noFill/>
          <a:ln w="9525">
            <a:noFill/>
            <a:miter lim="800000"/>
            <a:headEnd/>
            <a:tailEnd/>
          </a:ln>
          <a:effectLst/>
        </p:spPr>
      </p:pic>
      <p:sp>
        <p:nvSpPr>
          <p:cNvPr id="7170" name="Rectangle 2"/>
          <p:cNvSpPr>
            <a:spLocks noChangeArrowheads="1"/>
          </p:cNvSpPr>
          <p:nvPr/>
        </p:nvSpPr>
        <p:spPr bwMode="auto">
          <a:xfrm>
            <a:off x="3571868" y="857232"/>
            <a:ext cx="492922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a:t>
            </a:r>
            <a:r>
              <a:rPr kumimoji="0" lang="ru-RU" sz="1600" b="1"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Но почему же осенью листья на всех деревьях желтеют и опадают, а у ели  иголки остаются? Может, ель зимой вовсе и не спит? Нет! Крепко спит и она. А свои зеленые иголки — хвою елка бережет к весне.</a:t>
            </a:r>
            <a:r>
              <a:rPr lang="ru-RU" sz="1600" b="1" dirty="0" smtClean="0">
                <a:solidFill>
                  <a:srgbClr val="006600"/>
                </a:solidFill>
                <a:latin typeface="Arial" pitchFamily="34" charset="0"/>
                <a:cs typeface="Arial" pitchFamily="34" charset="0"/>
              </a:rPr>
              <a:t> Дело в том, что иголочки-хвоинки для ели, сосны, кедра — то же самое, что для других деревьев листья. Сбрось елка осенью свой колючий зеленый наряд — ей, чтобы вновь одеться густой хвоей, всей весны не хватит. Вот и приспособились хвойные деревья, чтобы не отстать в росте, просыпаться раньше лиственных, а засыпать  позже. </a:t>
            </a:r>
          </a:p>
          <a:p>
            <a:r>
              <a:rPr lang="ru-RU" sz="1600" b="1" dirty="0" smtClean="0">
                <a:solidFill>
                  <a:srgbClr val="006600"/>
                </a:solidFill>
                <a:latin typeface="Arial" pitchFamily="34" charset="0"/>
                <a:cs typeface="Arial" pitchFamily="34" charset="0"/>
              </a:rPr>
              <a:t> </a:t>
            </a:r>
            <a:r>
              <a:rPr lang="ru-RU" sz="1600" b="1" dirty="0" smtClean="0">
                <a:solidFill>
                  <a:srgbClr val="C00000"/>
                </a:solidFill>
                <a:latin typeface="Arial" pitchFamily="34" charset="0"/>
                <a:cs typeface="Arial" pitchFamily="34" charset="0"/>
              </a:rPr>
              <a:t>Неужели все они совсем не меняют своего зеленого наряда?</a:t>
            </a:r>
          </a:p>
          <a:p>
            <a:r>
              <a:rPr lang="ru-RU" sz="1600" b="1" dirty="0" smtClean="0">
                <a:solidFill>
                  <a:srgbClr val="006600"/>
                </a:solidFill>
                <a:latin typeface="Arial" pitchFamily="34" charset="0"/>
                <a:cs typeface="Arial" pitchFamily="34" charset="0"/>
              </a:rPr>
              <a:t>       Меняют. Но не сразу, а постепенно. Елке, чтобы полностью «переодеться» — сменить все старые иголки, нужно около 9 лет.</a:t>
            </a:r>
          </a:p>
          <a:p>
            <a:pPr lvl="0" indent="539750" fontAlgn="base">
              <a:spcBef>
                <a:spcPct val="0"/>
              </a:spcBef>
              <a:spcAft>
                <a:spcPct val="0"/>
              </a:spcAft>
            </a:pPr>
            <a:endParaRPr kumimoji="0" lang="ru-RU" sz="1600" b="0" i="0" u="none" strike="noStrike" cap="none" normalizeH="0" baseline="0" dirty="0" smtClean="0">
              <a:ln>
                <a:noFill/>
              </a:ln>
              <a:solidFill>
                <a:srgbClr val="006600"/>
              </a:solidFill>
              <a:effectLst/>
              <a:latin typeface="Arial" pitchFamily="34" charset="0"/>
              <a:cs typeface="Arial" pitchFamily="34" charset="0"/>
            </a:endParaRPr>
          </a:p>
        </p:txBody>
      </p:sp>
      <p:sp>
        <p:nvSpPr>
          <p:cNvPr id="6" name="Прямоугольник 5"/>
          <p:cNvSpPr/>
          <p:nvPr/>
        </p:nvSpPr>
        <p:spPr>
          <a:xfrm>
            <a:off x="785786" y="428604"/>
            <a:ext cx="7215052" cy="400110"/>
          </a:xfrm>
          <a:prstGeom prst="rect">
            <a:avLst/>
          </a:prstGeom>
          <a:noFill/>
        </p:spPr>
        <p:txBody>
          <a:bodyPr wrap="none" lIns="91440" tIns="45720" rIns="91440" bIns="45720">
            <a:spAutoFit/>
          </a:bodyPr>
          <a:lstStyle/>
          <a:p>
            <a:pPr algn="ctr"/>
            <a:r>
              <a:rPr kumimoji="0" lang="ru-RU" sz="2000" b="1" i="0" u="none" strike="noStrike" cap="none" spc="300" normalizeH="0" baseline="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ea typeface="Times New Roman" pitchFamily="18" charset="0"/>
                <a:cs typeface="Arial" pitchFamily="34" charset="0"/>
              </a:rPr>
              <a:t>ОТЧЕГО ЗИМОЙ У ЕЛКИ ЗЕЛЕНЫЕ ИГОЛКИ?</a:t>
            </a:r>
            <a:endParaRPr lang="ru-RU" sz="2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18000"/>
            <a:ext cx="9355102" cy="6876000"/>
          </a:xfrm>
          <a:prstGeom prst="rect">
            <a:avLst/>
          </a:prstGeom>
        </p:spPr>
      </p:pic>
      <p:pic>
        <p:nvPicPr>
          <p:cNvPr id="1026" name="Picture 2"/>
          <p:cNvPicPr>
            <a:picLocks noChangeAspect="1" noChangeArrowheads="1"/>
          </p:cNvPicPr>
          <p:nvPr/>
        </p:nvPicPr>
        <p:blipFill>
          <a:blip r:embed="rId3" cstate="print"/>
          <a:srcRect/>
          <a:stretch>
            <a:fillRect/>
          </a:stretch>
        </p:blipFill>
        <p:spPr bwMode="auto">
          <a:xfrm>
            <a:off x="6948264" y="4221088"/>
            <a:ext cx="1653245" cy="216024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a:stretch>
            <a:fillRect/>
          </a:stretch>
        </p:blipFill>
        <p:spPr bwMode="auto">
          <a:xfrm>
            <a:off x="971600" y="3068960"/>
            <a:ext cx="1281367" cy="1673753"/>
          </a:xfrm>
          <a:prstGeom prst="rect">
            <a:avLst/>
          </a:prstGeom>
          <a:noFill/>
          <a:ln w="9525">
            <a:noFill/>
            <a:miter lim="800000"/>
            <a:headEnd/>
            <a:tailEnd/>
          </a:ln>
          <a:effectLst/>
        </p:spPr>
      </p:pic>
      <p:pic>
        <p:nvPicPr>
          <p:cNvPr id="8" name="Picture 1"/>
          <p:cNvPicPr>
            <a:picLocks noChangeAspect="1" noChangeArrowheads="1"/>
          </p:cNvPicPr>
          <p:nvPr/>
        </p:nvPicPr>
        <p:blipFill>
          <a:blip r:embed="rId5" cstate="print"/>
          <a:srcRect/>
          <a:stretch>
            <a:fillRect/>
          </a:stretch>
        </p:blipFill>
        <p:spPr bwMode="auto">
          <a:xfrm>
            <a:off x="3779912" y="4509120"/>
            <a:ext cx="1208922" cy="1734016"/>
          </a:xfrm>
          <a:prstGeom prst="rect">
            <a:avLst/>
          </a:prstGeom>
          <a:noFill/>
          <a:ln w="9525">
            <a:noFill/>
            <a:miter lim="800000"/>
            <a:headEnd/>
            <a:tailEnd/>
          </a:ln>
          <a:effectLst/>
        </p:spPr>
      </p:pic>
      <p:sp>
        <p:nvSpPr>
          <p:cNvPr id="6146" name="Rectangle 2"/>
          <p:cNvSpPr>
            <a:spLocks noChangeArrowheads="1"/>
          </p:cNvSpPr>
          <p:nvPr/>
        </p:nvSpPr>
        <p:spPr bwMode="auto">
          <a:xfrm>
            <a:off x="4929190" y="1000108"/>
            <a:ext cx="35719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539750" algn="just" fontAlgn="base">
              <a:spcBef>
                <a:spcPct val="0"/>
              </a:spcBef>
              <a:spcAft>
                <a:spcPct val="0"/>
              </a:spcAf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Круглый год наши ели  дружат разными птицами. Кто то прячется от непогоды, а другие</a:t>
            </a:r>
            <a:r>
              <a:rPr kumimoji="0" lang="ru-RU" sz="1400" b="1" i="0" u="none" strike="noStrike" cap="none" normalizeH="0" dirty="0" smtClean="0">
                <a:ln>
                  <a:noFill/>
                </a:ln>
                <a:solidFill>
                  <a:srgbClr val="006600"/>
                </a:solidFill>
                <a:effectLst/>
                <a:latin typeface="Arial" pitchFamily="34" charset="0"/>
                <a:ea typeface="Times New Roman" pitchFamily="18" charset="0"/>
                <a:cs typeface="Arial" pitchFamily="34" charset="0"/>
              </a:rPr>
              <a:t> питаются  семенами.</a:t>
            </a: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О том, кто лакомится семенами ели, расскажут сами шишки.</a:t>
            </a:r>
            <a:r>
              <a:rPr lang="ru-RU" sz="1400" b="1" dirty="0" smtClean="0">
                <a:solidFill>
                  <a:srgbClr val="006600"/>
                </a:solidFill>
                <a:latin typeface="Arial" pitchFamily="34" charset="0"/>
                <a:cs typeface="Arial" pitchFamily="34" charset="0"/>
              </a:rPr>
              <a:t> Любят еловый лес и звери, и птицы. </a:t>
            </a:r>
          </a:p>
          <a:p>
            <a:pPr lvl="0" indent="539750" algn="just" fontAlgn="base">
              <a:spcBef>
                <a:spcPct val="0"/>
              </a:spcBef>
              <a:spcAft>
                <a:spcPct val="0"/>
              </a:spcAft>
            </a:pPr>
            <a:r>
              <a:rPr lang="ru-RU" sz="1400" b="1" dirty="0" smtClean="0">
                <a:solidFill>
                  <a:srgbClr val="006600"/>
                </a:solidFill>
                <a:latin typeface="Arial" pitchFamily="34" charset="0"/>
                <a:cs typeface="Arial" pitchFamily="34" charset="0"/>
              </a:rPr>
              <a:t>Основным потребителем еловых семечек является птица клёст. Это всем известная и удивительная птица. Оброненную клестом шишку тащит на пень белка, усаживается и лущит. Но белка и на елке сама может добывать шишку, откусывая ее черешок, под самое основание. Берет шишку в лапки, отгрызает чешуйки, достает лакомые семена.</a:t>
            </a:r>
            <a:endParaRPr kumimoji="0" lang="ru-RU" sz="1400" b="1" i="0" u="none" strike="noStrike" cap="none" normalizeH="0" baseline="0" dirty="0" smtClean="0">
              <a:ln>
                <a:noFill/>
              </a:ln>
              <a:solidFill>
                <a:srgbClr val="006600"/>
              </a:solidFill>
              <a:effectLst/>
              <a:latin typeface="Arial" pitchFamily="34" charset="0"/>
              <a:cs typeface="Arial" pitchFamily="34" charset="0"/>
            </a:endParaRPr>
          </a:p>
        </p:txBody>
      </p:sp>
      <p:sp>
        <p:nvSpPr>
          <p:cNvPr id="9" name="Прямоугольник 8"/>
          <p:cNvSpPr/>
          <p:nvPr/>
        </p:nvSpPr>
        <p:spPr>
          <a:xfrm>
            <a:off x="4929190" y="571480"/>
            <a:ext cx="3492751" cy="400110"/>
          </a:xfrm>
          <a:prstGeom prst="rect">
            <a:avLst/>
          </a:prstGeom>
          <a:noFill/>
        </p:spPr>
        <p:txBody>
          <a:bodyPr wrap="none" lIns="91440" tIns="45720" rIns="91440" bIns="45720">
            <a:spAutoFit/>
          </a:bodyPr>
          <a:lstStyle/>
          <a:p>
            <a:pPr algn="ctr"/>
            <a:r>
              <a:rPr kumimoji="0" lang="ru-RU" sz="2000" b="1" i="0" u="none" strike="noStrike" cap="none" spc="300" normalizeH="0" baseline="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ea typeface="Times New Roman" pitchFamily="18" charset="0"/>
                <a:cs typeface="Arial" pitchFamily="34" charset="0"/>
              </a:rPr>
              <a:t>ЕЛЬ И ЕГО ДРУЗЬЯ. </a:t>
            </a:r>
            <a:endParaRPr lang="ru-RU" sz="2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 name="Picture 2" descr="G:\МОИ ПРОЕКТЫ  ДОУ\Экологический проект\Я- исследователь 2011\Ель и птицы\DSCN0894.JPG"/>
          <p:cNvPicPr>
            <a:picLocks noChangeAspect="1" noChangeArrowheads="1"/>
          </p:cNvPicPr>
          <p:nvPr/>
        </p:nvPicPr>
        <p:blipFill>
          <a:blip r:embed="rId6" cstate="print"/>
          <a:srcRect/>
          <a:stretch>
            <a:fillRect/>
          </a:stretch>
        </p:blipFill>
        <p:spPr bwMode="auto">
          <a:xfrm>
            <a:off x="2411760" y="3573016"/>
            <a:ext cx="1296144" cy="1728193"/>
          </a:xfrm>
          <a:prstGeom prst="rect">
            <a:avLst/>
          </a:prstGeom>
          <a:noFill/>
        </p:spPr>
      </p:pic>
      <p:pic>
        <p:nvPicPr>
          <p:cNvPr id="3" name="Picture 2" descr="C:\Users\Елена\Desktop\Максимова Е.В,\DSC_1023.JPG"/>
          <p:cNvPicPr>
            <a:picLocks noChangeAspect="1" noChangeArrowheads="1"/>
          </p:cNvPicPr>
          <p:nvPr/>
        </p:nvPicPr>
        <p:blipFill>
          <a:blip r:embed="rId7" cstate="print"/>
          <a:srcRect/>
          <a:stretch>
            <a:fillRect/>
          </a:stretch>
        </p:blipFill>
        <p:spPr bwMode="auto">
          <a:xfrm>
            <a:off x="1187624" y="764704"/>
            <a:ext cx="3332870" cy="223224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24000" y="0"/>
            <a:ext cx="9168000" cy="6876000"/>
          </a:xfrm>
          <a:prstGeom prst="rect">
            <a:avLst/>
          </a:prstGeom>
        </p:spPr>
      </p:pic>
      <p:pic>
        <p:nvPicPr>
          <p:cNvPr id="21506" name="Picture 2" descr="F:\Я- исследователь 2011\Ель и птицы\loxia_curvirostra4.jpg"/>
          <p:cNvPicPr>
            <a:picLocks noChangeAspect="1" noChangeArrowheads="1"/>
          </p:cNvPicPr>
          <p:nvPr/>
        </p:nvPicPr>
        <p:blipFill>
          <a:blip r:embed="rId3" cstate="print"/>
          <a:srcRect/>
          <a:stretch>
            <a:fillRect/>
          </a:stretch>
        </p:blipFill>
        <p:spPr bwMode="auto">
          <a:xfrm>
            <a:off x="571472" y="500042"/>
            <a:ext cx="3362325" cy="3848100"/>
          </a:xfrm>
          <a:prstGeom prst="rect">
            <a:avLst/>
          </a:prstGeom>
          <a:noFill/>
        </p:spPr>
      </p:pic>
      <p:pic>
        <p:nvPicPr>
          <p:cNvPr id="5" name="Picture 4" descr="F:\Я- исследователь 2011\Ель и птицы\loxia_curvirostra.jpg"/>
          <p:cNvPicPr>
            <a:picLocks noChangeAspect="1" noChangeArrowheads="1"/>
          </p:cNvPicPr>
          <p:nvPr/>
        </p:nvPicPr>
        <p:blipFill>
          <a:blip r:embed="rId4" cstate="print"/>
          <a:srcRect/>
          <a:stretch>
            <a:fillRect/>
          </a:stretch>
        </p:blipFill>
        <p:spPr bwMode="auto">
          <a:xfrm>
            <a:off x="1857356" y="4500570"/>
            <a:ext cx="2621480" cy="1714512"/>
          </a:xfrm>
          <a:prstGeom prst="rect">
            <a:avLst/>
          </a:prstGeom>
          <a:noFill/>
        </p:spPr>
      </p:pic>
      <p:sp>
        <p:nvSpPr>
          <p:cNvPr id="6" name="Прямоугольник 5"/>
          <p:cNvSpPr/>
          <p:nvPr/>
        </p:nvSpPr>
        <p:spPr>
          <a:xfrm>
            <a:off x="4500562" y="1214422"/>
            <a:ext cx="4000528" cy="5047536"/>
          </a:xfrm>
          <a:prstGeom prst="rect">
            <a:avLst/>
          </a:prstGeom>
        </p:spPr>
        <p:txBody>
          <a:bodyPr wrap="square">
            <a:spAutoFit/>
          </a:bodyPr>
          <a:lstStyle/>
          <a:p>
            <a:pPr algn="just"/>
            <a:r>
              <a:rPr lang="ru-RU" sz="1400" b="1" dirty="0" smtClean="0">
                <a:solidFill>
                  <a:srgbClr val="006600"/>
                </a:solidFill>
                <a:latin typeface="Arial" pitchFamily="34" charset="0"/>
                <a:cs typeface="Arial" pitchFamily="34" charset="0"/>
              </a:rPr>
              <a:t>Это всем известная и удивительная птица. Она почти единственная на Земле может выводить птенцов в любое время года, в том числе и в трескучий мороз. И всё благодаря еловым шишкам, вернее их семенам. В природе так устроено, что всякая птица старается вывести детей к тому времени года, когда легче всего добывать пишу для кормления птенцов. Клест своих птенцов может выкормить одними еловыми семенами. Причем в другом месте, в другое время года клест может питаться другой пищей. Эта птица не сует птенчику сухое, твердое семя, нет. Сначала родитель размягчает семена в собственном просторном зобике. А затем своим знаменитым крепким клювом, клювом-щипцами, клест легко отворачивает накрепко проклеенную смолой чешуйку у еловой шишки и легко вытаскивает языком лакомое семечко.</a:t>
            </a:r>
            <a:br>
              <a:rPr lang="ru-RU" sz="1400" b="1" dirty="0" smtClean="0">
                <a:solidFill>
                  <a:srgbClr val="006600"/>
                </a:solidFill>
                <a:latin typeface="Arial" pitchFamily="34" charset="0"/>
                <a:cs typeface="Arial" pitchFamily="34" charset="0"/>
              </a:rPr>
            </a:br>
            <a:r>
              <a:rPr lang="ru-RU" sz="1400" b="1" dirty="0" smtClean="0">
                <a:solidFill>
                  <a:srgbClr val="006600"/>
                </a:solidFill>
                <a:latin typeface="Arial" pitchFamily="34" charset="0"/>
                <a:cs typeface="Arial" pitchFamily="34" charset="0"/>
              </a:rPr>
              <a:t>              За две-три минуты птица опорожняет        целую шишку.</a:t>
            </a:r>
            <a:endParaRPr lang="ru-RU" sz="1400" b="1" dirty="0">
              <a:solidFill>
                <a:srgbClr val="006600"/>
              </a:solidFill>
              <a:latin typeface="Arial" pitchFamily="34" charset="0"/>
              <a:cs typeface="Arial" pitchFamily="34" charset="0"/>
            </a:endParaRPr>
          </a:p>
        </p:txBody>
      </p:sp>
      <p:sp>
        <p:nvSpPr>
          <p:cNvPr id="7" name="Прямоугольник 6"/>
          <p:cNvSpPr/>
          <p:nvPr/>
        </p:nvSpPr>
        <p:spPr>
          <a:xfrm>
            <a:off x="6000760" y="642918"/>
            <a:ext cx="1221808" cy="400110"/>
          </a:xfrm>
          <a:prstGeom prst="rect">
            <a:avLst/>
          </a:prstGeom>
          <a:noFill/>
        </p:spPr>
        <p:txBody>
          <a:bodyPr wrap="none" lIns="91440" tIns="45720" rIns="91440" bIns="45720">
            <a:spAutoFit/>
          </a:bodyPr>
          <a:lstStyle/>
          <a:p>
            <a:pPr algn="ctr"/>
            <a:r>
              <a:rPr lang="ru-RU" sz="2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rPr>
              <a:t>КЛЁСТ</a:t>
            </a:r>
            <a:endParaRPr lang="ru-RU" sz="2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18000"/>
            <a:ext cx="9168000" cy="6876000"/>
          </a:xfrm>
          <a:prstGeom prst="rect">
            <a:avLst/>
          </a:prstGeom>
        </p:spPr>
      </p:pic>
      <p:sp>
        <p:nvSpPr>
          <p:cNvPr id="7" name="Прямоугольник 6"/>
          <p:cNvSpPr/>
          <p:nvPr/>
        </p:nvSpPr>
        <p:spPr>
          <a:xfrm>
            <a:off x="4000496" y="500042"/>
            <a:ext cx="3513590"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ЕЛИ В ЖИЗНИ ЧЕЛОВЕКА</a:t>
            </a:r>
            <a:endParaRPr lang="ru-RU" sz="2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0" name="Picture 2"/>
          <p:cNvPicPr>
            <a:picLocks noChangeAspect="1" noChangeArrowheads="1"/>
          </p:cNvPicPr>
          <p:nvPr/>
        </p:nvPicPr>
        <p:blipFill>
          <a:blip r:embed="rId3" cstate="print"/>
          <a:srcRect/>
          <a:stretch>
            <a:fillRect/>
          </a:stretch>
        </p:blipFill>
        <p:spPr bwMode="auto">
          <a:xfrm>
            <a:off x="785786" y="500042"/>
            <a:ext cx="2049451" cy="1500198"/>
          </a:xfrm>
          <a:prstGeom prst="rect">
            <a:avLst/>
          </a:prstGeom>
          <a:noFill/>
          <a:ln w="9525">
            <a:noFill/>
            <a:miter lim="800000"/>
            <a:headEnd/>
            <a:tailEnd/>
          </a:ln>
          <a:effectLst/>
        </p:spPr>
      </p:pic>
      <p:sp>
        <p:nvSpPr>
          <p:cNvPr id="2053" name="Rectangle 5"/>
          <p:cNvSpPr>
            <a:spLocks noChangeArrowheads="1"/>
          </p:cNvSpPr>
          <p:nvPr/>
        </p:nvSpPr>
        <p:spPr bwMode="auto">
          <a:xfrm>
            <a:off x="3571868" y="1071546"/>
            <a:ext cx="435771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Из выделяемой елью смолы делают различные лекарства.</a:t>
            </a:r>
            <a:endParaRPr kumimoji="0" lang="ru-RU" sz="14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 Она дает нам ценный строительный материал. Высококачественная древесина используется в постройке домов, самолетостроении, она необходима для строительства кораблей, железнодорожных вагонов. Ее древесина идет на бумагу, которой изготовляется в год во всем мире столько, что если расстелить бумажные листы, то ими можно было бы обернуть весь земной шар. Учебники и тетради, по которым мы учимся, сделаны тоже из ели.</a:t>
            </a:r>
            <a:endParaRPr kumimoji="0" lang="ru-RU" sz="14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Так же из нее изготавливают картон, целлофан, автомобильные покрышки, 	Кроме того ель – «музыкальное дерево»: ее древесина поет в скрипках, роялях.</a:t>
            </a:r>
            <a:endParaRPr kumimoji="0" lang="ru-RU" sz="1400" b="1" i="0" u="none" strike="noStrike" cap="none" normalizeH="0" baseline="0" dirty="0" smtClean="0">
              <a:ln>
                <a:noFill/>
              </a:ln>
              <a:solidFill>
                <a:srgbClr val="006600"/>
              </a:solidFill>
              <a:effectLst/>
              <a:latin typeface="Arial" pitchFamily="34" charset="0"/>
              <a:cs typeface="Arial" pitchFamily="34" charset="0"/>
            </a:endParaRPr>
          </a:p>
        </p:txBody>
      </p:sp>
      <p:pic>
        <p:nvPicPr>
          <p:cNvPr id="1027" name="Picture 3" descr="F:\Мама\анимации и картинки\Анимированные рисунки\Книги, письмо, канцелярия\image692.gif"/>
          <p:cNvPicPr>
            <a:picLocks noChangeAspect="1" noChangeArrowheads="1" noCrop="1"/>
          </p:cNvPicPr>
          <p:nvPr/>
        </p:nvPicPr>
        <p:blipFill>
          <a:blip r:embed="rId4" cstate="print"/>
          <a:srcRect/>
          <a:stretch>
            <a:fillRect/>
          </a:stretch>
        </p:blipFill>
        <p:spPr bwMode="auto">
          <a:xfrm>
            <a:off x="7286612" y="4572008"/>
            <a:ext cx="1857388" cy="1857388"/>
          </a:xfrm>
          <a:prstGeom prst="rect">
            <a:avLst/>
          </a:prstGeom>
          <a:noFill/>
        </p:spPr>
      </p:pic>
      <p:pic>
        <p:nvPicPr>
          <p:cNvPr id="1029" name="Picture 5"/>
          <p:cNvPicPr>
            <a:picLocks noChangeAspect="1" noChangeArrowheads="1"/>
          </p:cNvPicPr>
          <p:nvPr/>
        </p:nvPicPr>
        <p:blipFill>
          <a:blip r:embed="rId5" cstate="print"/>
          <a:srcRect/>
          <a:stretch>
            <a:fillRect/>
          </a:stretch>
        </p:blipFill>
        <p:spPr bwMode="auto">
          <a:xfrm>
            <a:off x="714348" y="2071678"/>
            <a:ext cx="1714512" cy="1714512"/>
          </a:xfrm>
          <a:prstGeom prst="rect">
            <a:avLst/>
          </a:prstGeom>
          <a:noFill/>
          <a:ln w="9525">
            <a:noFill/>
            <a:miter lim="800000"/>
            <a:headEnd/>
            <a:tailEnd/>
          </a:ln>
          <a:effectLst/>
        </p:spPr>
      </p:pic>
      <p:pic>
        <p:nvPicPr>
          <p:cNvPr id="1030" name="Picture 6"/>
          <p:cNvPicPr>
            <a:picLocks noChangeAspect="1" noChangeArrowheads="1"/>
          </p:cNvPicPr>
          <p:nvPr/>
        </p:nvPicPr>
        <p:blipFill>
          <a:blip r:embed="rId6" cstate="print"/>
          <a:srcRect/>
          <a:stretch>
            <a:fillRect/>
          </a:stretch>
        </p:blipFill>
        <p:spPr bwMode="auto">
          <a:xfrm>
            <a:off x="1785918" y="3571876"/>
            <a:ext cx="1714512" cy="1714512"/>
          </a:xfrm>
          <a:prstGeom prst="rect">
            <a:avLst/>
          </a:prstGeom>
          <a:noFill/>
          <a:ln w="9525">
            <a:noFill/>
            <a:miter lim="800000"/>
            <a:headEnd/>
            <a:tailEnd/>
          </a:ln>
          <a:effectLst/>
        </p:spPr>
      </p:pic>
      <p:pic>
        <p:nvPicPr>
          <p:cNvPr id="1031" name="Picture 7"/>
          <p:cNvPicPr>
            <a:picLocks noChangeAspect="1" noChangeArrowheads="1"/>
          </p:cNvPicPr>
          <p:nvPr/>
        </p:nvPicPr>
        <p:blipFill>
          <a:blip r:embed="rId7" cstate="print"/>
          <a:srcRect/>
          <a:stretch>
            <a:fillRect/>
          </a:stretch>
        </p:blipFill>
        <p:spPr bwMode="auto">
          <a:xfrm>
            <a:off x="2571736" y="5143512"/>
            <a:ext cx="1071570" cy="1108521"/>
          </a:xfrm>
          <a:prstGeom prst="rect">
            <a:avLst/>
          </a:prstGeom>
          <a:noFill/>
          <a:ln w="9525">
            <a:noFill/>
            <a:miter lim="800000"/>
            <a:headEnd/>
            <a:tailEnd/>
          </a:ln>
          <a:effectLst/>
        </p:spPr>
      </p:pic>
      <p:pic>
        <p:nvPicPr>
          <p:cNvPr id="1032" name="Picture 8"/>
          <p:cNvPicPr>
            <a:picLocks noChangeAspect="1" noChangeArrowheads="1"/>
          </p:cNvPicPr>
          <p:nvPr/>
        </p:nvPicPr>
        <p:blipFill>
          <a:blip r:embed="rId8" cstate="print"/>
          <a:srcRect/>
          <a:stretch>
            <a:fillRect/>
          </a:stretch>
        </p:blipFill>
        <p:spPr bwMode="auto">
          <a:xfrm>
            <a:off x="3929058" y="5214950"/>
            <a:ext cx="1428750" cy="1076325"/>
          </a:xfrm>
          <a:prstGeom prst="rect">
            <a:avLst/>
          </a:prstGeom>
          <a:noFill/>
          <a:ln w="9525">
            <a:noFill/>
            <a:miter lim="800000"/>
            <a:headEnd/>
            <a:tailEnd/>
          </a:ln>
          <a:effectLst/>
        </p:spPr>
      </p:pic>
      <p:pic>
        <p:nvPicPr>
          <p:cNvPr id="1033" name="Picture 9"/>
          <p:cNvPicPr>
            <a:picLocks noChangeAspect="1" noChangeArrowheads="1"/>
          </p:cNvPicPr>
          <p:nvPr/>
        </p:nvPicPr>
        <p:blipFill>
          <a:blip r:embed="rId9" cstate="print"/>
          <a:srcRect/>
          <a:stretch>
            <a:fillRect/>
          </a:stretch>
        </p:blipFill>
        <p:spPr bwMode="auto">
          <a:xfrm>
            <a:off x="5572132" y="5214950"/>
            <a:ext cx="1428750" cy="1076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304888.jpg"/>
          <p:cNvPicPr>
            <a:picLocks noChangeAspect="1"/>
          </p:cNvPicPr>
          <p:nvPr/>
        </p:nvPicPr>
        <p:blipFill>
          <a:blip r:embed="rId2" cstate="print"/>
          <a:stretch>
            <a:fillRect/>
          </a:stretch>
        </p:blipFill>
        <p:spPr>
          <a:xfrm>
            <a:off x="0" y="-18000"/>
            <a:ext cx="9168000" cy="6876000"/>
          </a:xfrm>
          <a:prstGeom prst="rect">
            <a:avLst/>
          </a:prstGeom>
        </p:spPr>
      </p:pic>
      <p:sp>
        <p:nvSpPr>
          <p:cNvPr id="4097" name="Rectangle 1"/>
          <p:cNvSpPr>
            <a:spLocks noChangeArrowheads="1"/>
          </p:cNvSpPr>
          <p:nvPr/>
        </p:nvSpPr>
        <p:spPr bwMode="auto">
          <a:xfrm>
            <a:off x="3643306" y="928670"/>
            <a:ext cx="478634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На заднем дворе школы  лежит новогодняя ёлка. У  верхушки  мы отрезали  20 см с сучком расходящимся в сторону и очистили от кожуры. Эту ветку  прибили к столбу веранды  и на стене нарисовали  солнышко и тучку.  Будем наблюдать за веточкой ели и погодой.</a:t>
            </a: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6600"/>
                </a:solidFill>
                <a:effectLst/>
                <a:latin typeface="Arial" pitchFamily="34" charset="0"/>
                <a:ea typeface="Times New Roman" pitchFamily="18" charset="0"/>
                <a:cs typeface="Arial" pitchFamily="34" charset="0"/>
              </a:rPr>
              <a:t>Если влажность уменьшается перед сухой погодой, тогда наружные слои ели быстро просыхают, и ветка поднимается вверх – значит, будет хорошая погода. Если влажность увеличивается, наружные слои ели набухают, ветка опускается - будет погода с осадками.</a:t>
            </a:r>
            <a:endParaRPr kumimoji="0" lang="ru-RU" sz="1600" b="1" i="0" u="none" strike="noStrike" cap="none" normalizeH="0" baseline="0" dirty="0" smtClean="0">
              <a:ln>
                <a:noFill/>
              </a:ln>
              <a:solidFill>
                <a:srgbClr val="006600"/>
              </a:solidFill>
              <a:effectLst/>
              <a:latin typeface="Arial" pitchFamily="34" charset="0"/>
              <a:cs typeface="Arial" pitchFamily="34" charset="0"/>
            </a:endParaRPr>
          </a:p>
        </p:txBody>
      </p:sp>
      <p:sp>
        <p:nvSpPr>
          <p:cNvPr id="10" name="Прямоугольник 9"/>
          <p:cNvSpPr/>
          <p:nvPr/>
        </p:nvSpPr>
        <p:spPr>
          <a:xfrm>
            <a:off x="1928795" y="357166"/>
            <a:ext cx="4929222"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2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Наш барометр</a:t>
            </a:r>
            <a:endParaRPr lang="ru-RU" sz="2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1" name="Picture 2"/>
          <p:cNvPicPr>
            <a:picLocks noChangeAspect="1" noChangeArrowheads="1"/>
          </p:cNvPicPr>
          <p:nvPr/>
        </p:nvPicPr>
        <p:blipFill>
          <a:blip r:embed="rId3" cstate="print"/>
          <a:srcRect/>
          <a:stretch>
            <a:fillRect/>
          </a:stretch>
        </p:blipFill>
        <p:spPr bwMode="auto">
          <a:xfrm>
            <a:off x="755576" y="1556792"/>
            <a:ext cx="2667019" cy="2000264"/>
          </a:xfrm>
          <a:prstGeom prst="rect">
            <a:avLst/>
          </a:prstGeom>
          <a:noFill/>
          <a:ln w="9525">
            <a:noFill/>
            <a:miter lim="800000"/>
            <a:headEnd/>
            <a:tailEnd/>
          </a:ln>
          <a:effectLst/>
        </p:spPr>
      </p:pic>
      <p:pic>
        <p:nvPicPr>
          <p:cNvPr id="7" name="Picture 3"/>
          <p:cNvPicPr>
            <a:picLocks noChangeAspect="1" noChangeArrowheads="1"/>
          </p:cNvPicPr>
          <p:nvPr/>
        </p:nvPicPr>
        <p:blipFill>
          <a:blip r:embed="rId4" cstate="print"/>
          <a:srcRect/>
          <a:stretch>
            <a:fillRect/>
          </a:stretch>
        </p:blipFill>
        <p:spPr bwMode="auto">
          <a:xfrm>
            <a:off x="4283968" y="4365104"/>
            <a:ext cx="2643206" cy="19824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TotalTime>
  <Words>1224</Words>
  <Application>Microsoft Office PowerPoint</Application>
  <PresentationFormat>Экран (4:3)</PresentationFormat>
  <Paragraphs>104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Елена</cp:lastModifiedBy>
  <cp:revision>46</cp:revision>
  <dcterms:created xsi:type="dcterms:W3CDTF">2012-01-30T16:59:55Z</dcterms:created>
  <dcterms:modified xsi:type="dcterms:W3CDTF">2019-07-19T04:55:08Z</dcterms:modified>
</cp:coreProperties>
</file>