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2"/>
  </p:notesMasterIdLst>
  <p:sldIdLst>
    <p:sldId id="273" r:id="rId2"/>
    <p:sldId id="285" r:id="rId3"/>
    <p:sldId id="274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75" r:id="rId12"/>
    <p:sldId id="277" r:id="rId13"/>
    <p:sldId id="265" r:id="rId14"/>
    <p:sldId id="266" r:id="rId15"/>
    <p:sldId id="278" r:id="rId16"/>
    <p:sldId id="284" r:id="rId17"/>
    <p:sldId id="281" r:id="rId18"/>
    <p:sldId id="267" r:id="rId19"/>
    <p:sldId id="268" r:id="rId20"/>
    <p:sldId id="282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E175F"/>
    <a:srgbClr val="CC0099"/>
    <a:srgbClr val="5E1856"/>
    <a:srgbClr val="B4348F"/>
    <a:srgbClr val="AF39A7"/>
    <a:srgbClr val="FF3399"/>
    <a:srgbClr val="660066"/>
    <a:srgbClr val="6600FF"/>
    <a:srgbClr val="9933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5" autoAdjust="0"/>
    <p:restoredTop sz="94693" autoAdjust="0"/>
  </p:normalViewPr>
  <p:slideViewPr>
    <p:cSldViewPr>
      <p:cViewPr varScale="1">
        <p:scale>
          <a:sx n="69" d="100"/>
          <a:sy n="69" d="100"/>
        </p:scale>
        <p:origin x="-15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93E4A9-4CBC-4719-8800-BEF710968B1B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AE371-CFF3-4ECF-AA68-16B88DD6A61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Поэт-художник,</a:t>
            </a:r>
            <a:r>
              <a:rPr lang="ru-RU" baseline="0" dirty="0" smtClean="0"/>
              <a:t> поэт - музыкант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9AE371-CFF3-4ECF-AA68-16B88DD6A61F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9AE371-CFF3-4ECF-AA68-16B88DD6A61F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Александр Егорович Варламов (1801 – 1848)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9AE371-CFF3-4ECF-AA68-16B88DD6A61F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- Опять вы разбудили меня на заре!</a:t>
            </a:r>
            <a:endParaRPr lang="ru-RU" sz="20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9AE371-CFF3-4ECF-AA68-16B88DD6A61F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baseline="0" dirty="0" smtClean="0"/>
              <a:t>Александр Львович </a:t>
            </a:r>
            <a:r>
              <a:rPr lang="ru-RU" baseline="0" dirty="0" err="1" smtClean="0"/>
              <a:t>Гурилёв</a:t>
            </a:r>
            <a:r>
              <a:rPr lang="ru-RU" baseline="0" dirty="0" smtClean="0"/>
              <a:t> (1803 -1858)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9AE371-CFF3-4ECF-AA68-16B88DD6A61F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А.М.Иванов – Крамской (1912 – 1973)</a:t>
            </a:r>
            <a:endParaRPr lang="ru-RU" sz="20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9AE371-CFF3-4ECF-AA68-16B88DD6A61F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3C971-7549-4D28-84A0-6021807C9F5C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9663E-BE12-43A1-805D-8EA5CE3720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3C971-7549-4D28-84A0-6021807C9F5C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9663E-BE12-43A1-805D-8EA5CE3720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3C971-7549-4D28-84A0-6021807C9F5C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9663E-BE12-43A1-805D-8EA5CE3720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3C971-7549-4D28-84A0-6021807C9F5C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9663E-BE12-43A1-805D-8EA5CE3720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3C971-7549-4D28-84A0-6021807C9F5C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9663E-BE12-43A1-805D-8EA5CE3720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3C971-7549-4D28-84A0-6021807C9F5C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9663E-BE12-43A1-805D-8EA5CE3720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3C971-7549-4D28-84A0-6021807C9F5C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9663E-BE12-43A1-805D-8EA5CE3720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3C971-7549-4D28-84A0-6021807C9F5C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9663E-BE12-43A1-805D-8EA5CE3720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3C971-7549-4D28-84A0-6021807C9F5C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9663E-BE12-43A1-805D-8EA5CE3720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3C971-7549-4D28-84A0-6021807C9F5C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9663E-BE12-43A1-805D-8EA5CE3720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3C971-7549-4D28-84A0-6021807C9F5C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9663E-BE12-43A1-805D-8EA5CE3720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53C971-7549-4D28-84A0-6021807C9F5C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A9663E-BE12-43A1-805D-8EA5CE37208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Admin\Desktop\&#1088;&#1091;&#1089;&#1089;&#1082;&#1080;&#1081;%20&#1103;&#1079;&#1099;&#1082;\01-polj_moria_-_istoriya_lubvi.mp3" TargetMode="External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Admin\Desktop\&#1088;&#1091;&#1089;&#1089;&#1082;&#1080;&#1081;%20&#1103;&#1079;&#1099;&#1082;\Valerij_Voronin-Na_zare_ty_ee_ne_budi_(A.mp3" TargetMode="Externa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Admin\Desktop\&#1088;&#1091;&#1089;&#1089;&#1082;&#1080;&#1081;%20&#1103;&#1079;&#1099;&#1082;\Valerij_Voronin-Na_zare_ty_ee_ne_budi_(A.mp3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Admin\Desktop\&#1088;&#1091;&#1089;&#1089;&#1082;&#1080;&#1081;%20&#1103;&#1079;&#1099;&#1082;\Frederik%20SHopen%20-%20Osennij%20.mp3" TargetMode="Externa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i="1" dirty="0" smtClean="0">
                <a:solidFill>
                  <a:schemeClr val="tx2">
                    <a:lumMod val="75000"/>
                  </a:schemeClr>
                </a:solidFill>
              </a:rPr>
              <a:t>Занятие элективного курса</a:t>
            </a:r>
            <a:br>
              <a:rPr lang="ru-RU" sz="3600" i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3600" i="1" dirty="0" smtClean="0">
                <a:solidFill>
                  <a:schemeClr val="tx2">
                    <a:lumMod val="75000"/>
                  </a:schemeClr>
                </a:solidFill>
              </a:rPr>
              <a:t> по  литературе</a:t>
            </a:r>
            <a:endParaRPr lang="ru-RU" sz="3600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4400" i="1" dirty="0" smtClean="0">
                <a:solidFill>
                  <a:srgbClr val="CC0099"/>
                </a:solidFill>
              </a:rPr>
              <a:t>Тема: </a:t>
            </a:r>
          </a:p>
          <a:p>
            <a:pPr>
              <a:buNone/>
            </a:pPr>
            <a:r>
              <a:rPr lang="ru-RU" sz="4400" i="1" dirty="0" smtClean="0">
                <a:solidFill>
                  <a:srgbClr val="CC0099"/>
                </a:solidFill>
              </a:rPr>
              <a:t>«Анализ поэтического текста»</a:t>
            </a:r>
          </a:p>
          <a:p>
            <a:pPr>
              <a:buNone/>
            </a:pPr>
            <a:endParaRPr lang="ru-RU" sz="2400" i="1" dirty="0" smtClean="0">
              <a:solidFill>
                <a:srgbClr val="3E175F"/>
              </a:solidFill>
            </a:endParaRPr>
          </a:p>
          <a:p>
            <a:pPr>
              <a:buNone/>
            </a:pPr>
            <a:r>
              <a:rPr lang="ru-RU" sz="2400" i="1" dirty="0" smtClean="0">
                <a:solidFill>
                  <a:srgbClr val="3E175F"/>
                </a:solidFill>
              </a:rPr>
              <a:t>Цели </a:t>
            </a:r>
          </a:p>
          <a:p>
            <a:pPr>
              <a:buNone/>
            </a:pPr>
            <a:r>
              <a:rPr lang="ru-RU" sz="2400" i="1" dirty="0" smtClean="0">
                <a:solidFill>
                  <a:srgbClr val="3E175F"/>
                </a:solidFill>
              </a:rPr>
              <a:t> - филологический анализ текста стихотворения    А.А.Фета «На заре ты её не буди»;</a:t>
            </a:r>
          </a:p>
          <a:p>
            <a:pPr>
              <a:buNone/>
            </a:pPr>
            <a:r>
              <a:rPr lang="ru-RU" sz="2400" i="1" dirty="0" smtClean="0">
                <a:solidFill>
                  <a:srgbClr val="3E175F"/>
                </a:solidFill>
              </a:rPr>
              <a:t> - включение обучающихся в процесс поэтического мышления;</a:t>
            </a:r>
          </a:p>
          <a:p>
            <a:pPr>
              <a:buNone/>
            </a:pPr>
            <a:r>
              <a:rPr lang="ru-RU" sz="2400" i="1" dirty="0" smtClean="0">
                <a:solidFill>
                  <a:srgbClr val="3E175F"/>
                </a:solidFill>
              </a:rPr>
              <a:t> - развитие творческих способностей обучающихся.</a:t>
            </a:r>
          </a:p>
          <a:p>
            <a:pPr>
              <a:buNone/>
            </a:pPr>
            <a:r>
              <a:rPr lang="ru-RU" sz="2400" i="1" dirty="0" smtClean="0">
                <a:solidFill>
                  <a:schemeClr val="accent1">
                    <a:lumMod val="75000"/>
                  </a:schemeClr>
                </a:solidFill>
              </a:rPr>
              <a:t>      </a:t>
            </a:r>
          </a:p>
          <a:p>
            <a:pPr>
              <a:buNone/>
            </a:pPr>
            <a:r>
              <a:rPr lang="ru-RU" sz="2400" i="1" dirty="0" smtClean="0">
                <a:solidFill>
                  <a:schemeClr val="accent1">
                    <a:lumMod val="75000"/>
                  </a:schemeClr>
                </a:solidFill>
              </a:rPr>
              <a:t>       </a:t>
            </a:r>
          </a:p>
          <a:p>
            <a:pPr>
              <a:buNone/>
            </a:pPr>
            <a:endParaRPr lang="ru-RU" sz="4400" i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endParaRPr lang="ru-RU" i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Содержимое 8" descr="0_632ce_b498ff5b_XL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61615" y="273050"/>
            <a:ext cx="4338620" cy="585311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28596" y="1357298"/>
            <a:ext cx="3008313" cy="4691063"/>
          </a:xfrm>
        </p:spPr>
        <p:txBody>
          <a:bodyPr>
            <a:normAutofit/>
          </a:bodyPr>
          <a:lstStyle/>
          <a:p>
            <a:pPr algn="just"/>
            <a:r>
              <a:rPr lang="ru-RU" sz="2400" i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Чувство любви у Фета, начиная с его первых стихов, как бы не созревает до «совершенной полноты и ясности, оно остаётся какой-то грёзой, оно живёт в душе, как мелодия, как звук».</a:t>
            </a:r>
            <a:endParaRPr lang="ru-RU" sz="2400" i="1" dirty="0">
              <a:solidFill>
                <a:srgbClr val="66006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9933FF"/>
                </a:solidFill>
              </a:rPr>
              <a:t>«Лирический пантеон»</a:t>
            </a:r>
            <a:endParaRPr lang="ru-RU" dirty="0">
              <a:solidFill>
                <a:srgbClr val="9933FF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endParaRPr lang="ru-RU" i="1" dirty="0" smtClean="0">
              <a:solidFill>
                <a:srgbClr val="3E175F"/>
              </a:solidFill>
            </a:endParaRPr>
          </a:p>
          <a:p>
            <a:pPr algn="just"/>
            <a:r>
              <a:rPr lang="ru-RU" i="1" dirty="0" smtClean="0">
                <a:solidFill>
                  <a:srgbClr val="5E1856"/>
                </a:solidFill>
              </a:rPr>
              <a:t>1840 год – выходит первый сборник стихотворений А.А.Фета «Лирический пантеон», а с 1842 года его стихи появляются на страницах журналов. «Из живущих в Москве поэтов всех даровитее господин Фет», - писал в 1843 году В.Г.Белинский.</a:t>
            </a:r>
            <a:endParaRPr lang="ru-RU" i="1" dirty="0">
              <a:solidFill>
                <a:srgbClr val="5E1856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11-011-Na-zare-ty-ejo-ne-budi-Na-zare-ona-sladko-tak-spit-Utro-dyshit-u-nej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428604"/>
            <a:ext cx="8572592" cy="6000792"/>
          </a:xfrm>
          <a:prstGeom prst="rect">
            <a:avLst/>
          </a:prstGeom>
        </p:spPr>
      </p:pic>
      <p:pic>
        <p:nvPicPr>
          <p:cNvPr id="3" name="Рисунок 2" descr="pino_colo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57818" y="1928802"/>
            <a:ext cx="3286148" cy="3286147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x_2b33157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20" y="142852"/>
            <a:ext cx="8643998" cy="6357982"/>
          </a:xfrm>
          <a:prstGeom prst="rect">
            <a:avLst/>
          </a:prstGeom>
        </p:spPr>
      </p:pic>
      <p:pic>
        <p:nvPicPr>
          <p:cNvPr id="3" name="01-polj_moria_-_istoriya_lubvi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604448" y="630932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11-011-Na-zare-ty-ejo-ne-budi-Na-zare-ona-sladko-tak-spit-Utro-dyshit-u-nej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357166"/>
            <a:ext cx="8572560" cy="5929354"/>
          </a:xfrm>
          <a:prstGeom prst="rect">
            <a:avLst/>
          </a:prstGeom>
        </p:spPr>
      </p:pic>
      <p:pic>
        <p:nvPicPr>
          <p:cNvPr id="3" name="Рисунок 2" descr="pino_colo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29256" y="1857364"/>
            <a:ext cx="3214710" cy="3286147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868" y="428604"/>
            <a:ext cx="5111750" cy="585311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dirty="0" smtClean="0">
                <a:solidFill>
                  <a:srgbClr val="7030A0"/>
                </a:solidFill>
              </a:rPr>
              <a:t>Олицетворения: </a:t>
            </a:r>
          </a:p>
          <a:p>
            <a:pPr>
              <a:buNone/>
            </a:pPr>
            <a:r>
              <a:rPr lang="ru-RU" dirty="0" smtClean="0"/>
              <a:t>  </a:t>
            </a:r>
            <a:r>
              <a:rPr lang="ru-RU" dirty="0" smtClean="0">
                <a:solidFill>
                  <a:srgbClr val="002060"/>
                </a:solidFill>
              </a:rPr>
              <a:t>«утро дышит», «косы бегут», «луна затевала игру», «играла луна».</a:t>
            </a:r>
          </a:p>
          <a:p>
            <a:pPr>
              <a:buNone/>
            </a:pPr>
            <a:r>
              <a:rPr lang="ru-RU" dirty="0" smtClean="0"/>
              <a:t>   </a:t>
            </a:r>
            <a:r>
              <a:rPr lang="ru-RU" dirty="0" smtClean="0">
                <a:solidFill>
                  <a:srgbClr val="7030A0"/>
                </a:solidFill>
              </a:rPr>
              <a:t>Эпитеты:</a:t>
            </a:r>
          </a:p>
          <a:p>
            <a:pPr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 </a:t>
            </a:r>
            <a:r>
              <a:rPr lang="ru-RU" dirty="0" smtClean="0">
                <a:solidFill>
                  <a:srgbClr val="002060"/>
                </a:solidFill>
              </a:rPr>
              <a:t>«утомительный сон», «юной груди».</a:t>
            </a: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    Метафоры: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  «утро горит», «сладко спит», «на ямках ланит».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endParaRPr lang="ru-RU" sz="3200" dirty="0" smtClean="0"/>
          </a:p>
          <a:p>
            <a:endParaRPr lang="ru-RU" sz="3200" dirty="0" smtClean="0"/>
          </a:p>
          <a:p>
            <a:r>
              <a:rPr lang="ru-RU" sz="3200" dirty="0" smtClean="0">
                <a:solidFill>
                  <a:srgbClr val="002060"/>
                </a:solidFill>
              </a:rPr>
              <a:t>Выразительные средства</a:t>
            </a:r>
            <a:endParaRPr lang="ru-RU" sz="32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11-011-Na-zare-ty-ejo-ne-budi-Na-zare-ona-sladko-tak-spit-Utro-dyshit-u-nej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357166"/>
            <a:ext cx="8572560" cy="5929354"/>
          </a:xfrm>
          <a:prstGeom prst="rect">
            <a:avLst/>
          </a:prstGeom>
        </p:spPr>
      </p:pic>
      <p:pic>
        <p:nvPicPr>
          <p:cNvPr id="3" name="Рисунок 2" descr="pino_colo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29256" y="1857364"/>
            <a:ext cx="3214710" cy="3286147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28596" y="285728"/>
            <a:ext cx="3008313" cy="1162050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rgbClr val="002060"/>
                </a:solidFill>
              </a:rPr>
              <a:t>Средства музыкальности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</a:rPr>
            </a:b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ru-RU" dirty="0" smtClean="0">
              <a:solidFill>
                <a:srgbClr val="3E175F"/>
              </a:solidFill>
            </a:endParaRPr>
          </a:p>
          <a:p>
            <a:endParaRPr lang="ru-RU" dirty="0" smtClean="0">
              <a:solidFill>
                <a:srgbClr val="3E175F"/>
              </a:solidFill>
            </a:endParaRPr>
          </a:p>
          <a:p>
            <a:endParaRPr lang="ru-RU" dirty="0" smtClean="0">
              <a:solidFill>
                <a:srgbClr val="3E175F"/>
              </a:solidFill>
            </a:endParaRPr>
          </a:p>
          <a:p>
            <a:r>
              <a:rPr lang="ru-RU" dirty="0" smtClean="0">
                <a:solidFill>
                  <a:srgbClr val="3E175F"/>
                </a:solidFill>
              </a:rPr>
              <a:t>Трёхсложный анапест</a:t>
            </a:r>
          </a:p>
          <a:p>
            <a:r>
              <a:rPr lang="ru-RU" dirty="0" smtClean="0">
                <a:solidFill>
                  <a:srgbClr val="3E175F"/>
                </a:solidFill>
              </a:rPr>
              <a:t>Мужские рифмы</a:t>
            </a:r>
          </a:p>
          <a:p>
            <a:r>
              <a:rPr lang="ru-RU" dirty="0" smtClean="0">
                <a:solidFill>
                  <a:srgbClr val="3E175F"/>
                </a:solidFill>
              </a:rPr>
              <a:t>Перекрёстный способ рифмовки</a:t>
            </a:r>
          </a:p>
          <a:p>
            <a:r>
              <a:rPr lang="ru-RU" dirty="0" smtClean="0">
                <a:solidFill>
                  <a:srgbClr val="3E175F"/>
                </a:solidFill>
              </a:rPr>
              <a:t>Кольцевая композиция</a:t>
            </a:r>
          </a:p>
          <a:p>
            <a:r>
              <a:rPr lang="ru-RU" dirty="0" smtClean="0">
                <a:solidFill>
                  <a:srgbClr val="3E175F"/>
                </a:solidFill>
              </a:rPr>
              <a:t>Внутренние рифмы</a:t>
            </a:r>
          </a:p>
          <a:p>
            <a:r>
              <a:rPr lang="ru-RU" dirty="0" smtClean="0">
                <a:solidFill>
                  <a:srgbClr val="3E175F"/>
                </a:solidFill>
              </a:rPr>
              <a:t>Параллелизм предложений</a:t>
            </a:r>
          </a:p>
          <a:p>
            <a:r>
              <a:rPr lang="ru-RU" dirty="0" smtClean="0">
                <a:solidFill>
                  <a:srgbClr val="3E175F"/>
                </a:solidFill>
              </a:rPr>
              <a:t>Анафора</a:t>
            </a:r>
            <a:endParaRPr lang="ru-RU" dirty="0">
              <a:solidFill>
                <a:srgbClr val="3E175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428596" y="1428736"/>
            <a:ext cx="3008313" cy="4691063"/>
          </a:xfrm>
        </p:spPr>
        <p:txBody>
          <a:bodyPr>
            <a:normAutofit fontScale="92500" lnSpcReduction="10000"/>
          </a:bodyPr>
          <a:lstStyle/>
          <a:p>
            <a:r>
              <a:rPr lang="ru-RU" sz="3200" dirty="0" smtClean="0">
                <a:solidFill>
                  <a:srgbClr val="002060"/>
                </a:solidFill>
              </a:rPr>
              <a:t>В ритме плавного изящного вальса неторопливо, задумчиво  звучит чуть печальная мелодия. Рисунок её красив и выразителен.</a:t>
            </a:r>
            <a:endParaRPr lang="ru-RU" sz="32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гурилёв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71736" y="285728"/>
            <a:ext cx="4095750" cy="51816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357422" y="5643578"/>
            <a:ext cx="44291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aseline="0" dirty="0" smtClean="0">
                <a:solidFill>
                  <a:schemeClr val="accent5">
                    <a:lumMod val="50000"/>
                  </a:schemeClr>
                </a:solidFill>
              </a:rPr>
              <a:t>   Александр Львович </a:t>
            </a:r>
            <a:r>
              <a:rPr lang="ru-RU" sz="2400" baseline="0" dirty="0" err="1" smtClean="0">
                <a:solidFill>
                  <a:schemeClr val="accent5">
                    <a:lumMod val="50000"/>
                  </a:schemeClr>
                </a:solidFill>
              </a:rPr>
              <a:t>Гурилёв</a:t>
            </a:r>
            <a:r>
              <a:rPr lang="ru-RU" sz="2400" baseline="0" dirty="0" smtClean="0">
                <a:solidFill>
                  <a:schemeClr val="accent5">
                    <a:lumMod val="50000"/>
                  </a:schemeClr>
                </a:solidFill>
              </a:rPr>
              <a:t>  </a:t>
            </a:r>
          </a:p>
          <a:p>
            <a:pPr algn="ctr"/>
            <a:r>
              <a:rPr lang="ru-RU" sz="2400" baseline="0" dirty="0" smtClean="0">
                <a:solidFill>
                  <a:schemeClr val="accent5">
                    <a:lumMod val="50000"/>
                  </a:schemeClr>
                </a:solidFill>
              </a:rPr>
              <a:t> (1803 -1858)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иванов -крамской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714356"/>
            <a:ext cx="4643470" cy="464347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857488" y="5643578"/>
            <a:ext cx="367617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А.М.Иванов – Крамской </a:t>
            </a:r>
          </a:p>
          <a:p>
            <a:pPr algn="ctr"/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(1912 – 1973)</a:t>
            </a:r>
            <a:endParaRPr lang="ru-RU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ino_color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23528" y="404664"/>
            <a:ext cx="8433053" cy="5799743"/>
          </a:xfrm>
          <a:prstGeom prst="rect">
            <a:avLst/>
          </a:prstGeom>
        </p:spPr>
      </p:pic>
      <p:pic>
        <p:nvPicPr>
          <p:cNvPr id="5" name="Valerij_Voronin-Na_zare_ty_ee_ne_budi_(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532440" y="623731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022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CC0099"/>
                </a:solidFill>
              </a:rPr>
              <a:t>У любви есть слова, те слова не умрут…</a:t>
            </a:r>
            <a:endParaRPr lang="ru-RU" i="1" dirty="0">
              <a:solidFill>
                <a:srgbClr val="CC0099"/>
              </a:solidFill>
            </a:endParaRPr>
          </a:p>
        </p:txBody>
      </p:sp>
      <p:pic>
        <p:nvPicPr>
          <p:cNvPr id="4" name="Valerij_Voronin-Na_zare_ty_ee_ne_budi_(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022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6216" y="285728"/>
            <a:ext cx="4857784" cy="331472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AF39A7"/>
                </a:solidFill>
              </a:rPr>
              <a:t>А.А.Фет</a:t>
            </a:r>
            <a:br>
              <a:rPr lang="ru-RU" dirty="0" smtClean="0">
                <a:solidFill>
                  <a:srgbClr val="AF39A7"/>
                </a:solidFill>
              </a:rPr>
            </a:br>
            <a:r>
              <a:rPr lang="ru-RU" dirty="0" smtClean="0">
                <a:solidFill>
                  <a:srgbClr val="AF39A7"/>
                </a:solidFill>
              </a:rPr>
              <a:t>«На заре ты её не буди»</a:t>
            </a:r>
            <a:endParaRPr lang="ru-RU" dirty="0">
              <a:solidFill>
                <a:srgbClr val="AF39A7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14876" y="5143512"/>
            <a:ext cx="4286280" cy="1357322"/>
          </a:xfrm>
        </p:spPr>
        <p:txBody>
          <a:bodyPr>
            <a:normAutofit fontScale="77500" lnSpcReduction="20000"/>
          </a:bodyPr>
          <a:lstStyle/>
          <a:p>
            <a:pPr algn="l"/>
            <a:r>
              <a:rPr lang="ru-RU" dirty="0" smtClean="0">
                <a:solidFill>
                  <a:srgbClr val="3E175F"/>
                </a:solidFill>
              </a:rPr>
              <a:t>«Меня всегда тянуло из определённой области чувств в неопределённую область музыки»</a:t>
            </a:r>
          </a:p>
        </p:txBody>
      </p:sp>
      <p:pic>
        <p:nvPicPr>
          <p:cNvPr id="5" name="Рисунок 4" descr="Fet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20" y="857232"/>
            <a:ext cx="3571900" cy="4786345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14282" y="285728"/>
            <a:ext cx="375346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solidFill>
                  <a:srgbClr val="FF0000"/>
                </a:solidFill>
              </a:rPr>
              <a:t>Поэт-художник, поэт - музыкант</a:t>
            </a:r>
            <a:endParaRPr lang="ru-RU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011-011-Na-zare-ty-ejo-ne-budi-Na-zare-ona-sladko-tak-spit-Utro-dyshit-u-nej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20" y="500042"/>
            <a:ext cx="8572560" cy="5643602"/>
          </a:xfrm>
          <a:prstGeom prst="rect">
            <a:avLst/>
          </a:prstGeom>
        </p:spPr>
      </p:pic>
      <p:pic>
        <p:nvPicPr>
          <p:cNvPr id="5" name="Рисунок 4" descr="pino_color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429256" y="2000240"/>
            <a:ext cx="3429024" cy="3643338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7fa35_aea5a228_X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282" y="214290"/>
            <a:ext cx="4826318" cy="6143668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5286380" y="285728"/>
            <a:ext cx="3429024" cy="5109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sz="4400" dirty="0"/>
          </a:p>
          <a:p>
            <a:r>
              <a:rPr lang="ru-RU" sz="4400" dirty="0" smtClean="0">
                <a:solidFill>
                  <a:srgbClr val="3E175F"/>
                </a:solidFill>
              </a:rPr>
              <a:t>Александр Егорович Варламов        </a:t>
            </a:r>
          </a:p>
          <a:p>
            <a:endParaRPr lang="ru-RU" sz="4400" dirty="0">
              <a:solidFill>
                <a:srgbClr val="3E175F"/>
              </a:solidFill>
            </a:endParaRPr>
          </a:p>
          <a:p>
            <a:r>
              <a:rPr lang="ru-RU" sz="4400" dirty="0" smtClean="0">
                <a:solidFill>
                  <a:srgbClr val="3E175F"/>
                </a:solidFill>
              </a:rPr>
              <a:t>                  (1801 – 1848) </a:t>
            </a:r>
            <a:r>
              <a:rPr lang="ru-RU" dirty="0" smtClean="0">
                <a:solidFill>
                  <a:srgbClr val="3E175F"/>
                </a:solidFill>
              </a:rPr>
              <a:t> </a:t>
            </a:r>
            <a:endParaRPr lang="ru-RU" dirty="0">
              <a:solidFill>
                <a:srgbClr val="3E175F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016-016-O-ljubv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285728"/>
            <a:ext cx="8358246" cy="6143668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005-005-Rodilsja-23-nojabrja-1820-v-usadbe-Novoselki-Mtsenskogo-uezd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2910" y="500042"/>
            <a:ext cx="7929618" cy="5857916"/>
          </a:xfrm>
          <a:prstGeom prst="rect">
            <a:avLst/>
          </a:prstGeom>
        </p:spPr>
      </p:pic>
      <p:pic>
        <p:nvPicPr>
          <p:cNvPr id="4" name="Frederik SHopen - Osennij 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604448" y="623731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59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14-014-Roditeli-A.A.Fet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428604"/>
            <a:ext cx="8572560" cy="5715040"/>
          </a:xfrm>
          <a:prstGeom prst="rect">
            <a:avLst/>
          </a:prstGeom>
        </p:spPr>
      </p:pic>
    </p:spTree>
  </p:cSld>
  <p:clrMapOvr>
    <a:masterClrMapping/>
  </p:clrMapOvr>
  <p:transition advTm="59000">
    <p:pull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7817235_retro2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14480" y="357166"/>
            <a:ext cx="5857916" cy="514353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428860" y="5929330"/>
            <a:ext cx="49292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3E175F"/>
                </a:solidFill>
              </a:rPr>
              <a:t>- Опять вы разбудили меня на заре!</a:t>
            </a:r>
            <a:endParaRPr lang="ru-RU" sz="2400" dirty="0">
              <a:solidFill>
                <a:srgbClr val="3E175F"/>
              </a:solidFill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390</TotalTime>
  <Words>321</Words>
  <Application>Microsoft Office PowerPoint</Application>
  <PresentationFormat>Экран (4:3)</PresentationFormat>
  <Paragraphs>60</Paragraphs>
  <Slides>20</Slides>
  <Notes>6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Занятие элективного курса  по  литературе</vt:lpstr>
      <vt:lpstr>Слайд 2</vt:lpstr>
      <vt:lpstr>А.А.Фет «На заре ты её не буди»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«Лирический пантеон»</vt:lpstr>
      <vt:lpstr>Слайд 12</vt:lpstr>
      <vt:lpstr>Слайд 13</vt:lpstr>
      <vt:lpstr>Слайд 14</vt:lpstr>
      <vt:lpstr>Слайд 15</vt:lpstr>
      <vt:lpstr>Слайд 16</vt:lpstr>
      <vt:lpstr>Средства музыкальности </vt:lpstr>
      <vt:lpstr>Слайд 18</vt:lpstr>
      <vt:lpstr>Слайд 19</vt:lpstr>
      <vt:lpstr>У любви есть слова, те слова не умрут…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А.А.Фет «На заре ты её не буди»</dc:title>
  <dc:creator>Стас</dc:creator>
  <cp:lastModifiedBy>Admin</cp:lastModifiedBy>
  <cp:revision>41</cp:revision>
  <dcterms:created xsi:type="dcterms:W3CDTF">2013-01-23T17:14:16Z</dcterms:created>
  <dcterms:modified xsi:type="dcterms:W3CDTF">2013-02-13T05:18:39Z</dcterms:modified>
</cp:coreProperties>
</file>