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13"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983B1C-A3EE-4C27-81E5-E829BB7808B9}" type="datetimeFigureOut">
              <a:rPr lang="ru-RU" smtClean="0"/>
              <a:t>10.10.2019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144FF5-836B-49C1-8AD4-06BD0426B62A}" type="slidenum">
              <a:rPr lang="ru-RU" smtClean="0"/>
              <a:t>‹#›</a:t>
            </a:fld>
            <a:endParaRPr lang="ru-RU"/>
          </a:p>
        </p:txBody>
      </p:sp>
    </p:spTree>
    <p:extLst>
      <p:ext uri="{BB962C8B-B14F-4D97-AF65-F5344CB8AC3E}">
        <p14:creationId xmlns:p14="http://schemas.microsoft.com/office/powerpoint/2010/main" val="34594142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4144FF5-836B-49C1-8AD4-06BD0426B62A}" type="slidenum">
              <a:rPr lang="ru-RU" smtClean="0"/>
              <a:t>3</a:t>
            </a:fld>
            <a:endParaRPr lang="ru-RU"/>
          </a:p>
        </p:txBody>
      </p:sp>
    </p:spTree>
    <p:extLst>
      <p:ext uri="{BB962C8B-B14F-4D97-AF65-F5344CB8AC3E}">
        <p14:creationId xmlns:p14="http://schemas.microsoft.com/office/powerpoint/2010/main" val="127815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3790051-D54C-4654-B333-4DF01AEF945B}" type="datetimeFigureOut">
              <a:rPr lang="ru-RU" smtClean="0"/>
              <a:t>10.10.2019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B351FB-ECA7-44F6-8EC9-CE8EE880C739}"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3790051-D54C-4654-B333-4DF01AEF945B}" type="datetimeFigureOut">
              <a:rPr lang="ru-RU" smtClean="0"/>
              <a:t>10.10.2019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B351FB-ECA7-44F6-8EC9-CE8EE880C73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3790051-D54C-4654-B333-4DF01AEF945B}" type="datetimeFigureOut">
              <a:rPr lang="ru-RU" smtClean="0"/>
              <a:t>10.10.2019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B351FB-ECA7-44F6-8EC9-CE8EE880C73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3790051-D54C-4654-B333-4DF01AEF945B}" type="datetimeFigureOut">
              <a:rPr lang="ru-RU" smtClean="0"/>
              <a:t>10.10.2019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B351FB-ECA7-44F6-8EC9-CE8EE880C739}"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3790051-D54C-4654-B333-4DF01AEF945B}" type="datetimeFigureOut">
              <a:rPr lang="ru-RU" smtClean="0"/>
              <a:t>10.10.2019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B351FB-ECA7-44F6-8EC9-CE8EE880C739}"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3790051-D54C-4654-B333-4DF01AEF945B}" type="datetimeFigureOut">
              <a:rPr lang="ru-RU" smtClean="0"/>
              <a:t>10.10.2019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7B351FB-ECA7-44F6-8EC9-CE8EE880C739}"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3790051-D54C-4654-B333-4DF01AEF945B}" type="datetimeFigureOut">
              <a:rPr lang="ru-RU" smtClean="0"/>
              <a:t>10.10.2019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7B351FB-ECA7-44F6-8EC9-CE8EE880C739}"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3790051-D54C-4654-B333-4DF01AEF945B}" type="datetimeFigureOut">
              <a:rPr lang="ru-RU" smtClean="0"/>
              <a:t>10.10.2019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7B351FB-ECA7-44F6-8EC9-CE8EE880C739}"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3790051-D54C-4654-B333-4DF01AEF945B}" type="datetimeFigureOut">
              <a:rPr lang="ru-RU" smtClean="0"/>
              <a:t>10.10.2019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7B351FB-ECA7-44F6-8EC9-CE8EE880C73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3790051-D54C-4654-B333-4DF01AEF945B}" type="datetimeFigureOut">
              <a:rPr lang="ru-RU" smtClean="0"/>
              <a:t>10.10.2019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7B351FB-ECA7-44F6-8EC9-CE8EE880C739}"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3790051-D54C-4654-B333-4DF01AEF945B}" type="datetimeFigureOut">
              <a:rPr lang="ru-RU" smtClean="0"/>
              <a:t>10.10.2019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7B351FB-ECA7-44F6-8EC9-CE8EE880C739}"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790051-D54C-4654-B333-4DF01AEF945B}" type="datetimeFigureOut">
              <a:rPr lang="ru-RU" smtClean="0"/>
              <a:t>10.10.2019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B351FB-ECA7-44F6-8EC9-CE8EE880C739}"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pic>
        <p:nvPicPr>
          <p:cNvPr id="4" name="Рисунок 3" descr="slide2-n.jpg"/>
          <p:cNvPicPr>
            <a:picLocks noChangeAspect="1"/>
          </p:cNvPicPr>
          <p:nvPr/>
        </p:nvPicPr>
        <p:blipFill>
          <a:blip r:embed="rId2"/>
          <a:stretch>
            <a:fillRect/>
          </a:stretch>
        </p:blipFill>
        <p:spPr>
          <a:xfrm>
            <a:off x="0" y="0"/>
            <a:ext cx="9144000" cy="6858000"/>
          </a:xfrm>
          <a:prstGeom prst="rect">
            <a:avLst/>
          </a:prstGeom>
        </p:spPr>
      </p:pic>
      <p:sp>
        <p:nvSpPr>
          <p:cNvPr id="3" name="Подзаголовок 2"/>
          <p:cNvSpPr>
            <a:spLocks noGrp="1"/>
          </p:cNvSpPr>
          <p:nvPr>
            <p:ph type="subTitle" idx="1"/>
          </p:nvPr>
        </p:nvSpPr>
        <p:spPr>
          <a:xfrm>
            <a:off x="0" y="44624"/>
            <a:ext cx="3059832" cy="741170"/>
          </a:xfrm>
        </p:spPr>
        <p:txBody>
          <a:bodyPr>
            <a:noAutofit/>
          </a:bodyPr>
          <a:lstStyle/>
          <a:p>
            <a:r>
              <a:rPr lang="ru-RU" sz="1600" b="1" dirty="0" smtClean="0"/>
              <a:t>ГБДОУ №104</a:t>
            </a:r>
          </a:p>
          <a:p>
            <a:r>
              <a:rPr lang="ru-RU" sz="1600" b="1" dirty="0" smtClean="0"/>
              <a:t>Воспитатель</a:t>
            </a:r>
            <a:r>
              <a:rPr lang="ru-RU" sz="1600" b="1" dirty="0"/>
              <a:t>: </a:t>
            </a:r>
            <a:r>
              <a:rPr lang="ru-RU" sz="1600" b="1" dirty="0" smtClean="0"/>
              <a:t>Плахотина Анна Владимировна</a:t>
            </a:r>
            <a:r>
              <a:rPr lang="ru-RU" sz="1600" dirty="0"/>
              <a:t/>
            </a:r>
            <a:br>
              <a:rPr lang="ru-RU" sz="1600" dirty="0"/>
            </a:br>
            <a:r>
              <a:rPr lang="ru-RU" sz="1600" dirty="0" smtClean="0"/>
              <a:t>высшая категория</a:t>
            </a:r>
            <a:endParaRPr lang="ru-RU" sz="1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hello_html_m120baa2e.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3999" cy="6858000"/>
          </a:xfrm>
          <a:prstGeom prst="rect">
            <a:avLst/>
          </a:prstGeom>
        </p:spPr>
      </p:pic>
      <p:sp>
        <p:nvSpPr>
          <p:cNvPr id="2" name="Заголовок 1"/>
          <p:cNvSpPr>
            <a:spLocks noGrp="1"/>
          </p:cNvSpPr>
          <p:nvPr>
            <p:ph type="title"/>
          </p:nvPr>
        </p:nvSpPr>
        <p:spPr>
          <a:xfrm rot="10800000" flipV="1">
            <a:off x="457200" y="1714488"/>
            <a:ext cx="8229600" cy="2786082"/>
          </a:xfrm>
        </p:spPr>
        <p:txBody>
          <a:bodyPr/>
          <a:lstStyle/>
          <a:p>
            <a:r>
              <a:rPr lang="ru-RU" dirty="0" smtClean="0"/>
              <a:t>Спасибо за внимание !</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pic>
        <p:nvPicPr>
          <p:cNvPr id="4" name="Рисунок 3" descr="hello_html_m120baa2e (1).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095" y="0"/>
            <a:ext cx="9171095" cy="6858000"/>
          </a:xfrm>
          <a:prstGeom prst="rect">
            <a:avLst/>
          </a:prstGeom>
        </p:spPr>
      </p:pic>
      <p:sp>
        <p:nvSpPr>
          <p:cNvPr id="3" name="Подзаголовок 2"/>
          <p:cNvSpPr>
            <a:spLocks noGrp="1"/>
          </p:cNvSpPr>
          <p:nvPr>
            <p:ph type="subTitle" idx="1"/>
          </p:nvPr>
        </p:nvSpPr>
        <p:spPr>
          <a:xfrm>
            <a:off x="1000100" y="785794"/>
            <a:ext cx="7143800" cy="5429288"/>
          </a:xfrm>
        </p:spPr>
        <p:txBody>
          <a:bodyPr>
            <a:normAutofit fontScale="62500" lnSpcReduction="20000"/>
          </a:bodyPr>
          <a:lstStyle/>
          <a:p>
            <a:r>
              <a:rPr lang="ru-RU" b="1" dirty="0"/>
              <a:t>Актуальность реализации проекта</a:t>
            </a:r>
            <a:r>
              <a:rPr lang="ru-RU" dirty="0"/>
              <a:t>.</a:t>
            </a:r>
          </a:p>
          <a:p>
            <a:r>
              <a:rPr lang="ru-RU" dirty="0"/>
              <a:t>Каждый человек мечтает обрести в жизни свое любимое дело, доставляющее радость ему самому и приносящее пользу людям. Мир профессий в обществе – сложная, динамичная, постоянно развивающаяся система. Поэтому очень </a:t>
            </a:r>
            <a:r>
              <a:rPr lang="ru-RU" dirty="0" smtClean="0"/>
              <a:t>важно познакомить </a:t>
            </a:r>
            <a:r>
              <a:rPr lang="ru-RU" dirty="0"/>
              <a:t>ребенка с профессиями, рассказать о тех характерных качествах, которые требует та или иная профессия.</a:t>
            </a:r>
          </a:p>
          <a:p>
            <a:r>
              <a:rPr lang="ru-RU" dirty="0"/>
              <a:t>Мои наблюдения за детьми в игре, индивидуальные беседы с ними о том, где работают их родители, как называются их профессии, чем они занимаются на своих рабочих местах, привели к выводу о том, что дети четырехлетнего возраста мало знают о профессиях: их название, предметах - помощниках, содержании трудовой деятельности; у них не сформировано уважение к труду взрослых.</a:t>
            </a:r>
          </a:p>
          <a:p>
            <a:r>
              <a:rPr lang="ru-RU" dirty="0"/>
              <a:t>Формирование представлений детей о мире труда и профессий – это необходимый процесс, который актуален в современном мире. И начинать знакомство с профессиями нужно именно с семьи: с мамы и папы, бабушки и дедушки, то, что ближе детям.</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ello_html_m120baa2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3999" cy="6858000"/>
          </a:xfrm>
          <a:prstGeom prst="rect">
            <a:avLst/>
          </a:prstGeom>
        </p:spPr>
      </p:pic>
      <p:sp>
        <p:nvSpPr>
          <p:cNvPr id="2" name="Заголовок 1"/>
          <p:cNvSpPr>
            <a:spLocks noGrp="1"/>
          </p:cNvSpPr>
          <p:nvPr>
            <p:ph type="ctrTitle"/>
          </p:nvPr>
        </p:nvSpPr>
        <p:spPr>
          <a:xfrm>
            <a:off x="1000100" y="3286124"/>
            <a:ext cx="7458100" cy="314326"/>
          </a:xfrm>
        </p:spPr>
        <p:txBody>
          <a:bodyPr>
            <a:noAutofit/>
          </a:bodyPr>
          <a:lstStyle/>
          <a:p>
            <a:pPr algn="l"/>
            <a:r>
              <a:rPr lang="ru-RU" sz="1800" b="1" u="sng" dirty="0">
                <a:latin typeface="Times New Roman" pitchFamily="18" charset="0"/>
                <a:cs typeface="Times New Roman" pitchFamily="18" charset="0"/>
              </a:rPr>
              <a:t>Цель</a:t>
            </a:r>
            <a:r>
              <a:rPr lang="ru-RU" sz="1800" b="1" dirty="0">
                <a:latin typeface="Times New Roman" pitchFamily="18" charset="0"/>
                <a:cs typeface="Times New Roman" pitchFamily="18" charset="0"/>
              </a:rPr>
              <a:t>:</a:t>
            </a:r>
            <a:r>
              <a:rPr lang="ru-RU" sz="1800" dirty="0">
                <a:latin typeface="Times New Roman" pitchFamily="18" charset="0"/>
                <a:cs typeface="Times New Roman" pitchFamily="18" charset="0"/>
              </a:rPr>
              <a:t> формирование познавательного интереса к профессиональной деятельности человека.</a:t>
            </a:r>
            <a:br>
              <a:rPr lang="ru-RU" sz="1800" dirty="0">
                <a:latin typeface="Times New Roman" pitchFamily="18" charset="0"/>
                <a:cs typeface="Times New Roman" pitchFamily="18" charset="0"/>
              </a:rPr>
            </a:br>
            <a:r>
              <a:rPr lang="ru-RU" sz="1800" b="1" u="sng" dirty="0">
                <a:latin typeface="Times New Roman" pitchFamily="18" charset="0"/>
                <a:cs typeface="Times New Roman" pitchFamily="18" charset="0"/>
              </a:rPr>
              <a:t>Задачи</a:t>
            </a:r>
            <a:r>
              <a:rPr lang="ru-RU" sz="1800" dirty="0">
                <a:latin typeface="Times New Roman" pitchFamily="18" charset="0"/>
                <a:cs typeface="Times New Roman" pitchFamily="18" charset="0"/>
              </a:rPr>
              <a:t>:</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1. Способствовать формированию представлений у детей о различных профессиях и их особенностях.</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2. Способствовать развитию познавательных способностей детей, расширению кругозора.</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3. Содействовать развитию активного словаря детей.</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4. Побуждать детей общаться со взрослыми и сверстниками.</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5. Содействовать развитию образного и пространственного мышления, побуждать детей к творчеству и самостоятельности.</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6. Пробуждать любознательность и интерес к деятельности взрослых, особенно уделить внимание профессиям родителей и сотрудников детского сада.</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7. Способствовать формированию нравственных ценностей.</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8. Воспитывать уважительное отношение к труду взрослых.</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9. Побуждать родителей активно участвовать в совместной деятельности с детьми.</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10. Создать условия для расширения у детей представлений о профессиях.</a:t>
            </a:r>
            <a:br>
              <a:rPr lang="ru-RU" sz="1800" dirty="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hello_html_m120baa2e.pn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0" y="-9700"/>
            <a:ext cx="9158857" cy="6867700"/>
          </a:xfrm>
        </p:spPr>
      </p:pic>
      <p:sp>
        <p:nvSpPr>
          <p:cNvPr id="2" name="Заголовок 1"/>
          <p:cNvSpPr>
            <a:spLocks noGrp="1"/>
          </p:cNvSpPr>
          <p:nvPr>
            <p:ph type="title"/>
          </p:nvPr>
        </p:nvSpPr>
        <p:spPr>
          <a:xfrm>
            <a:off x="1000100" y="1214422"/>
            <a:ext cx="7215238" cy="5072098"/>
          </a:xfrm>
        </p:spPr>
        <p:txBody>
          <a:bodyPr>
            <a:normAutofit fontScale="90000"/>
          </a:bodyPr>
          <a:lstStyle/>
          <a:p>
            <a:pPr algn="l"/>
            <a:r>
              <a:rPr lang="ru-RU" sz="1800" b="1" dirty="0" smtClean="0">
                <a:latin typeface="Times New Roman" pitchFamily="18" charset="0"/>
                <a:cs typeface="Times New Roman" pitchFamily="18" charset="0"/>
              </a:rPr>
              <a:t>                         </a:t>
            </a:r>
            <a:r>
              <a:rPr lang="ru-RU" sz="2200" b="1" dirty="0" smtClean="0">
                <a:latin typeface="Times New Roman" pitchFamily="18" charset="0"/>
                <a:cs typeface="Times New Roman" pitchFamily="18" charset="0"/>
              </a:rPr>
              <a:t>Формы </a:t>
            </a:r>
            <a:r>
              <a:rPr lang="ru-RU" sz="2200" b="1" dirty="0">
                <a:latin typeface="Times New Roman" pitchFamily="18" charset="0"/>
                <a:cs typeface="Times New Roman" pitchFamily="18" charset="0"/>
              </a:rPr>
              <a:t>взаимодействия с </a:t>
            </a:r>
            <a:r>
              <a:rPr lang="ru-RU" sz="2200" b="1" dirty="0" smtClean="0">
                <a:latin typeface="Times New Roman" pitchFamily="18" charset="0"/>
                <a:cs typeface="Times New Roman" pitchFamily="18" charset="0"/>
              </a:rPr>
              <a:t>детьми.</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1</a:t>
            </a:r>
            <a:r>
              <a:rPr lang="ru-RU" sz="1600" b="1" dirty="0">
                <a:latin typeface="Times New Roman" pitchFamily="18" charset="0"/>
                <a:cs typeface="Times New Roman" pitchFamily="18" charset="0"/>
              </a:rPr>
              <a:t>. Беседы о профессиях родителей и сотрудниках детского сада</a:t>
            </a:r>
            <a:r>
              <a:rPr lang="ru-RU" sz="1600" b="1" dirty="0" smtClean="0">
                <a:latin typeface="Times New Roman" pitchFamily="18" charset="0"/>
                <a:cs typeface="Times New Roman" pitchFamily="18" charset="0"/>
              </a:rPr>
              <a:t>.</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b="1" dirty="0">
                <a:latin typeface="Times New Roman" pitchFamily="18" charset="0"/>
                <a:cs typeface="Times New Roman" pitchFamily="18" charset="0"/>
              </a:rPr>
              <a:t>2. Чтение художественной литературы</a:t>
            </a:r>
            <a:r>
              <a:rPr lang="ru-RU" sz="1600" b="1" dirty="0" smtClean="0">
                <a:latin typeface="Times New Roman" pitchFamily="18" charset="0"/>
                <a:cs typeface="Times New Roman" pitchFamily="18" charset="0"/>
              </a:rPr>
              <a:t>:</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400" dirty="0">
                <a:latin typeface="Times New Roman" pitchFamily="18" charset="0"/>
                <a:cs typeface="Times New Roman" pitchFamily="18" charset="0"/>
              </a:rPr>
              <a:t/>
            </a:r>
            <a:br>
              <a:rPr lang="ru-RU" sz="1400" dirty="0">
                <a:latin typeface="Times New Roman" pitchFamily="18" charset="0"/>
                <a:cs typeface="Times New Roman" pitchFamily="18" charset="0"/>
              </a:rPr>
            </a:br>
            <a:endParaRPr lang="ru-RU" sz="1400" dirty="0">
              <a:latin typeface="Times New Roman" pitchFamily="18" charset="0"/>
              <a:cs typeface="Times New Roman" pitchFamily="18" charset="0"/>
            </a:endParaRPr>
          </a:p>
        </p:txBody>
      </p:sp>
      <p:pic>
        <p:nvPicPr>
          <p:cNvPr id="5" name="Рисунок 4" descr="_работа-600x60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71538" y="4286256"/>
            <a:ext cx="2000248" cy="2000248"/>
          </a:xfrm>
          <a:prstGeom prst="rect">
            <a:avLst/>
          </a:prstGeom>
        </p:spPr>
      </p:pic>
      <p:pic>
        <p:nvPicPr>
          <p:cNvPr id="6" name="Рисунок 5" descr="20027.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57554" y="4214818"/>
            <a:ext cx="2405058" cy="2071702"/>
          </a:xfrm>
          <a:prstGeom prst="rect">
            <a:avLst/>
          </a:prstGeom>
        </p:spPr>
      </p:pic>
      <p:pic>
        <p:nvPicPr>
          <p:cNvPr id="7" name="Рисунок 6" descr="1011653890.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00760" y="4214818"/>
            <a:ext cx="1928803" cy="2012664"/>
          </a:xfrm>
          <a:prstGeom prst="rect">
            <a:avLst/>
          </a:prstGeom>
        </p:spPr>
      </p:pic>
      <p:pic>
        <p:nvPicPr>
          <p:cNvPr id="8" name="Рисунок 7" descr="27-1-(1).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214546" y="1357298"/>
            <a:ext cx="3929058" cy="230385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hello_html_m120baa2e (1).pn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0" y="0"/>
            <a:ext cx="9144000" cy="6908128"/>
          </a:xfrm>
        </p:spPr>
      </p:pic>
      <p:sp>
        <p:nvSpPr>
          <p:cNvPr id="2" name="Заголовок 1"/>
          <p:cNvSpPr>
            <a:spLocks noGrp="1"/>
          </p:cNvSpPr>
          <p:nvPr>
            <p:ph type="title"/>
          </p:nvPr>
        </p:nvSpPr>
        <p:spPr>
          <a:xfrm rot="10800000" flipV="1">
            <a:off x="1142976" y="1428736"/>
            <a:ext cx="7215238" cy="4572032"/>
          </a:xfrm>
        </p:spPr>
        <p:txBody>
          <a:bodyPr>
            <a:noAutofit/>
          </a:bodyPr>
          <a:lstStyle/>
          <a:p>
            <a:pPr algn="l"/>
            <a:r>
              <a:rPr lang="ru-RU" sz="1400" b="1" dirty="0" smtClean="0">
                <a:latin typeface="Times New Roman" pitchFamily="18" charset="0"/>
                <a:cs typeface="Times New Roman" pitchFamily="18" charset="0"/>
              </a:rPr>
              <a:t>3. Отгадывание загадок по теме </a:t>
            </a:r>
            <a:r>
              <a:rPr lang="ru-RU" sz="1400" b="1" i="1" dirty="0" smtClean="0">
                <a:latin typeface="Times New Roman" pitchFamily="18" charset="0"/>
                <a:cs typeface="Times New Roman" pitchFamily="18" charset="0"/>
              </a:rPr>
              <a:t>«Профессии»</a:t>
            </a:r>
            <a:r>
              <a:rPr lang="ru-RU" sz="1400" b="1" dirty="0" smtClean="0">
                <a:latin typeface="Times New Roman" pitchFamily="18" charset="0"/>
                <a:cs typeface="Times New Roman" pitchFamily="18" charset="0"/>
              </a:rPr>
              <a:t>.</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4. Рассматривание альбомов </a:t>
            </a:r>
            <a:r>
              <a:rPr lang="ru-RU" sz="1400" b="1" i="1" dirty="0" smtClean="0">
                <a:latin typeface="Times New Roman" pitchFamily="18" charset="0"/>
                <a:cs typeface="Times New Roman" pitchFamily="18" charset="0"/>
              </a:rPr>
              <a:t>«Профессии людей»</a:t>
            </a:r>
            <a:r>
              <a:rPr lang="ru-RU" sz="1400" b="1" dirty="0" smtClean="0">
                <a:latin typeface="Times New Roman" pitchFamily="18" charset="0"/>
                <a:cs typeface="Times New Roman" pitchFamily="18" charset="0"/>
              </a:rPr>
              <a:t>, </a:t>
            </a:r>
            <a:r>
              <a:rPr lang="ru-RU" sz="1400" b="1" i="1" dirty="0" smtClean="0">
                <a:latin typeface="Times New Roman" pitchFamily="18" charset="0"/>
                <a:cs typeface="Times New Roman" pitchFamily="18" charset="0"/>
              </a:rPr>
              <a:t>«Кем быть»</a:t>
            </a:r>
            <a:r>
              <a:rPr lang="ru-RU" sz="1400" b="1" dirty="0" smtClean="0">
                <a:latin typeface="Times New Roman" pitchFamily="18" charset="0"/>
                <a:cs typeface="Times New Roman" pitchFamily="18" charset="0"/>
              </a:rPr>
              <a:t>, </a:t>
            </a:r>
            <a:r>
              <a:rPr lang="ru-RU" sz="1400" b="1" i="1" dirty="0" smtClean="0">
                <a:latin typeface="Times New Roman" pitchFamily="18" charset="0"/>
                <a:cs typeface="Times New Roman" pitchFamily="18" charset="0"/>
              </a:rPr>
              <a:t>«Инструменты»</a:t>
            </a:r>
            <a:r>
              <a:rPr lang="ru-RU" sz="1400" b="1" dirty="0" smtClean="0">
                <a:latin typeface="Times New Roman" pitchFamily="18" charset="0"/>
                <a:cs typeface="Times New Roman" pitchFamily="18" charset="0"/>
              </a:rPr>
              <a:t>.</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
            </a:r>
            <a:br>
              <a:rPr lang="ru-RU" sz="1400" b="1" dirty="0" smtClean="0">
                <a:latin typeface="Times New Roman" pitchFamily="18" charset="0"/>
                <a:cs typeface="Times New Roman" pitchFamily="18" charset="0"/>
              </a:rPr>
            </a:br>
            <a:r>
              <a:rPr lang="ru-RU" sz="1400" b="1" dirty="0">
                <a:latin typeface="Times New Roman" pitchFamily="18" charset="0"/>
                <a:cs typeface="Times New Roman" pitchFamily="18" charset="0"/>
              </a:rPr>
              <a:t/>
            </a:r>
            <a:br>
              <a:rPr lang="ru-RU" sz="1400" b="1" dirty="0">
                <a:latin typeface="Times New Roman" pitchFamily="18" charset="0"/>
                <a:cs typeface="Times New Roman" pitchFamily="18" charset="0"/>
              </a:rPr>
            </a:br>
            <a:r>
              <a:rPr lang="ru-RU" sz="1400" b="1" dirty="0" smtClean="0">
                <a:latin typeface="Times New Roman" pitchFamily="18" charset="0"/>
                <a:cs typeface="Times New Roman" pitchFamily="18" charset="0"/>
              </a:rPr>
              <a:t/>
            </a:r>
            <a:br>
              <a:rPr lang="ru-RU" sz="1400" b="1" dirty="0" smtClean="0">
                <a:latin typeface="Times New Roman" pitchFamily="18" charset="0"/>
                <a:cs typeface="Times New Roman" pitchFamily="18" charset="0"/>
              </a:rPr>
            </a:br>
            <a:r>
              <a:rPr lang="ru-RU" sz="1400" b="1" dirty="0">
                <a:latin typeface="Times New Roman" pitchFamily="18" charset="0"/>
                <a:cs typeface="Times New Roman" pitchFamily="18" charset="0"/>
              </a:rPr>
              <a:t/>
            </a:r>
            <a:br>
              <a:rPr lang="ru-RU" sz="1400" b="1" dirty="0">
                <a:latin typeface="Times New Roman" pitchFamily="18" charset="0"/>
                <a:cs typeface="Times New Roman" pitchFamily="18" charset="0"/>
              </a:rPr>
            </a:br>
            <a:r>
              <a:rPr lang="ru-RU" sz="1400" b="1" dirty="0" smtClean="0">
                <a:latin typeface="Times New Roman" pitchFamily="18" charset="0"/>
                <a:cs typeface="Times New Roman" pitchFamily="18" charset="0"/>
              </a:rPr>
              <a:t/>
            </a:r>
            <a:br>
              <a:rPr lang="ru-RU" sz="1400" b="1" dirty="0" smtClean="0">
                <a:latin typeface="Times New Roman" pitchFamily="18" charset="0"/>
                <a:cs typeface="Times New Roman" pitchFamily="18" charset="0"/>
              </a:rPr>
            </a:br>
            <a:r>
              <a:rPr lang="ru-RU" sz="1400" b="1" dirty="0">
                <a:latin typeface="Times New Roman" pitchFamily="18" charset="0"/>
                <a:cs typeface="Times New Roman" pitchFamily="18" charset="0"/>
              </a:rPr>
              <a:t/>
            </a:r>
            <a:br>
              <a:rPr lang="ru-RU" sz="1400" b="1" dirty="0">
                <a:latin typeface="Times New Roman" pitchFamily="18" charset="0"/>
                <a:cs typeface="Times New Roman" pitchFamily="18" charset="0"/>
              </a:rPr>
            </a:br>
            <a:r>
              <a:rPr lang="ru-RU" sz="1400" b="1" dirty="0" smtClean="0">
                <a:latin typeface="Times New Roman" pitchFamily="18" charset="0"/>
                <a:cs typeface="Times New Roman" pitchFamily="18" charset="0"/>
              </a:rPr>
              <a:t/>
            </a:r>
            <a:br>
              <a:rPr lang="ru-RU" sz="1400" b="1" dirty="0" smtClean="0">
                <a:latin typeface="Times New Roman" pitchFamily="18" charset="0"/>
                <a:cs typeface="Times New Roman" pitchFamily="18" charset="0"/>
              </a:rPr>
            </a:br>
            <a:r>
              <a:rPr lang="ru-RU" sz="1400" b="1" dirty="0">
                <a:latin typeface="Times New Roman" pitchFamily="18" charset="0"/>
                <a:cs typeface="Times New Roman" pitchFamily="18" charset="0"/>
              </a:rPr>
              <a:t/>
            </a:r>
            <a:br>
              <a:rPr lang="ru-RU" sz="1400" b="1" dirty="0">
                <a:latin typeface="Times New Roman" pitchFamily="18" charset="0"/>
                <a:cs typeface="Times New Roman" pitchFamily="18" charset="0"/>
              </a:rPr>
            </a:br>
            <a:r>
              <a:rPr lang="ru-RU" sz="1400" b="1" dirty="0" smtClean="0">
                <a:latin typeface="Times New Roman" pitchFamily="18" charset="0"/>
                <a:cs typeface="Times New Roman" pitchFamily="18" charset="0"/>
              </a:rPr>
              <a:t/>
            </a:r>
            <a:br>
              <a:rPr lang="ru-RU" sz="1400" b="1" dirty="0" smtClean="0">
                <a:latin typeface="Times New Roman" pitchFamily="18" charset="0"/>
                <a:cs typeface="Times New Roman" pitchFamily="18" charset="0"/>
              </a:rPr>
            </a:br>
            <a:r>
              <a:rPr lang="ru-RU" sz="1400" b="1" dirty="0">
                <a:latin typeface="Times New Roman" pitchFamily="18" charset="0"/>
                <a:cs typeface="Times New Roman" pitchFamily="18" charset="0"/>
              </a:rPr>
              <a:t/>
            </a:r>
            <a:br>
              <a:rPr lang="ru-RU" sz="1400" b="1" dirty="0">
                <a:latin typeface="Times New Roman" pitchFamily="18" charset="0"/>
                <a:cs typeface="Times New Roman" pitchFamily="18" charset="0"/>
              </a:rPr>
            </a:br>
            <a:r>
              <a:rPr lang="ru-RU" sz="1400" b="1" dirty="0" smtClean="0">
                <a:latin typeface="Times New Roman" pitchFamily="18" charset="0"/>
                <a:cs typeface="Times New Roman" pitchFamily="18" charset="0"/>
              </a:rPr>
              <a:t/>
            </a:r>
            <a:br>
              <a:rPr lang="ru-RU" sz="1400" b="1" dirty="0" smtClean="0">
                <a:latin typeface="Times New Roman" pitchFamily="18" charset="0"/>
                <a:cs typeface="Times New Roman" pitchFamily="18" charset="0"/>
              </a:rPr>
            </a:br>
            <a:r>
              <a:rPr lang="ru-RU" sz="1400" b="1" dirty="0">
                <a:latin typeface="Times New Roman" pitchFamily="18" charset="0"/>
                <a:cs typeface="Times New Roman" pitchFamily="18" charset="0"/>
              </a:rPr>
              <a:t/>
            </a:r>
            <a:br>
              <a:rPr lang="ru-RU" sz="1400" b="1" dirty="0">
                <a:latin typeface="Times New Roman" pitchFamily="18" charset="0"/>
                <a:cs typeface="Times New Roman" pitchFamily="18" charset="0"/>
              </a:rPr>
            </a:br>
            <a:r>
              <a:rPr lang="ru-RU" sz="1400" b="1" dirty="0" smtClean="0">
                <a:latin typeface="Times New Roman" pitchFamily="18" charset="0"/>
                <a:cs typeface="Times New Roman" pitchFamily="18" charset="0"/>
              </a:rPr>
              <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5. Организация игр:</a:t>
            </a:r>
            <a:br>
              <a:rPr lang="ru-RU" sz="1400" b="1" dirty="0" smtClean="0">
                <a:latin typeface="Times New Roman" pitchFamily="18" charset="0"/>
                <a:cs typeface="Times New Roman" pitchFamily="18" charset="0"/>
              </a:rPr>
            </a:br>
            <a:r>
              <a:rPr lang="ru-RU" sz="1400" b="1" dirty="0">
                <a:latin typeface="Times New Roman" pitchFamily="18" charset="0"/>
                <a:cs typeface="Times New Roman" pitchFamily="18" charset="0"/>
              </a:rPr>
              <a:t/>
            </a:r>
            <a:br>
              <a:rPr lang="ru-RU" sz="1400" b="1" dirty="0">
                <a:latin typeface="Times New Roman" pitchFamily="18" charset="0"/>
                <a:cs typeface="Times New Roman" pitchFamily="18" charset="0"/>
              </a:rPr>
            </a:br>
            <a:r>
              <a:rPr lang="ru-RU" sz="1400" b="1" dirty="0" smtClean="0">
                <a:latin typeface="Times New Roman" pitchFamily="18" charset="0"/>
                <a:cs typeface="Times New Roman" pitchFamily="18" charset="0"/>
              </a:rPr>
              <a:t/>
            </a:r>
            <a:br>
              <a:rPr lang="ru-RU" sz="1400" b="1" dirty="0" smtClean="0">
                <a:latin typeface="Times New Roman" pitchFamily="18" charset="0"/>
                <a:cs typeface="Times New Roman" pitchFamily="18" charset="0"/>
              </a:rPr>
            </a:br>
            <a:r>
              <a:rPr lang="ru-RU" sz="1400" b="1" dirty="0">
                <a:latin typeface="Times New Roman" pitchFamily="18" charset="0"/>
                <a:cs typeface="Times New Roman" pitchFamily="18" charset="0"/>
              </a:rPr>
              <a:t/>
            </a:r>
            <a:br>
              <a:rPr lang="ru-RU" sz="1400" b="1" dirty="0">
                <a:latin typeface="Times New Roman" pitchFamily="18" charset="0"/>
                <a:cs typeface="Times New Roman" pitchFamily="18" charset="0"/>
              </a:rPr>
            </a:br>
            <a:r>
              <a:rPr lang="ru-RU" sz="1400" b="1" dirty="0" smtClean="0">
                <a:latin typeface="Times New Roman" pitchFamily="18" charset="0"/>
                <a:cs typeface="Times New Roman" pitchFamily="18" charset="0"/>
              </a:rPr>
              <a:t/>
            </a:r>
            <a:br>
              <a:rPr lang="ru-RU" sz="1400" b="1" dirty="0" smtClean="0">
                <a:latin typeface="Times New Roman" pitchFamily="18" charset="0"/>
                <a:cs typeface="Times New Roman" pitchFamily="18" charset="0"/>
              </a:rPr>
            </a:br>
            <a:r>
              <a:rPr lang="ru-RU" sz="1400" b="1" dirty="0">
                <a:latin typeface="Times New Roman" pitchFamily="18" charset="0"/>
                <a:cs typeface="Times New Roman" pitchFamily="18" charset="0"/>
              </a:rPr>
              <a:t/>
            </a:r>
            <a:br>
              <a:rPr lang="ru-RU" sz="1400" b="1" dirty="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
            </a:r>
            <a:br>
              <a:rPr lang="ru-RU" sz="1400" b="1" dirty="0" smtClean="0">
                <a:latin typeface="Times New Roman" pitchFamily="18" charset="0"/>
                <a:cs typeface="Times New Roman" pitchFamily="18" charset="0"/>
              </a:rPr>
            </a:br>
            <a:r>
              <a:rPr lang="ru-RU" sz="1400" b="1" dirty="0">
                <a:latin typeface="Times New Roman" pitchFamily="18" charset="0"/>
                <a:cs typeface="Times New Roman" pitchFamily="18" charset="0"/>
              </a:rPr>
              <a:t/>
            </a:r>
            <a:br>
              <a:rPr lang="ru-RU" sz="1400" b="1" dirty="0">
                <a:latin typeface="Times New Roman" pitchFamily="18" charset="0"/>
                <a:cs typeface="Times New Roman" pitchFamily="18" charset="0"/>
              </a:rPr>
            </a:br>
            <a:r>
              <a:rPr lang="ru-RU" sz="1400" b="1" dirty="0" smtClean="0">
                <a:latin typeface="Times New Roman" pitchFamily="18" charset="0"/>
                <a:cs typeface="Times New Roman" pitchFamily="18" charset="0"/>
              </a:rPr>
              <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
            </a:r>
            <a:br>
              <a:rPr lang="ru-RU" sz="1400" b="1" dirty="0" smtClean="0">
                <a:latin typeface="Times New Roman" pitchFamily="18" charset="0"/>
                <a:cs typeface="Times New Roman" pitchFamily="18" charset="0"/>
              </a:rPr>
            </a:br>
            <a:r>
              <a:rPr lang="ru-RU" sz="1400" dirty="0" smtClean="0"/>
              <a:t/>
            </a:r>
            <a:br>
              <a:rPr lang="ru-RU" sz="1400" dirty="0" smtClean="0"/>
            </a:br>
            <a:endParaRPr lang="ru-RU" sz="1400" dirty="0"/>
          </a:p>
        </p:txBody>
      </p:sp>
      <p:pic>
        <p:nvPicPr>
          <p:cNvPr id="5" name="Рисунок 4" descr="0004-004-Detskie-mechty (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14876" y="1214422"/>
            <a:ext cx="3423447" cy="2500330"/>
          </a:xfrm>
          <a:prstGeom prst="rect">
            <a:avLst/>
          </a:prstGeom>
        </p:spPr>
      </p:pic>
      <p:pic>
        <p:nvPicPr>
          <p:cNvPr id="6" name="Рисунок 5" descr="2866_1_b.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43240" y="4357694"/>
            <a:ext cx="1942882" cy="1758308"/>
          </a:xfrm>
          <a:prstGeom prst="rect">
            <a:avLst/>
          </a:prstGeom>
        </p:spPr>
      </p:pic>
      <p:pic>
        <p:nvPicPr>
          <p:cNvPr id="8" name="Рисунок 7" descr="30813-igra-nastolnaya-mi-professii-b16b1a.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71538" y="4357694"/>
            <a:ext cx="1928826" cy="1785950"/>
          </a:xfrm>
          <a:prstGeom prst="rect">
            <a:avLst/>
          </a:prstGeom>
        </p:spPr>
      </p:pic>
      <p:pic>
        <p:nvPicPr>
          <p:cNvPr id="9" name="Рисунок 8" descr="img0.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142976" y="1214422"/>
            <a:ext cx="3357586" cy="2500330"/>
          </a:xfrm>
          <a:prstGeom prst="rect">
            <a:avLst/>
          </a:prstGeom>
        </p:spPr>
      </p:pic>
      <p:pic>
        <p:nvPicPr>
          <p:cNvPr id="10" name="Рисунок 9" descr="1014372479.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572132" y="4214818"/>
            <a:ext cx="2624253" cy="192882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hello_html_m120baa2e (1).pn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p:spPr>
      </p:pic>
      <p:sp>
        <p:nvSpPr>
          <p:cNvPr id="2" name="Заголовок 1"/>
          <p:cNvSpPr>
            <a:spLocks noGrp="1"/>
          </p:cNvSpPr>
          <p:nvPr>
            <p:ph type="title"/>
          </p:nvPr>
        </p:nvSpPr>
        <p:spPr>
          <a:xfrm>
            <a:off x="928662" y="642918"/>
            <a:ext cx="7286676" cy="3500462"/>
          </a:xfrm>
        </p:spPr>
        <p:txBody>
          <a:bodyPr>
            <a:normAutofit/>
          </a:bodyPr>
          <a:lstStyle/>
          <a:p>
            <a:pPr algn="l"/>
            <a:r>
              <a:rPr lang="ru-RU" sz="1600" b="1" dirty="0" smtClean="0">
                <a:latin typeface="Times New Roman" pitchFamily="18" charset="0"/>
                <a:cs typeface="Times New Roman" pitchFamily="18" charset="0"/>
              </a:rPr>
              <a:t>6. Организованная деятельность по ознакомлению с профессиями:</a:t>
            </a:r>
            <a:br>
              <a:rPr lang="ru-RU" sz="1600" b="1"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7. Проведение интервью с детьми </a:t>
            </a:r>
            <a:r>
              <a:rPr lang="ru-RU" sz="1600" b="1" i="1" dirty="0" smtClean="0">
                <a:latin typeface="Times New Roman" pitchFamily="18" charset="0"/>
                <a:cs typeface="Times New Roman" pitchFamily="18" charset="0"/>
              </a:rPr>
              <a:t>«Кем я буду, когда вырасту»</a:t>
            </a:r>
            <a:r>
              <a:rPr lang="ru-RU" sz="1600" b="1" dirty="0" smtClean="0">
                <a:latin typeface="Times New Roman" pitchFamily="18" charset="0"/>
                <a:cs typeface="Times New Roman" pitchFamily="18" charset="0"/>
              </a:rPr>
              <a:t>.</a:t>
            </a:r>
            <a:br>
              <a:rPr lang="ru-RU" sz="1600" b="1"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8. Составление рассказов о профессиях родителей</a:t>
            </a:r>
            <a:br>
              <a:rPr lang="ru-RU" sz="1600" b="1"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9. Наблюдение за трудом помощника воспитателя, за работой дворника, за разгрузкой продуктовой машины. </a:t>
            </a:r>
            <a:br>
              <a:rPr lang="ru-RU" sz="1600" b="1"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10. Экскурсия по детскому саду (прачечная, кухня, склад, кабинет медицинского работника, кабинет бухгалтера).</a:t>
            </a:r>
            <a:br>
              <a:rPr lang="ru-RU" sz="1600" b="1"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11. Просмотр спектакля </a:t>
            </a:r>
            <a:r>
              <a:rPr lang="ru-RU" sz="1600" b="1" i="1" dirty="0" smtClean="0">
                <a:latin typeface="Times New Roman" pitchFamily="18" charset="0"/>
                <a:cs typeface="Times New Roman" pitchFamily="18" charset="0"/>
              </a:rPr>
              <a:t>«Доктор Айболит»</a:t>
            </a:r>
            <a:r>
              <a:rPr lang="ru-RU" sz="1600" b="1" dirty="0" smtClean="0">
                <a:latin typeface="Times New Roman" pitchFamily="18" charset="0"/>
                <a:cs typeface="Times New Roman" pitchFamily="18" charset="0"/>
              </a:rPr>
              <a:t>.</a:t>
            </a:r>
            <a:br>
              <a:rPr lang="ru-RU" sz="1600" b="1" dirty="0" smtClean="0">
                <a:latin typeface="Times New Roman" pitchFamily="18" charset="0"/>
                <a:cs typeface="Times New Roman" pitchFamily="18" charset="0"/>
              </a:rPr>
            </a:br>
            <a:r>
              <a:rPr lang="ru-RU" dirty="0" smtClean="0"/>
              <a:t/>
            </a:r>
            <a:br>
              <a:rPr lang="ru-RU" dirty="0" smtClean="0"/>
            </a:br>
            <a:endParaRPr lang="ru-RU" dirty="0"/>
          </a:p>
        </p:txBody>
      </p:sp>
      <p:pic>
        <p:nvPicPr>
          <p:cNvPr id="5" name="Рисунок 4" descr="27-1-(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42976" y="3071810"/>
            <a:ext cx="3429024" cy="2714644"/>
          </a:xfrm>
          <a:prstGeom prst="rect">
            <a:avLst/>
          </a:prstGeom>
        </p:spPr>
      </p:pic>
      <p:pic>
        <p:nvPicPr>
          <p:cNvPr id="6" name="Рисунок 5" descr="maxresdefault.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86314" y="3071810"/>
            <a:ext cx="3357586" cy="271464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hello_html_m120baa2e (1).pn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p:spPr>
      </p:pic>
      <p:sp>
        <p:nvSpPr>
          <p:cNvPr id="2" name="Заголовок 1"/>
          <p:cNvSpPr>
            <a:spLocks noGrp="1"/>
          </p:cNvSpPr>
          <p:nvPr>
            <p:ph type="title"/>
          </p:nvPr>
        </p:nvSpPr>
        <p:spPr>
          <a:xfrm>
            <a:off x="1000100" y="274638"/>
            <a:ext cx="7072362" cy="3440114"/>
          </a:xfrm>
        </p:spPr>
        <p:txBody>
          <a:bodyPr>
            <a:normAutofit/>
          </a:bodyPr>
          <a:lstStyle/>
          <a:p>
            <a:pPr algn="l"/>
            <a:r>
              <a:rPr lang="ru-RU" sz="2000" b="1" dirty="0" smtClean="0">
                <a:latin typeface="Times New Roman" pitchFamily="18" charset="0"/>
                <a:cs typeface="Times New Roman" pitchFamily="18" charset="0"/>
              </a:rPr>
              <a:t>                             </a:t>
            </a:r>
            <a:r>
              <a:rPr lang="ru-RU" sz="2000" b="1" u="sng" dirty="0" smtClean="0">
                <a:latin typeface="Times New Roman" pitchFamily="18" charset="0"/>
                <a:cs typeface="Times New Roman" pitchFamily="18" charset="0"/>
              </a:rPr>
              <a:t>Взаимодействие </a:t>
            </a:r>
            <a:r>
              <a:rPr lang="ru-RU" sz="2000" b="1" u="sng" dirty="0">
                <a:latin typeface="Times New Roman" pitchFamily="18" charset="0"/>
                <a:cs typeface="Times New Roman" pitchFamily="18" charset="0"/>
              </a:rPr>
              <a:t>с родителями</a:t>
            </a:r>
            <a:r>
              <a:rPr lang="ru-RU" sz="2000" b="1" dirty="0">
                <a:latin typeface="Times New Roman" pitchFamily="18" charset="0"/>
                <a:cs typeface="Times New Roman" pitchFamily="18" charset="0"/>
              </a:rPr>
              <a:t>:</a:t>
            </a: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Опрос для родителей «Роль семьи в формирование интереса у детей к миру профессий» </a:t>
            </a:r>
            <a:r>
              <a:rPr lang="ru-RU" sz="1600" i="1" dirty="0">
                <a:latin typeface="Times New Roman" pitchFamily="18" charset="0"/>
                <a:cs typeface="Times New Roman" pitchFamily="18" charset="0"/>
              </a:rPr>
              <a:t>(Приложение 1.)</a:t>
            </a:r>
            <a:r>
              <a:rPr lang="ru-RU" sz="1600" dirty="0">
                <a:latin typeface="Times New Roman" pitchFamily="18" charset="0"/>
                <a:cs typeface="Times New Roman" pitchFamily="18" charset="0"/>
              </a:rPr>
              <a:t>.</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Папка-передвижка «Все профессии нужны, все профессии важны».</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Оформление альбома </a:t>
            </a:r>
            <a:r>
              <a:rPr lang="ru-RU" sz="1600" i="1" dirty="0">
                <a:latin typeface="Times New Roman" pitchFamily="18" charset="0"/>
                <a:cs typeface="Times New Roman" pitchFamily="18" charset="0"/>
              </a:rPr>
              <a:t>«Профессии наших родителей»</a:t>
            </a:r>
            <a:r>
              <a:rPr lang="ru-RU" sz="1600" dirty="0">
                <a:latin typeface="Times New Roman" pitchFamily="18" charset="0"/>
                <a:cs typeface="Times New Roman" pitchFamily="18" charset="0"/>
              </a:rPr>
              <a:t>.</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Составление с детьми рассказов о своей профессии</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Изготовление атрибутов к сюжетно – ролевым </a:t>
            </a:r>
            <a:r>
              <a:rPr lang="ru-RU" sz="1600" dirty="0" smtClean="0">
                <a:latin typeface="Times New Roman" pitchFamily="18" charset="0"/>
                <a:cs typeface="Times New Roman" pitchFamily="18" charset="0"/>
              </a:rPr>
              <a:t>играм.</a:t>
            </a:r>
            <a:r>
              <a:rPr lang="ru-RU" dirty="0"/>
              <a:t/>
            </a:r>
            <a:br>
              <a:rPr lang="ru-RU" dirty="0"/>
            </a:br>
            <a:endParaRPr lang="ru-RU" dirty="0"/>
          </a:p>
        </p:txBody>
      </p:sp>
      <p:pic>
        <p:nvPicPr>
          <p:cNvPr id="6" name="Рисунок 5" descr="1397638175_bezimeni-1.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285852" y="3000372"/>
            <a:ext cx="3000396" cy="3000396"/>
          </a:xfrm>
          <a:prstGeom prst="rect">
            <a:avLst/>
          </a:prstGeom>
        </p:spPr>
      </p:pic>
      <p:pic>
        <p:nvPicPr>
          <p:cNvPr id="7" name="Рисунок 6" descr="detsad-158309-1449415259.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43438" y="4572008"/>
            <a:ext cx="3429024" cy="1783677"/>
          </a:xfrm>
          <a:prstGeom prst="rect">
            <a:avLst/>
          </a:prstGeom>
        </p:spPr>
      </p:pic>
      <p:pic>
        <p:nvPicPr>
          <p:cNvPr id="8" name="Рисунок 7" descr="atributi2.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43438" y="2643182"/>
            <a:ext cx="3422812" cy="192882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ello_html_m120baa2e (1).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095" y="0"/>
            <a:ext cx="9171095" cy="6858000"/>
          </a:xfrm>
          <a:prstGeom prst="rect">
            <a:avLst/>
          </a:prstGeom>
        </p:spPr>
      </p:pic>
      <p:pic>
        <p:nvPicPr>
          <p:cNvPr id="3" name="Рисунок 2" descr="_31DwV8OmBo.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86314" y="3857628"/>
            <a:ext cx="3286148" cy="2500330"/>
          </a:xfrm>
          <a:prstGeom prst="rect">
            <a:avLst/>
          </a:prstGeom>
        </p:spPr>
      </p:pic>
      <p:sp>
        <p:nvSpPr>
          <p:cNvPr id="1025" name="Rectangle 1"/>
          <p:cNvSpPr>
            <a:spLocks noChangeArrowheads="1"/>
          </p:cNvSpPr>
          <p:nvPr/>
        </p:nvSpPr>
        <p:spPr bwMode="auto">
          <a:xfrm>
            <a:off x="928662" y="782621"/>
            <a:ext cx="7286676"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111111"/>
                </a:solidFill>
                <a:effectLst/>
                <a:latin typeface="Calibri" pitchFamily="34" charset="0"/>
                <a:ea typeface="Times New Roman" pitchFamily="18" charset="0"/>
                <a:cs typeface="Times New Roman" pitchFamily="18" charset="0"/>
              </a:rPr>
              <a:t>3. Заключительный этап.</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111111"/>
                </a:solidFill>
                <a:effectLst/>
                <a:latin typeface="Calibri" pitchFamily="34" charset="0"/>
                <a:ea typeface="Times New Roman" pitchFamily="18" charset="0"/>
                <a:cs typeface="Times New Roman" pitchFamily="18" charset="0"/>
              </a:rPr>
              <a:t>1. Презентация проекта на педсовете.</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111111"/>
                </a:solidFill>
                <a:effectLst/>
                <a:latin typeface="Calibri" pitchFamily="34" charset="0"/>
                <a:ea typeface="Times New Roman" pitchFamily="18" charset="0"/>
                <a:cs typeface="Times New Roman" pitchFamily="18" charset="0"/>
              </a:rPr>
              <a:t>2. Создание фотоальбома </a:t>
            </a:r>
            <a:r>
              <a:rPr kumimoji="0" lang="ru-RU" sz="1400" b="0" i="1" u="none" strike="noStrike" cap="none" normalizeH="0" baseline="0" dirty="0" smtClean="0">
                <a:ln>
                  <a:noFill/>
                </a:ln>
                <a:solidFill>
                  <a:srgbClr val="111111"/>
                </a:solidFill>
                <a:effectLst/>
                <a:latin typeface="Calibri" pitchFamily="34" charset="0"/>
                <a:ea typeface="Times New Roman" pitchFamily="18" charset="0"/>
                <a:cs typeface="Times New Roman" pitchFamily="18" charset="0"/>
              </a:rPr>
              <a:t>«Профессии наших родителей»</a:t>
            </a:r>
            <a:r>
              <a:rPr kumimoji="0" lang="ru-RU" sz="1400" b="0" i="0" u="none" strike="noStrike" cap="none" normalizeH="0" baseline="0" dirty="0" smtClean="0">
                <a:ln>
                  <a:noFill/>
                </a:ln>
                <a:solidFill>
                  <a:srgbClr val="111111"/>
                </a:solidFill>
                <a:effectLst/>
                <a:latin typeface="Calibri" pitchFamily="34" charset="0"/>
                <a:ea typeface="Times New Roman" pitchFamily="18" charset="0"/>
                <a:cs typeface="Times New Roman" pitchFamily="18" charset="0"/>
              </a:rPr>
              <a:t>.</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111111"/>
                </a:solidFill>
                <a:effectLst/>
                <a:latin typeface="Calibri" pitchFamily="34" charset="0"/>
                <a:ea typeface="Times New Roman" pitchFamily="18" charset="0"/>
                <a:cs typeface="Times New Roman" pitchFamily="18" charset="0"/>
              </a:rPr>
              <a:t>3. Оформление стенда </a:t>
            </a:r>
            <a:r>
              <a:rPr kumimoji="0" lang="ru-RU" sz="1400" b="0" i="1" u="none" strike="noStrike" cap="none" normalizeH="0" baseline="0" dirty="0" smtClean="0">
                <a:ln>
                  <a:noFill/>
                </a:ln>
                <a:solidFill>
                  <a:srgbClr val="111111"/>
                </a:solidFill>
                <a:effectLst/>
                <a:latin typeface="Calibri" pitchFamily="34" charset="0"/>
                <a:ea typeface="Times New Roman" pitchFamily="18" charset="0"/>
                <a:cs typeface="Times New Roman" pitchFamily="18" charset="0"/>
              </a:rPr>
              <a:t>«Интервью </a:t>
            </a:r>
            <a:r>
              <a:rPr kumimoji="0" lang="ru-RU" sz="1400" b="0" i="1" u="sng" strike="noStrike" cap="none" normalizeH="0" baseline="0" dirty="0" smtClean="0">
                <a:ln>
                  <a:noFill/>
                </a:ln>
                <a:solidFill>
                  <a:srgbClr val="111111"/>
                </a:solidFill>
                <a:effectLst/>
                <a:latin typeface="Calibri" pitchFamily="34" charset="0"/>
                <a:ea typeface="Times New Roman" pitchFamily="18" charset="0"/>
                <a:cs typeface="Times New Roman" pitchFamily="18" charset="0"/>
              </a:rPr>
              <a:t>детей</a:t>
            </a:r>
            <a:r>
              <a:rPr kumimoji="0" lang="ru-RU" sz="1400" b="0" i="1" u="none" strike="noStrike" cap="none" normalizeH="0" baseline="0" dirty="0" smtClean="0">
                <a:ln>
                  <a:noFill/>
                </a:ln>
                <a:solidFill>
                  <a:srgbClr val="111111"/>
                </a:solidFill>
                <a:effectLst/>
                <a:latin typeface="Calibri" pitchFamily="34" charset="0"/>
                <a:ea typeface="Times New Roman" pitchFamily="18" charset="0"/>
                <a:cs typeface="Times New Roman" pitchFamily="18" charset="0"/>
              </a:rPr>
              <a:t>: Кем я хочу быть»</a:t>
            </a:r>
            <a:r>
              <a:rPr kumimoji="0" lang="ru-RU" sz="1400" b="0" i="0" u="none" strike="noStrike" cap="none" normalizeH="0" baseline="0" dirty="0" smtClean="0">
                <a:ln>
                  <a:noFill/>
                </a:ln>
                <a:solidFill>
                  <a:srgbClr val="111111"/>
                </a:solidFill>
                <a:effectLst/>
                <a:latin typeface="Calibri" pitchFamily="34" charset="0"/>
                <a:ea typeface="Times New Roman" pitchFamily="18"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Рисунок 4" descr="652__489c76447d3a2.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00100" y="3857628"/>
            <a:ext cx="3691344" cy="2459358"/>
          </a:xfrm>
          <a:prstGeom prst="rect">
            <a:avLst/>
          </a:prstGeom>
        </p:spPr>
      </p:pic>
      <p:pic>
        <p:nvPicPr>
          <p:cNvPr id="6" name="Рисунок 5" descr="hello_html_5852698b.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00100" y="1714488"/>
            <a:ext cx="3643306" cy="2071702"/>
          </a:xfrm>
          <a:prstGeom prst="rect">
            <a:avLst/>
          </a:prstGeom>
        </p:spPr>
      </p:pic>
      <p:pic>
        <p:nvPicPr>
          <p:cNvPr id="7" name="Рисунок 6" descr="34255399-house-wife-multi-job.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143504" y="1643050"/>
            <a:ext cx="2716471" cy="214084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ello_html_m120baa2e (1).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095" y="0"/>
            <a:ext cx="9171095" cy="6858000"/>
          </a:xfrm>
          <a:prstGeom prst="rect">
            <a:avLst/>
          </a:prstGeom>
        </p:spPr>
      </p:pic>
      <p:pic>
        <p:nvPicPr>
          <p:cNvPr id="4" name="Рисунок 3" descr="img16.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214414" y="500042"/>
            <a:ext cx="7000924" cy="5976958"/>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TotalTime>
  <Words>53</Words>
  <Application>Microsoft Office PowerPoint</Application>
  <PresentationFormat>Экран (4:3)</PresentationFormat>
  <Paragraphs>17</Paragraphs>
  <Slides>10</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Calibri</vt:lpstr>
      <vt:lpstr>Times New Roman</vt:lpstr>
      <vt:lpstr>Тема Office</vt:lpstr>
      <vt:lpstr>Презентация PowerPoint</vt:lpstr>
      <vt:lpstr>Презентация PowerPoint</vt:lpstr>
      <vt:lpstr>Цель: формирование познавательного интереса к профессиональной деятельности человека. Задачи: 1. Способствовать формированию представлений у детей о различных профессиях и их особенностях. 2. Способствовать развитию познавательных способностей детей, расширению кругозора. 3. Содействовать развитию активного словаря детей. 4. Побуждать детей общаться со взрослыми и сверстниками. 5. Содействовать развитию образного и пространственного мышления, побуждать детей к творчеству и самостоятельности. 6. Пробуждать любознательность и интерес к деятельности взрослых, особенно уделить внимание профессиям родителей и сотрудников детского сада. 7. Способствовать формированию нравственных ценностей. 8. Воспитывать уважительное отношение к труду взрослых. 9. Побуждать родителей активно участвовать в совместной деятельности с детьми. 10. Создать условия для расширения у детей представлений о профессиях. </vt:lpstr>
      <vt:lpstr>                         Формы взаимодействия с детьми. 1. Беседы о профессиях родителей и сотрудниках детского сада.              2. Чтение художественной литературы:             </vt:lpstr>
      <vt:lpstr>3. Отгадывание загадок по теме «Профессии». 4. Рассматривание альбомов «Профессии людей», «Кем быть», «Инструменты».              5. Организация игр:            </vt:lpstr>
      <vt:lpstr>6. Организованная деятельность по ознакомлению с профессиями: 7. Проведение интервью с детьми «Кем я буду, когда вырасту». 8. Составление рассказов о профессиях родителей 9. Наблюдение за трудом помощника воспитателя, за работой дворника, за разгрузкой продуктовой машины.  10. Экскурсия по детскому саду (прачечная, кухня, склад, кабинет медицинского работника, кабинет бухгалтера). 11. Просмотр спектакля «Доктор Айболит».  </vt:lpstr>
      <vt:lpstr>                             Взаимодействие с родителями: • Опрос для родителей «Роль семьи в формирование интереса у детей к миру профессий» (Приложение 1.). • Папка-передвижка «Все профессии нужны, все профессии важны». • Оформление альбома «Профессии наших родителей». • Составление с детьми рассказов о своей профессии. • Изготовление атрибутов к сюжетно – ролевым играм. </vt:lpstr>
      <vt:lpstr>Презентация PowerPoint</vt:lpstr>
      <vt:lpstr>Презентация PowerPoint</vt:lpstr>
      <vt:lpstr>Спасибо за внимание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РИК</dc:creator>
  <cp:lastModifiedBy>Анна Плахотина</cp:lastModifiedBy>
  <cp:revision>19</cp:revision>
  <dcterms:created xsi:type="dcterms:W3CDTF">2019-01-29T17:41:53Z</dcterms:created>
  <dcterms:modified xsi:type="dcterms:W3CDTF">2019-10-10T06:37:49Z</dcterms:modified>
</cp:coreProperties>
</file>