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2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6" r:id="rId17"/>
    <p:sldId id="271" r:id="rId18"/>
    <p:sldId id="277" r:id="rId19"/>
    <p:sldId id="272" r:id="rId20"/>
    <p:sldId id="278" r:id="rId21"/>
    <p:sldId id="273" r:id="rId22"/>
    <p:sldId id="274" r:id="rId23"/>
    <p:sldId id="275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71621-945F-41CB-8C51-BD0D8F190245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4FF8-26E8-4250-AD7A-67EEA675C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549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71621-945F-41CB-8C51-BD0D8F190245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4FF8-26E8-4250-AD7A-67EEA675C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026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71621-945F-41CB-8C51-BD0D8F190245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4FF8-26E8-4250-AD7A-67EEA675C20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7135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71621-945F-41CB-8C51-BD0D8F190245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4FF8-26E8-4250-AD7A-67EEA675C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7321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71621-945F-41CB-8C51-BD0D8F190245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4FF8-26E8-4250-AD7A-67EEA675C20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53376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71621-945F-41CB-8C51-BD0D8F190245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4FF8-26E8-4250-AD7A-67EEA675C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856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71621-945F-41CB-8C51-BD0D8F190245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4FF8-26E8-4250-AD7A-67EEA675C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128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71621-945F-41CB-8C51-BD0D8F190245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4FF8-26E8-4250-AD7A-67EEA675C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507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71621-945F-41CB-8C51-BD0D8F190245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4FF8-26E8-4250-AD7A-67EEA675C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787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71621-945F-41CB-8C51-BD0D8F190245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4FF8-26E8-4250-AD7A-67EEA675C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564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71621-945F-41CB-8C51-BD0D8F190245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4FF8-26E8-4250-AD7A-67EEA675C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738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71621-945F-41CB-8C51-BD0D8F190245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4FF8-26E8-4250-AD7A-67EEA675C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768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71621-945F-41CB-8C51-BD0D8F190245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4FF8-26E8-4250-AD7A-67EEA675C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625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71621-945F-41CB-8C51-BD0D8F190245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4FF8-26E8-4250-AD7A-67EEA675C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697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71621-945F-41CB-8C51-BD0D8F190245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4FF8-26E8-4250-AD7A-67EEA675C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02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71621-945F-41CB-8C51-BD0D8F190245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4FF8-26E8-4250-AD7A-67EEA675C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099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71621-945F-41CB-8C51-BD0D8F190245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2964FF8-26E8-4250-AD7A-67EEA675C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697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547446"/>
            <a:ext cx="8076548" cy="2503390"/>
          </a:xfr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Психологическое здоровье ребенка в семье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22180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0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Педагог-психолог: Шактар-оол</a:t>
            </a:r>
          </a:p>
          <a:p>
            <a:r>
              <a:rPr lang="ru-RU" sz="20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Кара-кыс Сергеевна</a:t>
            </a:r>
            <a:endParaRPr lang="ru-RU" sz="20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06357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86863"/>
            <a:ext cx="8596668" cy="5654500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стремление ее членов проводить свободное время в домашнем кругу, беседовать на интересующие всех темы, вместе выполнять домашнюю работу, подчеркивать достоинства и добрые дела каждого, и одновременная открытость семьи, её широкие контакты.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526" y="3214113"/>
            <a:ext cx="512064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082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11016"/>
            <a:ext cx="8596668" cy="87923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неблагоприятный психологической климат </a:t>
            </a:r>
            <a:r>
              <a:rPr lang="ru-RU" b="1" dirty="0"/>
              <a:t>в </a:t>
            </a:r>
            <a:r>
              <a:rPr lang="ru-RU" b="1" dirty="0" smtClean="0"/>
              <a:t>семье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15562"/>
            <a:ext cx="8596668" cy="5125915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члены семьи испытывают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тревожность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эмоциональный дискомфорт 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напряженность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отчуждение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конфликтность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межличностных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отношений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когда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члены семьи относятся отрицательно один к другому, им присуще чувство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незащищенности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Все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это препятствует выполнению семьей одной из главных своих функций — психотерапевтической, снятия стресса и усталости, а также ведет к депрессиям, ссорам, психической напряженности, дефициту в положительных эмоциях. 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Если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члены семьи не стремятся изменить такое положение к лучшему, то само существование семьи становится проблематичным.</a:t>
            </a:r>
          </a:p>
          <a:p>
            <a:pPr algn="ctr"/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159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27539"/>
            <a:ext cx="8596668" cy="5513824"/>
          </a:xfrm>
        </p:spPr>
        <p:txBody>
          <a:bodyPr/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Характер внутрисемейных отношений, нравственно-психологический климат семьи оказывают большое влияние на становление личности ребенка.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Усваивая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нормы поведения и отношений родителей, дети начинают в соответствии с ними строить свои отношения с близкими людьми, а затем переносят навыки этих отношений и на окружающих людей, товарищей, учителей.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Если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же в семье нет единства в воспитании ребенка, если нарушаются важные педагогические принципы уважения к ребенку и требовательности к нему, то создается почва для неправильного становления характера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3581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«Родительские установки».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3251593"/>
              </p:ext>
            </p:extLst>
          </p:nvPr>
        </p:nvGraphicFramePr>
        <p:xfrm>
          <a:off x="272564" y="1354016"/>
          <a:ext cx="9662745" cy="4648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20915">
                  <a:extLst>
                    <a:ext uri="{9D8B030D-6E8A-4147-A177-3AD203B41FA5}">
                      <a16:colId xmlns:a16="http://schemas.microsoft.com/office/drawing/2014/main" val="940833543"/>
                    </a:ext>
                  </a:extLst>
                </a:gridCol>
                <a:gridCol w="3220915">
                  <a:extLst>
                    <a:ext uri="{9D8B030D-6E8A-4147-A177-3AD203B41FA5}">
                      <a16:colId xmlns:a16="http://schemas.microsoft.com/office/drawing/2014/main" val="4267114093"/>
                    </a:ext>
                  </a:extLst>
                </a:gridCol>
                <a:gridCol w="3220915">
                  <a:extLst>
                    <a:ext uri="{9D8B030D-6E8A-4147-A177-3AD203B41FA5}">
                      <a16:colId xmlns:a16="http://schemas.microsoft.com/office/drawing/2014/main" val="25803738"/>
                    </a:ext>
                  </a:extLst>
                </a:gridCol>
              </a:tblGrid>
              <a:tr h="8409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Негативные установки</a:t>
                      </a:r>
                      <a:endParaRPr lang="ru-RU" sz="200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Последствия</a:t>
                      </a:r>
                      <a:endParaRPr lang="ru-RU" sz="200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Позитивные установки</a:t>
                      </a:r>
                      <a:endParaRPr lang="ru-RU" sz="20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10184770"/>
                  </a:ext>
                </a:extLst>
              </a:tr>
              <a:tr h="6822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Горе ты мое!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Заниженная самооценка, чувство вины, отчуждение, конфликты.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Радость ты моя!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extLst>
                  <a:ext uri="{0D108BD9-81ED-4DB2-BD59-A6C34878D82A}">
                    <a16:rowId xmlns:a16="http://schemas.microsoft.com/office/drawing/2014/main" val="3169209104"/>
                  </a:ext>
                </a:extLst>
              </a:tr>
              <a:tr h="13292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Нытик, плакса!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Внутренняя озлобленность, повышенное эмоциональное напряжение, тревожность, неуверенность в своих силах, безынициативность.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Поплачь, станет легче!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extLst>
                  <a:ext uri="{0D108BD9-81ED-4DB2-BD59-A6C34878D82A}">
                    <a16:rowId xmlns:a16="http://schemas.microsoft.com/office/drawing/2014/main" val="2905894757"/>
                  </a:ext>
                </a:extLst>
              </a:tr>
              <a:tr h="8979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Ты копия своего папочки!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Неадекватная самооценка, упрямство, противоречивость, трудности в общении с родителями.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Папа у нас замечательный! Мама у нас умница!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extLst>
                  <a:ext uri="{0D108BD9-81ED-4DB2-BD59-A6C34878D82A}">
                    <a16:rowId xmlns:a16="http://schemas.microsoft.com/office/drawing/2014/main" val="3130081387"/>
                  </a:ext>
                </a:extLst>
              </a:tr>
              <a:tr h="8979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Неумейка! Откуда у тебя только руки растут!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Страхи, заниженная самооценка, неуверенность, низкая мотивация к деятельности.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Попробуй еще раз, и у тебя обязательно получится! Давай попробуем вместе.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extLst>
                  <a:ext uri="{0D108BD9-81ED-4DB2-BD59-A6C34878D82A}">
                    <a16:rowId xmlns:a16="http://schemas.microsoft.com/office/drawing/2014/main" val="2042341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637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4994167"/>
              </p:ext>
            </p:extLst>
          </p:nvPr>
        </p:nvGraphicFramePr>
        <p:xfrm>
          <a:off x="677863" y="738553"/>
          <a:ext cx="8596311" cy="53545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65437">
                  <a:extLst>
                    <a:ext uri="{9D8B030D-6E8A-4147-A177-3AD203B41FA5}">
                      <a16:colId xmlns:a16="http://schemas.microsoft.com/office/drawing/2014/main" val="1663670970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667174769"/>
                    </a:ext>
                  </a:extLst>
                </a:gridCol>
                <a:gridCol w="2865437">
                  <a:extLst>
                    <a:ext uri="{9D8B030D-6E8A-4147-A177-3AD203B41FA5}">
                      <a16:colId xmlns:a16="http://schemas.microsoft.com/office/drawing/2014/main" val="813880374"/>
                    </a:ext>
                  </a:extLst>
                </a:gridCol>
              </a:tblGrid>
              <a:tr h="21251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Ты обидел маму! Ты плохой, вот уйду от тебя к другому мальчику.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Отчуждение, тревожность, страхи, чувство одиночества, нарушение сна.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Я тебя все равно люблю! Но мне очень неприятно - постарайся не поступать так больше.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extLst>
                  <a:ext uri="{0D108BD9-81ED-4DB2-BD59-A6C34878D82A}">
                    <a16:rowId xmlns:a16="http://schemas.microsoft.com/office/drawing/2014/main" val="3259078424"/>
                  </a:ext>
                </a:extLst>
              </a:tr>
              <a:tr h="16147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Займись чем-нибудь, отстань.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Отчуждение, озлобленность.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Иди ко мне, давай подумаем, чем мы займемся.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extLst>
                  <a:ext uri="{0D108BD9-81ED-4DB2-BD59-A6C34878D82A}">
                    <a16:rowId xmlns:a16="http://schemas.microsoft.com/office/drawing/2014/main" val="1734312478"/>
                  </a:ext>
                </a:extLst>
              </a:tr>
              <a:tr h="16147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Только и слышу: «Купи! Купи!» Надоел со своими просьбами!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Агрессия, капризы, истерики.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Мне бы хотелось купить тебе, но у меня нет денег.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8745" marR="118745" marT="118745" marB="118745" anchor="ctr"/>
                </a:tc>
                <a:extLst>
                  <a:ext uri="{0D108BD9-81ED-4DB2-BD59-A6C34878D82A}">
                    <a16:rowId xmlns:a16="http://schemas.microsoft.com/office/drawing/2014/main" val="14863575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08994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Типы семейного </a:t>
            </a:r>
            <a:r>
              <a:rPr lang="ru-RU" b="1" dirty="0" smtClean="0"/>
              <a:t>воспитания: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1.Авторитетный – теплые, доверительные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Объект 3" descr="https://xn--j1ahfl.xn--p1ai/data/images/u154615/t1494259244aa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062" y="2127737"/>
            <a:ext cx="6207369" cy="2813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83931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Авторитетный стиль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Дети при таком стиле воспитания превосходно адаптированы: уверены в себе, у них развит самоконтроль и социальные навыки, они хорошо учатся в школе и обладают высокой самооценкой.</a:t>
            </a:r>
          </a:p>
        </p:txBody>
      </p:sp>
    </p:spTree>
    <p:extLst>
      <p:ext uri="{BB962C8B-B14F-4D97-AF65-F5344CB8AC3E}">
        <p14:creationId xmlns:p14="http://schemas.microsoft.com/office/powerpoint/2010/main" val="861729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2. авторитарный- холодные отношения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Объект 3" descr="https://xn--j1ahfl.xn--p1ai/data/images/u154615/t1494259244ab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977" y="1930400"/>
            <a:ext cx="5152292" cy="41626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68489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Авторитарный стиль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Дети, как правило, замкнуты, боязливы и угрюмы, непритязательны и раздражительны; девочки обычно остаются пассивными и зависимыми на протяжении подросткового и юношеского возраста; мальчики могут стать неуправляемыми и агрессивными, могут пристраститься к алкоголю, наркотикам, совершать противоправные действия. (сделать акцент на отрицательных последствиях).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91810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1697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3. Либеральный-дети садятся на шею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s://xn--j1ahfl.xn--p1ai/data/images/u154615/t1494259244ac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737" y="2039815"/>
            <a:ext cx="6128239" cy="43609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673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Семья – это замечательное слово, которое означает уют, тепло, поддержку близких и просто общение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56"/>
          <a:stretch/>
        </p:blipFill>
        <p:spPr>
          <a:xfrm>
            <a:off x="2154115" y="2233245"/>
            <a:ext cx="5996355" cy="4317023"/>
          </a:xfrm>
        </p:spPr>
      </p:pic>
    </p:spTree>
    <p:extLst>
      <p:ext uri="{BB962C8B-B14F-4D97-AF65-F5344CB8AC3E}">
        <p14:creationId xmlns:p14="http://schemas.microsoft.com/office/powerpoint/2010/main" val="10904275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Либеральный стиль 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Дети склонны к непослушанию и агрессивности, на людях ведут себя неадекватно и импульсивно, нетребовательны к себе, эгоистичны, самооценка завышена, проявляют неуважение к старшим, а также к родителям; в некоторых случаях дети становятся активными, решительными и творческими людьми</a:t>
            </a:r>
          </a:p>
        </p:txBody>
      </p:sp>
    </p:spTree>
    <p:extLst>
      <p:ext uri="{BB962C8B-B14F-4D97-AF65-F5344CB8AC3E}">
        <p14:creationId xmlns:p14="http://schemas.microsoft.com/office/powerpoint/2010/main" val="27192226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4. Индифферентный - попустительский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Объект 3" descr="https://xn--j1ahfl.xn--p1ai/data/images/u154615/t1494259244ad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377" y="2338753"/>
            <a:ext cx="8104625" cy="35784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92577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Индифферентный </a:t>
            </a:r>
            <a:r>
              <a:rPr lang="ru-RU" b="1" dirty="0"/>
              <a:t>стиль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r>
              <a:rPr lang="ru-RU" dirty="0"/>
              <a:t>Ребенок страдает от недостатка внимания, может привлекать его любыми способами, в </a:t>
            </a:r>
            <a:r>
              <a:rPr lang="ru-RU" dirty="0" err="1"/>
              <a:t>т.ч</a:t>
            </a:r>
            <a:r>
              <a:rPr lang="ru-RU" dirty="0"/>
              <a:t>. и отрицательным поведением. Отсутствие любви родителей, интереса к ребенку, вседозволенность приводят к тому, что ребенка ничто не удерживает от того, чтобы дать волю своим самым разрушительным импульсам и проявить склонность к </a:t>
            </a:r>
            <a:r>
              <a:rPr lang="ru-RU" dirty="0" err="1"/>
              <a:t>делинквентному</a:t>
            </a:r>
            <a:r>
              <a:rPr lang="ru-RU" dirty="0"/>
              <a:t> (противоправному, преступному) поведению.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93832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Принципы общения с ребенком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94693"/>
            <a:ext cx="8596668" cy="5046784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• Можно осуждать действия ребенка, но не его чувства, какими бы нежелательными они ни были. Раз они у него возникли, значит, для этого есть основания.</a:t>
            </a:r>
            <a:br>
              <a:rPr lang="ru-RU" dirty="0"/>
            </a:br>
            <a:r>
              <a:rPr lang="ru-RU" dirty="0"/>
              <a:t>• Можно выражать свое недовольство отдельными действиями ребенка, но не ребенком в целом. Недовольство действиями ребенка не должно быть систематическим, иначе оно перерастет в неприятие его.</a:t>
            </a:r>
            <a:br>
              <a:rPr lang="ru-RU" dirty="0"/>
            </a:br>
            <a:r>
              <a:rPr lang="ru-RU" dirty="0"/>
              <a:t>• Не вмешивайтесь в дело, которым занят ребенок, если он не просит о помощи. Если ребенку трудно, и он готов принять Вашу помощь, обязательно помогите ему.</a:t>
            </a:r>
            <a:br>
              <a:rPr lang="ru-RU" dirty="0"/>
            </a:br>
            <a:r>
              <a:rPr lang="ru-RU" dirty="0"/>
              <a:t>• Не сравнивайте ребенка с другими детьми, каждый имеет свой путь развития, а сравнивайте его поступки и достижения с ранее приобретенными.</a:t>
            </a:r>
            <a:br>
              <a:rPr lang="ru-RU" dirty="0"/>
            </a:br>
            <a:r>
              <a:rPr lang="ru-RU" dirty="0"/>
              <a:t>• Будьте вежливы с ребенком, и тогда он усвоит именно такую манеру взаимодействия.</a:t>
            </a:r>
            <a:br>
              <a:rPr lang="ru-RU" dirty="0"/>
            </a:br>
            <a:r>
              <a:rPr lang="ru-RU" dirty="0" smtClean="0"/>
              <a:t>•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6531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39615"/>
            <a:ext cx="8596668" cy="5601747"/>
          </a:xfrm>
        </p:spPr>
        <p:txBody>
          <a:bodyPr>
            <a:normAutofit/>
          </a:bodyPr>
          <a:lstStyle/>
          <a:p>
            <a:r>
              <a:rPr lang="ru-RU" dirty="0"/>
              <a:t>Чаще говорите ребенку, что вы его любите. Пусть он знает, что Вы любите его за то, что он есть, а не за то, что он убирает игрушки, съедает кашу и т. д.</a:t>
            </a:r>
            <a:br>
              <a:rPr lang="ru-RU" dirty="0"/>
            </a:br>
            <a:r>
              <a:rPr lang="ru-RU" dirty="0"/>
              <a:t>• Установите определенные правила в семье, следуйте им ежедневно, это поможет избежать большого количества нотаций.</a:t>
            </a:r>
            <a:br>
              <a:rPr lang="ru-RU" dirty="0"/>
            </a:br>
            <a:r>
              <a:rPr lang="ru-RU" dirty="0"/>
              <a:t>• Запретов должно быть немного, они нужны для ощущения безопасности Вашему ребенку. Не запрещайте ребенку то, что еще вчера ему было позволено.</a:t>
            </a:r>
            <a:br>
              <a:rPr lang="ru-RU" dirty="0"/>
            </a:br>
            <a:r>
              <a:rPr lang="ru-RU" dirty="0"/>
              <a:t>• Наказывая ребенка, не будьте чрезмерно строги, не ущемляйте достоинства малыша.</a:t>
            </a:r>
            <a:br>
              <a:rPr lang="ru-RU" dirty="0"/>
            </a:br>
            <a:r>
              <a:rPr lang="ru-RU" dirty="0"/>
              <a:t>• Расширяйте поведенческий репертуар ребенка, проигрывая с ним различные ситуации, Вы строите доверительные отношения, учитесь понимать его, сочувствовать, сопереживать. А он в свою очередь, начинает лучше понимать Вас.</a:t>
            </a:r>
            <a:br>
              <a:rPr lang="ru-RU" dirty="0"/>
            </a:br>
            <a:r>
              <a:rPr lang="ru-RU" dirty="0"/>
              <a:t>• Будьте терпеливы, не допускайте чрезмерных вспышек в ответ на неудовлетворяющее Вас поведение ребенка;</a:t>
            </a:r>
            <a:br>
              <a:rPr lang="ru-RU" dirty="0"/>
            </a:br>
            <a:r>
              <a:rPr lang="ru-RU" dirty="0"/>
              <a:t>• Обнимайте ребенка не менее 4, а лучше 8 раз в день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42516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xn--j1ahfl.xn--p1ai/data/images/u154615/t1494259244ae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775" y="199903"/>
            <a:ext cx="7327786" cy="3881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331" y="4561062"/>
            <a:ext cx="3001108" cy="1877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8398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«Как сохранить психическое здоровье ребенка»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Всегда </a:t>
            </a:r>
            <a:r>
              <a:rPr lang="ru-RU" dirty="0"/>
              <a:t>находите время поговорить с ребенком. Интересуйтесь его проблемами, вникайте в возникающие у него сложности, обсуждайте их, давайте советы.</a:t>
            </a:r>
          </a:p>
          <a:p>
            <a:pPr lvl="0"/>
            <a:r>
              <a:rPr lang="ru-RU" dirty="0"/>
              <a:t>Не оказывайте нажима на ребенка, признайте его право самостоятельно принимать решения, уважайте его право на самостоятельное решение.</a:t>
            </a:r>
          </a:p>
          <a:p>
            <a:pPr lvl="0"/>
            <a:r>
              <a:rPr lang="ru-RU" dirty="0"/>
              <a:t>Научитесь относиться к ребенку как равноправному партнеру, который пока просто обладает меньшим жизненным опытом.</a:t>
            </a:r>
          </a:p>
          <a:p>
            <a:pPr lvl="0"/>
            <a:r>
              <a:rPr lang="ru-RU" dirty="0"/>
              <a:t>Не унижайте ребенка криком, исключите из практики семейного воспитания «психологические пощечины».</a:t>
            </a:r>
          </a:p>
          <a:p>
            <a:pPr lvl="0"/>
            <a:r>
              <a:rPr lang="ru-RU" dirty="0"/>
              <a:t>Не требуйте от ребенка невозможного в учении, сочетайте разумную требовательность с похвалой. Радуйтесь вместе с ребенком даже маленьким успехам.</a:t>
            </a:r>
          </a:p>
          <a:p>
            <a:pPr lvl="0"/>
            <a:r>
              <a:rPr lang="ru-RU" dirty="0"/>
              <a:t>Осознайте, что взрослеющий подросток не всегда адекватен в своих поступках в силу физиологических особенностей. Умейте прощать, «лечите» добром.</a:t>
            </a:r>
          </a:p>
          <a:p>
            <a:pPr lvl="0"/>
            <a:r>
              <a:rPr lang="ru-RU" dirty="0"/>
              <a:t>Не сравнивайте ребенка с другими, более успешными детьми, этим вы снижаете самооценку. Сравните его с ним же самим, но менее успешным.</a:t>
            </a:r>
          </a:p>
          <a:p>
            <a:pPr lvl="0"/>
            <a:r>
              <a:rPr lang="ru-RU" dirty="0"/>
              <a:t>Следите за выражением своего лица, когда обращаетесь с ребенком. Хмуро сведенные брови, гневно сверкающие глаза, искаженное лицо — «психологическая пощечина» ребенку.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42857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15" y="193431"/>
            <a:ext cx="8862647" cy="6304083"/>
          </a:xfrm>
        </p:spPr>
      </p:pic>
    </p:spTree>
    <p:extLst>
      <p:ext uri="{BB962C8B-B14F-4D97-AF65-F5344CB8AC3E}">
        <p14:creationId xmlns:p14="http://schemas.microsoft.com/office/powerpoint/2010/main" val="2931331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862" y="592015"/>
            <a:ext cx="9370717" cy="1320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Когда семья и окружающие </a:t>
            </a:r>
            <a:r>
              <a:rPr lang="ru-RU" dirty="0"/>
              <a:t>доброжелательно относятся к ребёнку, признают его права, проявляют к нему внимание, </a:t>
            </a:r>
            <a:r>
              <a:rPr lang="ru-RU" dirty="0" smtClean="0"/>
              <a:t>он испытывает </a:t>
            </a:r>
            <a:r>
              <a:rPr lang="ru-RU" dirty="0"/>
              <a:t>эмоциональное </a:t>
            </a:r>
            <a:r>
              <a:rPr lang="ru-RU" dirty="0" smtClean="0"/>
              <a:t>благополучие: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866292"/>
            <a:ext cx="8596668" cy="3175070"/>
          </a:xfrm>
        </p:spPr>
        <p:txBody>
          <a:bodyPr/>
          <a:lstStyle/>
          <a:p>
            <a:r>
              <a:rPr lang="ru-RU" dirty="0" smtClean="0"/>
              <a:t>– </a:t>
            </a:r>
            <a:r>
              <a:rPr lang="ru-RU" dirty="0"/>
              <a:t>чувство уверенности и защищённости. </a:t>
            </a:r>
            <a:endParaRPr lang="ru-RU" dirty="0" smtClean="0"/>
          </a:p>
          <a:p>
            <a:r>
              <a:rPr lang="ru-RU" dirty="0" smtClean="0"/>
              <a:t>- преобладает </a:t>
            </a:r>
            <a:r>
              <a:rPr lang="ru-RU" dirty="0"/>
              <a:t>жизнерадостное настроение</a:t>
            </a:r>
            <a:r>
              <a:rPr lang="ru-RU" dirty="0" smtClean="0"/>
              <a:t>.</a:t>
            </a:r>
          </a:p>
          <a:p>
            <a:r>
              <a:rPr lang="ru-RU" dirty="0"/>
              <a:t>-</a:t>
            </a:r>
            <a:r>
              <a:rPr lang="ru-RU" dirty="0" smtClean="0"/>
              <a:t> развитие </a:t>
            </a:r>
            <a:r>
              <a:rPr lang="ru-RU" dirty="0"/>
              <a:t>личности ребёнка, выработке у него положительных качеств, хорошего отношения к другим людям. </a:t>
            </a:r>
            <a:endParaRPr lang="ru-RU" dirty="0" smtClean="0"/>
          </a:p>
          <a:p>
            <a:endParaRPr lang="ru-RU" dirty="0"/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Всё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это свидетельствует о том, что ребёнок растёт психологически здоровым.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4132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здоровье?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97977"/>
            <a:ext cx="8596668" cy="4643385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По ВОЗ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Здоровье это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– это состояние полного физического, психического и социального благополучия, а не просто отсутствие болезней или физических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недостатков.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- физическое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- психическое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- социальное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!!!Важно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отметить, что все составляющие здоровья взаимосвязаны и нарушения в одном из компонентов приводит к возникновению нарушений в другом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608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4103077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Психологи считают, что эмоциональная сфера крайне важна в развитии ребёнка. Эмоции являются показателем общего состояния ребёнка, его психического и физического самочувствия.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19974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-Что оказывает влияние на эмоциональное благополучие или неблагополучие ребёнка?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Сравним </a:t>
            </a:r>
            <a:r>
              <a:rPr lang="ru-RU" dirty="0"/>
              <a:t>наше мнение и факторы, предложенные психологами:</a:t>
            </a:r>
          </a:p>
          <a:p>
            <a:r>
              <a:rPr lang="ru-RU" dirty="0"/>
              <a:t>Ускорение темпа жизни.</a:t>
            </a:r>
          </a:p>
          <a:p>
            <a:r>
              <a:rPr lang="ru-RU" dirty="0"/>
              <a:t>Дефицит времени родителей.</a:t>
            </a:r>
          </a:p>
          <a:p>
            <a:r>
              <a:rPr lang="ru-RU" dirty="0"/>
              <a:t>Нет условий для снятия напряжения и расслабления.</a:t>
            </a:r>
          </a:p>
          <a:p>
            <a:r>
              <a:rPr lang="ru-RU" dirty="0"/>
              <a:t>Невротизация родителей.</a:t>
            </a:r>
          </a:p>
          <a:p>
            <a:r>
              <a:rPr lang="ru-RU" dirty="0"/>
              <a:t>Неумение решать </a:t>
            </a:r>
            <a:r>
              <a:rPr lang="ru-RU" dirty="0" err="1"/>
              <a:t>внутриличностные</a:t>
            </a:r>
            <a:r>
              <a:rPr lang="ru-RU" dirty="0"/>
              <a:t> конфликты.</a:t>
            </a:r>
          </a:p>
          <a:p>
            <a:r>
              <a:rPr lang="ru-RU" dirty="0"/>
              <a:t>Неудовлетворённость условиями жизни.</a:t>
            </a:r>
          </a:p>
          <a:p>
            <a:r>
              <a:rPr lang="ru-RU" dirty="0"/>
              <a:t>Дисгармония семейных отношений, семейного воспитания.</a:t>
            </a:r>
          </a:p>
          <a:p>
            <a:r>
              <a:rPr lang="ru-RU" dirty="0"/>
              <a:t>Нарушения в детско-родительских отношениях.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1604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Во взаимоотношениях с ребёнком взрослый должен тонко подбирать эмоциональные формы взаимодействия. Важны 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родительские установки –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эмоциональное отношение к ребёнку, поведение с ним.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!!!!Они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могут оказывать негативное и позитивное влияние на ребёнка.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4302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48409"/>
            <a:ext cx="8596668" cy="5592954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Психологический климат в семье определяет устойчивость внутрисемейных отношений, оказывает решительное влияние на развитие, как детей, так и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взрослых. </a:t>
            </a:r>
          </a:p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Его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создают члены каждой семьи, и от их усилий зависит, каким он будет, благоприятным или неблагоприятным.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699" y="2475615"/>
            <a:ext cx="6040650" cy="428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655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Благоприятного </a:t>
            </a:r>
            <a:r>
              <a:rPr lang="ru-RU" b="1" dirty="0"/>
              <a:t>психологического </a:t>
            </a:r>
            <a:r>
              <a:rPr lang="ru-RU" b="1" dirty="0" smtClean="0"/>
              <a:t>климата </a:t>
            </a:r>
            <a:r>
              <a:rPr lang="ru-RU" dirty="0" smtClean="0"/>
              <a:t>характерны </a:t>
            </a:r>
            <a:r>
              <a:rPr lang="ru-RU" dirty="0"/>
              <a:t>следующие признаки: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сплоченность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возможность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всестороннего развития личности каждого ее члена, </a:t>
            </a: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высокая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доброжелательная требовательность членов семьи друг к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другу,</a:t>
            </a: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чувство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защищенности и эмоциональной удовлетворенности, </a:t>
            </a: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гордость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за принадлежность к своей семье, </a:t>
            </a: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ответственность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88860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</TotalTime>
  <Words>770</Words>
  <Application>Microsoft Office PowerPoint</Application>
  <PresentationFormat>Широкоэкранный</PresentationFormat>
  <Paragraphs>109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Times New Roman</vt:lpstr>
      <vt:lpstr>Trebuchet MS</vt:lpstr>
      <vt:lpstr>Wingdings 3</vt:lpstr>
      <vt:lpstr>Аспект</vt:lpstr>
      <vt:lpstr>Психологическое здоровье ребенка в семье</vt:lpstr>
      <vt:lpstr>Семья – это замечательное слово, которое означает уют, тепло, поддержку близких и просто общение </vt:lpstr>
      <vt:lpstr>Когда семья и окружающие доброжелательно относятся к ребёнку, признают его права, проявляют к нему внимание, он испытывает эмоциональное благополучие: </vt:lpstr>
      <vt:lpstr>Что такое здоровье?</vt:lpstr>
      <vt:lpstr>Психологи считают, что эмоциональная сфера крайне важна в развитии ребёнка. Эмоции являются показателем общего состояния ребёнка, его психического и физического самочувствия. </vt:lpstr>
      <vt:lpstr>-Что оказывает влияние на эмоциональное благополучие или неблагополучие ребёнка? </vt:lpstr>
      <vt:lpstr>Презентация PowerPoint</vt:lpstr>
      <vt:lpstr>Презентация PowerPoint</vt:lpstr>
      <vt:lpstr>Благоприятного психологического климата характерны следующие признаки: </vt:lpstr>
      <vt:lpstr>Презентация PowerPoint</vt:lpstr>
      <vt:lpstr>неблагоприятный психологической климат в семье</vt:lpstr>
      <vt:lpstr>Презентация PowerPoint</vt:lpstr>
      <vt:lpstr>«Родительские установки».</vt:lpstr>
      <vt:lpstr>Презентация PowerPoint</vt:lpstr>
      <vt:lpstr>Типы семейного воспитания:  1.Авторитетный – теплые, доверительные</vt:lpstr>
      <vt:lpstr>Презентация PowerPoint</vt:lpstr>
      <vt:lpstr>2. авторитарный- холодные отношения</vt:lpstr>
      <vt:lpstr>Презентация PowerPoint</vt:lpstr>
      <vt:lpstr>3. Либеральный-дети садятся на шею</vt:lpstr>
      <vt:lpstr>Презентация PowerPoint</vt:lpstr>
      <vt:lpstr>4. Индифферентный - попустительский</vt:lpstr>
      <vt:lpstr> </vt:lpstr>
      <vt:lpstr>Принципы общения с ребенком</vt:lpstr>
      <vt:lpstr>Презентация PowerPoint</vt:lpstr>
      <vt:lpstr>Презентация PowerPoint</vt:lpstr>
      <vt:lpstr>«Как сохранить психическое здоровье ребенка»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Психологическое здоровье ребенка в семье</dc:title>
  <dc:creator>psiholog</dc:creator>
  <cp:lastModifiedBy>psiholog</cp:lastModifiedBy>
  <cp:revision>6</cp:revision>
  <dcterms:created xsi:type="dcterms:W3CDTF">2018-10-20T01:33:03Z</dcterms:created>
  <dcterms:modified xsi:type="dcterms:W3CDTF">2018-10-20T02:18:31Z</dcterms:modified>
</cp:coreProperties>
</file>