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79" r:id="rId4"/>
    <p:sldId id="270" r:id="rId5"/>
    <p:sldId id="282" r:id="rId6"/>
    <p:sldId id="271" r:id="rId7"/>
    <p:sldId id="262" r:id="rId8"/>
    <p:sldId id="258" r:id="rId9"/>
    <p:sldId id="261" r:id="rId10"/>
    <p:sldId id="259" r:id="rId11"/>
    <p:sldId id="263" r:id="rId12"/>
    <p:sldId id="280" r:id="rId13"/>
    <p:sldId id="264" r:id="rId14"/>
    <p:sldId id="281" r:id="rId15"/>
    <p:sldId id="265" r:id="rId16"/>
    <p:sldId id="283" r:id="rId17"/>
    <p:sldId id="266" r:id="rId18"/>
    <p:sldId id="284" r:id="rId19"/>
    <p:sldId id="267" r:id="rId20"/>
    <p:sldId id="268" r:id="rId21"/>
    <p:sldId id="269" r:id="rId22"/>
    <p:sldId id="278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  <a:srgbClr val="FFFF00"/>
    <a:srgbClr val="66FF33"/>
    <a:srgbClr val="00FFCC"/>
    <a:srgbClr val="00FF00"/>
    <a:srgbClr val="FF99CC"/>
    <a:srgbClr val="9900FF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530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BE8DB-E977-4EED-8134-884FC2F063C3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E504B-4FED-4F42-9416-F19E269346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2E276-FF7D-48E0-AF2C-6D2A60743B42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05C3E-1622-4A46-BB96-6AFCD2908E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67040B-7EC5-4FFA-874B-28DDC1A352C5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ADAEA-FA9B-4DB1-BD83-8700A0FFE1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8B468-F602-4EB3-A42A-60F33401059C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DAB68-5A08-426A-8DA3-02FC9FD347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7214A-1585-44E2-B88B-A76A4FA7E33C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BB97E-EC96-4E13-BBA2-749CCF3579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0E2101-5326-4D2B-ACA4-DEC7D7FCFCEF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E46AC-0FA5-491F-891B-294513C8A6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873AB-2404-4A35-B88F-8EAE4E716B7A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F0B47-5C9F-430A-94DC-23129BD973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6B7D1-2A98-41F8-BEDC-9AD0419EE28F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D2125-A115-4343-95E1-5B53FF2661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41E73-F972-4AFD-91C4-5F958697B5C2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138DA-3080-4C93-8183-68ECEC2040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9BD63D-18F2-4CBF-B0A7-9814A8096F22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50A0D-D23D-4FD9-A523-33C49D452A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8C476-77B2-4F5A-9610-B942A4C50DBB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6A0AB-5133-4E2A-A751-FC8582FBF6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63D3AD1-1526-4711-8F61-C46C36630CA7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27895BA-0A9F-4817-A8E6-522BA95330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74" r:id="rId7"/>
    <p:sldLayoutId id="2147483675" r:id="rId8"/>
    <p:sldLayoutId id="2147483676" r:id="rId9"/>
    <p:sldLayoutId id="2147483667" r:id="rId10"/>
    <p:sldLayoutId id="214748367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://allaklein.ucoz.ru/_ld/2/966730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96" y="3431"/>
            <a:ext cx="9144516" cy="6858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338138"/>
            <a:ext cx="8713787" cy="85883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БДОУ МО Динской район «Детский сад №9»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03848" y="3284984"/>
            <a:ext cx="2592288" cy="9279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Воспитатель: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971550" y="1557338"/>
            <a:ext cx="7200900" cy="15113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sz="3200" b="1" smtClean="0">
                <a:solidFill>
                  <a:srgbClr val="FF0000"/>
                </a:solidFill>
              </a:rPr>
              <a:t>Работа с родителями через </a:t>
            </a:r>
            <a:r>
              <a:rPr lang="ru-RU" sz="3200" b="1" smtClean="0">
                <a:solidFill>
                  <a:srgbClr val="FF0000"/>
                </a:solidFill>
                <a:latin typeface="Arial" charset="0"/>
              </a:rPr>
              <a:t>реализацию </a:t>
            </a:r>
            <a:r>
              <a:rPr lang="ru-RU" sz="3200" b="1" smtClean="0">
                <a:solidFill>
                  <a:srgbClr val="FF0000"/>
                </a:solidFill>
              </a:rPr>
              <a:t>проект</a:t>
            </a:r>
            <a:r>
              <a:rPr lang="ru-RU" sz="3200" b="1" smtClean="0">
                <a:solidFill>
                  <a:srgbClr val="FF0000"/>
                </a:solidFill>
                <a:latin typeface="Arial" charset="0"/>
              </a:rPr>
              <a:t>а</a:t>
            </a:r>
          </a:p>
          <a:p>
            <a:pPr>
              <a:lnSpc>
                <a:spcPct val="90000"/>
              </a:lnSpc>
            </a:pPr>
            <a:r>
              <a:rPr lang="ru-RU" sz="3200" b="1" smtClean="0">
                <a:solidFill>
                  <a:srgbClr val="FF0000"/>
                </a:solidFill>
              </a:rPr>
              <a:t> «</a:t>
            </a:r>
            <a:r>
              <a:rPr lang="ru-RU" sz="3200" b="1" smtClean="0">
                <a:solidFill>
                  <a:srgbClr val="FF0000"/>
                </a:solidFill>
                <a:latin typeface="Arial" charset="0"/>
              </a:rPr>
              <a:t>Вечер доброй сказки</a:t>
            </a:r>
            <a:r>
              <a:rPr lang="ru-RU" sz="3200" b="1" smtClean="0">
                <a:solidFill>
                  <a:srgbClr val="FF0000"/>
                </a:solidFill>
              </a:rPr>
              <a:t>»</a:t>
            </a:r>
          </a:p>
        </p:txBody>
      </p:sp>
      <p:sp>
        <p:nvSpPr>
          <p:cNvPr id="13318" name="Объект 5"/>
          <p:cNvSpPr>
            <a:spLocks noGrp="1"/>
          </p:cNvSpPr>
          <p:nvPr>
            <p:ph sz="quarter" idx="4"/>
          </p:nvPr>
        </p:nvSpPr>
        <p:spPr>
          <a:xfrm>
            <a:off x="467544" y="4221088"/>
            <a:ext cx="6552728" cy="1760538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Юрченко Евгения Юрьевна</a:t>
            </a:r>
          </a:p>
          <a:p>
            <a:pPr marL="0" indent="0">
              <a:buNone/>
            </a:pPr>
            <a:endParaRPr lang="ru-RU" sz="28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allaklein.ucoz.ru/_ld/2/96673076.jpg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18550" y="-388"/>
            <a:ext cx="9144517" cy="6858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6" name="Picture 2" descr="C:\Users\777\Desktop\фото читают мамы\IMG-20181028-WA0017.jpg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2626" y="608265"/>
            <a:ext cx="4196019" cy="2771856"/>
          </a:xfr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7" name="Picture 3" descr="C:\Users\777\Desktop\фото читают мамы\IMG-20181028-WA0011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3568" y="3757744"/>
            <a:ext cx="3744416" cy="2808312"/>
          </a:xfr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620688"/>
            <a:ext cx="3327834" cy="44371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allaklein.ucoz.ru/_ld/2/96673076.jpg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18550" y="2169"/>
            <a:ext cx="9144517" cy="6858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6645" y="3140968"/>
            <a:ext cx="4248472" cy="31863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33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" name="Picture 3" descr="C:\Users\777\Desktop\все о работе\фото садик\IMG-20180921-WA001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1278" y="692696"/>
            <a:ext cx="3926508" cy="42184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00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allaklein.ucoz.ru/_ld/2/96673076.jpg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18550" y="2169"/>
            <a:ext cx="9144517" cy="6858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3" descr="C:\Users\777\Desktop\фото читают мамы\IMG-20181026-WA0003.jpg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79"/>
          <a:stretch/>
        </p:blipFill>
        <p:spPr>
          <a:xfrm>
            <a:off x="683567" y="1052736"/>
            <a:ext cx="3952209" cy="3744416"/>
          </a:xfr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Picture 4" descr="C:\Users\777\Desktop\фото читают мамы\IMG-20180921-WA001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68144" y="935084"/>
            <a:ext cx="2808312" cy="49925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" name="Picture 3" descr="C:\Users\777\Desktop\фото читают мамы\IMG-20181026-WA0003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79"/>
          <a:stretch/>
        </p:blipFill>
        <p:spPr bwMode="auto">
          <a:xfrm>
            <a:off x="395536" y="1222896"/>
            <a:ext cx="4662044" cy="44169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49152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allaklein.ucoz.ru/_ld/2/96673076.jpg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18550" y="-388"/>
            <a:ext cx="9144517" cy="6858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098" name="Picture 2" descr="C:\Users\777\Desktop\фото читают мамы\IMG-20181026-WA0045.jpg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1937"/>
          <a:stretch/>
        </p:blipFill>
        <p:spPr>
          <a:xfrm>
            <a:off x="683568" y="1124744"/>
            <a:ext cx="3600400" cy="4259675"/>
          </a:xfr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0" name="Picture 4" descr="C:\Users\777\Desktop\фото читают мамы\IMG-20181030-WA000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60032" y="1124744"/>
            <a:ext cx="3873701" cy="42640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CC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Объект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allaklein.ucoz.ru/_ld/2/96673076.jpg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18550" y="-388"/>
            <a:ext cx="9144517" cy="6858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Picture 3" descr="C:\Users\777\Desktop\фото читают мамы\IMG-20181028-WA00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83768" y="692696"/>
            <a:ext cx="3816424" cy="50885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3300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74651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allaklein.ucoz.ru/_ld/2/96673076.jpg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18550" y="-388"/>
            <a:ext cx="9144517" cy="6858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128" name="Picture 8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51720" y="624669"/>
            <a:ext cx="4690005" cy="56082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7653" name="Объект 5"/>
          <p:cNvSpPr>
            <a:spLocks noGrp="1"/>
          </p:cNvSpPr>
          <p:nvPr>
            <p:ph sz="quarter" idx="14"/>
          </p:nvPr>
        </p:nvSpPr>
        <p:spPr>
          <a:xfrm>
            <a:off x="4645025" y="2679700"/>
            <a:ext cx="3822700" cy="3446463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allaklein.ucoz.ru/_ld/2/96673076.jpg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18550" y="-388"/>
            <a:ext cx="9144517" cy="6858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Users\777\Desktop\фото читают мамы\IMG-20181028-WA000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59"/>
          <a:stretch/>
        </p:blipFill>
        <p:spPr>
          <a:xfrm>
            <a:off x="323528" y="333475"/>
            <a:ext cx="3926891" cy="47517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95613" y="3090825"/>
            <a:ext cx="4320480" cy="34778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CC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04689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allaklein.ucoz.ru/_ld/2/96673076.jpg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18550" y="-388"/>
            <a:ext cx="9144517" cy="6858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6" name="Picture 4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255162"/>
            <a:ext cx="3366895" cy="4082553"/>
          </a:xfrm>
          <a:solidFill>
            <a:srgbClr val="FFFFFF">
              <a:shade val="85000"/>
            </a:srgbClr>
          </a:solidFill>
          <a:ln w="88900" cap="sq">
            <a:solidFill>
              <a:schemeClr val="accent4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" name="Picture 5"/>
          <p:cNvPicPr>
            <a:picLocks noGrp="1" noChangeAspect="1" noChangeArrowheads="1"/>
          </p:cNvPicPr>
          <p:nvPr>
            <p:ph sz="quarter" idx="14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34435" y="2995521"/>
            <a:ext cx="3672408" cy="3673839"/>
          </a:xfrm>
          <a:solidFill>
            <a:srgbClr val="FFFFFF">
              <a:shade val="85000"/>
            </a:srgbClr>
          </a:solidFill>
          <a:ln w="88900" cap="sq">
            <a:solidFill>
              <a:srgbClr val="9900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allaklein.ucoz.ru/_ld/2/96673076.jpg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18550" y="-388"/>
            <a:ext cx="9144517" cy="6858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32656"/>
            <a:ext cx="3456384" cy="43204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33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1988839"/>
            <a:ext cx="3672408" cy="44914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99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98554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http://allaklein.ucoz.ru/_ld/2/966730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" y="-20638"/>
            <a:ext cx="9144000" cy="68595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8458200" y="2997200"/>
            <a:ext cx="46038" cy="38258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969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726363" y="3860800"/>
            <a:ext cx="46037" cy="116840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29700" name="Rectangle 3"/>
          <p:cNvSpPr>
            <a:spLocks noChangeArrowheads="1"/>
          </p:cNvSpPr>
          <p:nvPr/>
        </p:nvSpPr>
        <p:spPr bwMode="auto">
          <a:xfrm>
            <a:off x="1547813" y="315913"/>
            <a:ext cx="51847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cs typeface="Times New Roman" pitchFamily="18" charset="0"/>
              </a:rPr>
              <a:t>План реализации проекта:</a:t>
            </a:r>
            <a:endParaRPr lang="ru-RU" sz="2400"/>
          </a:p>
          <a:p>
            <a:pPr algn="ctr" eaLnBrk="0" hangingPunct="0"/>
            <a:r>
              <a:rPr lang="ru-RU" sz="2400">
                <a:cs typeface="Times New Roman" pitchFamily="18" charset="0"/>
              </a:rPr>
              <a:t>2017-2018  год</a:t>
            </a:r>
            <a:endParaRPr lang="ru-RU" sz="2400"/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539552" y="1160660"/>
          <a:ext cx="6624735" cy="4739492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208245"/>
                <a:gridCol w="2208245"/>
                <a:gridCol w="2208245"/>
              </a:tblGrid>
              <a:tr h="4326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дата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Ф.И.О. родителей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Что читали 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8534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август 2017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Владимирова Ирина Александровна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«Три поросенка», пер с англ. С.Михалкова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689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август 2017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Голикова Олеся Георгиевна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«Царевна-лягушка»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689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сентябрь 2017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Семенова Диана Олеговна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«Аленький цветочек»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525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сентябрь 2017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Несмашнова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Светлана Евгеньевна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А. Волков «Волшебник изумрудного города»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694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октябрь 2017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Ромашка Дарья 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Игоревна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К.И. 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  <a:r>
                        <a:rPr lang="ru-RU" sz="160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уковский«Телефон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694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октябрь 2017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Медведева Татьяна 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Анатольевна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Русская народная сказка «Гуси-лебеди»»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allaklein.ucoz.ru/_ld/2/966730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28" y="-12058"/>
            <a:ext cx="9144516" cy="6858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5362" name="Заголовок 1"/>
          <p:cNvSpPr>
            <a:spLocks noGrp="1"/>
          </p:cNvSpPr>
          <p:nvPr>
            <p:ph type="ctrTitle"/>
          </p:nvPr>
        </p:nvSpPr>
        <p:spPr>
          <a:xfrm>
            <a:off x="611560" y="1124744"/>
            <a:ext cx="7772400" cy="177958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17375E"/>
                </a:solidFill>
                <a:latin typeface="Arial" charset="0"/>
              </a:rPr>
              <a:t>Инновационный проект</a:t>
            </a:r>
            <a:br>
              <a:rPr lang="ru-RU" sz="2800" b="1" dirty="0" smtClean="0">
                <a:solidFill>
                  <a:srgbClr val="17375E"/>
                </a:solidFill>
                <a:latin typeface="Arial" charset="0"/>
              </a:rPr>
            </a:br>
            <a:r>
              <a:rPr lang="ru-RU" sz="2800" b="1" dirty="0" smtClean="0">
                <a:solidFill>
                  <a:srgbClr val="17375E"/>
                </a:solidFill>
                <a:latin typeface="Arial" charset="0"/>
              </a:rPr>
              <a:t>«Развитие нравственной компетентности и толерантности у детей через мультипликацию и сказку»</a:t>
            </a:r>
            <a:r>
              <a:rPr lang="ru-RU" sz="2800" dirty="0" smtClean="0">
                <a:solidFill>
                  <a:schemeClr val="tx1"/>
                </a:solidFill>
                <a:latin typeface="Arial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Arial" charset="0"/>
              </a:rPr>
            </a:br>
            <a:endParaRPr lang="ru-RU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924944"/>
            <a:ext cx="6513512" cy="1816100"/>
          </a:xfrm>
        </p:spPr>
        <p:txBody>
          <a:bodyPr>
            <a:normAutofit fontScale="77500" lnSpcReduction="20000"/>
          </a:bodyPr>
          <a:lstStyle/>
          <a:p>
            <a:r>
              <a:rPr lang="ru-RU" sz="2800" b="1" i="1" u="sng" dirty="0" smtClean="0">
                <a:solidFill>
                  <a:schemeClr val="tx2"/>
                </a:solidFill>
              </a:rPr>
              <a:t>Цель проекта: </a:t>
            </a:r>
            <a:r>
              <a:rPr lang="ru-RU" sz="2800" b="1" i="1" dirty="0" smtClean="0">
                <a:solidFill>
                  <a:schemeClr val="tx2"/>
                </a:solidFill>
              </a:rPr>
              <a:t/>
            </a:r>
            <a:br>
              <a:rPr lang="ru-RU" sz="2800" b="1" i="1" dirty="0" smtClean="0">
                <a:solidFill>
                  <a:schemeClr val="tx2"/>
                </a:solidFill>
              </a:rPr>
            </a:br>
            <a:r>
              <a:rPr lang="ru-RU" sz="2800" b="1" i="1" dirty="0" smtClean="0">
                <a:solidFill>
                  <a:schemeClr val="tx2"/>
                </a:solidFill>
              </a:rPr>
              <a:t>разработать и экспериментально обосновать современные технологии нравственного и толерантного воспитания дошкольников и новые формы взаимодействия педагогического коллектива, детей и родителей.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http://allaklein.ucoz.ru/_ld/2/966730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" y="1588"/>
            <a:ext cx="9144000" cy="68595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722" name="Заголовок 1"/>
          <p:cNvSpPr>
            <a:spLocks noGrp="1"/>
          </p:cNvSpPr>
          <p:nvPr>
            <p:ph type="ctrTitle"/>
          </p:nvPr>
        </p:nvSpPr>
        <p:spPr>
          <a:xfrm>
            <a:off x="8027988" y="1600200"/>
            <a:ext cx="430212" cy="1779588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307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56000"/>
            <a:ext cx="6400800" cy="1473200"/>
          </a:xfrm>
        </p:spPr>
        <p:txBody>
          <a:bodyPr/>
          <a:lstStyle/>
          <a:p>
            <a:endParaRPr lang="ru-RU" smtClean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55576" y="332656"/>
          <a:ext cx="6192690" cy="5852160"/>
        </p:xfrm>
        <a:graphic>
          <a:graphicData uri="http://schemas.openxmlformats.org/drawingml/2006/table">
            <a:tbl>
              <a:tblPr firstRow="1" bandRow="1">
                <a:tableStyleId>{18603FDC-E32A-4AB5-989C-0864C3EAD2B8}</a:tableStyleId>
              </a:tblPr>
              <a:tblGrid>
                <a:gridCol w="2064230"/>
                <a:gridCol w="2064230"/>
                <a:gridCol w="2064230"/>
              </a:tblGrid>
              <a:tr h="4556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ноябрь 2017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Амоян Ирина Джамаловна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«Лягушка- путешественница»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556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ноябрь 2017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Баскакова Марина Александровна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В.Бианки « Первая охота»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556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декабрь 2017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Немерцева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Анна Анатольевна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Русская народная сказка «Кот и лиса»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556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декабрь 2017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Волочай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Альбина </a:t>
                      </a: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Рануровна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Русская народная сказка «Морозко»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556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январь 2018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Мухина Анна Александровна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П.Бажов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«Серебряное копытце»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556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февраль 2018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Малыгина Кристина Вячеславовна 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К.Ушинский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 Слепая лошадь»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556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февраль 2018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Ништ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Екатерина Сергеевна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Русская народная сказка «Зимовье зверей»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556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март 2018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Гордиенко Светлана Владимировна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Ш.Перро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«Кот в сапогах»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556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март  2018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Машанова Наталья Александровна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Х.-К. Андерсен «Гадкий утенок»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835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апрель  2018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Белоколодова Наталья Юрьевна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А.Пушкин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«Сказка о мертвой царевне и семи богатырях»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556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апрель  2018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Алиева Татьяна Геннадьевна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«Сивка-бурка»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http://allaklein.ucoz.ru/_ld/2/966730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1746" name="Заголовок 1"/>
          <p:cNvSpPr>
            <a:spLocks noGrp="1"/>
          </p:cNvSpPr>
          <p:nvPr>
            <p:ph type="ctrTitle"/>
          </p:nvPr>
        </p:nvSpPr>
        <p:spPr>
          <a:xfrm>
            <a:off x="8172450" y="1600200"/>
            <a:ext cx="285750" cy="1779588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3174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975" y="2636838"/>
            <a:ext cx="3095625" cy="647700"/>
          </a:xfrm>
        </p:spPr>
        <p:txBody>
          <a:bodyPr/>
          <a:lstStyle/>
          <a:p>
            <a:r>
              <a:rPr lang="ru-RU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2018-2019 учебный год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87625" y="548680"/>
          <a:ext cx="6048672" cy="1535048"/>
        </p:xfrm>
        <a:graphic>
          <a:graphicData uri="http://schemas.openxmlformats.org/drawingml/2006/table">
            <a:tbl>
              <a:tblPr firstRow="1" bandRow="1">
                <a:tableStyleId>{18603FDC-E32A-4AB5-989C-0864C3EAD2B8}</a:tableStyleId>
              </a:tblPr>
              <a:tblGrid>
                <a:gridCol w="2016224"/>
                <a:gridCol w="2016224"/>
                <a:gridCol w="2016224"/>
              </a:tblGrid>
              <a:tr h="7675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май 2018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Дмитриевна Наталья Николаевна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Стихи А.Барто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675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май 2018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Бондаренко Алена Валерьевна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Русская народная сказка «Волшебное кольцо»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259632" y="3140968"/>
          <a:ext cx="6096000" cy="219456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сентябрь 2018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Чинякина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Наталья Петровна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Х.-К. Андерсен «</a:t>
                      </a: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Дюймовочка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сентябрь2018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Ромашка Вероника Геннадьевна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Русская народная 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сказка«Крошечка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хаврошечка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октябрь 2018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Ярушкина Людмила Александровна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К.И Чуковский «Муха-цокотуха»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октябрь 2018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Дурнева Светлана Владимировна 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Ш.Перро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«Красная Шапочка»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allaklein.ucoz.ru/_ld/2/96673076.jpg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18550" y="-388"/>
            <a:ext cx="9144517" cy="6858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3794" name="Заголовок 1"/>
          <p:cNvSpPr>
            <a:spLocks noGrp="1"/>
          </p:cNvSpPr>
          <p:nvPr>
            <p:ph type="ctrTitle"/>
          </p:nvPr>
        </p:nvSpPr>
        <p:spPr>
          <a:xfrm>
            <a:off x="-52388" y="1700213"/>
            <a:ext cx="8440738" cy="1728787"/>
          </a:xfrm>
        </p:spPr>
        <p:txBody>
          <a:bodyPr/>
          <a:lstStyle/>
          <a:p>
            <a:pPr algn="l"/>
            <a:r>
              <a:rPr lang="ru-RU" sz="6600" b="1" i="1" smtClean="0">
                <a:solidFill>
                  <a:srgbClr val="CC0099"/>
                </a:solidFill>
              </a:rPr>
              <a:t>  </a:t>
            </a:r>
            <a:r>
              <a:rPr lang="ru-RU" sz="6000" b="1" i="1" smtClean="0">
                <a:solidFill>
                  <a:srgbClr val="CC0099"/>
                </a:solidFill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http://allaklein.ucoz.ru/_ld/2/96673076.jpg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14828" y="-12058"/>
            <a:ext cx="9144516" cy="6858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0962" name="Rectangle 40"/>
          <p:cNvSpPr>
            <a:spLocks noChangeArrowheads="1"/>
          </p:cNvSpPr>
          <p:nvPr/>
        </p:nvSpPr>
        <p:spPr bwMode="auto">
          <a:xfrm>
            <a:off x="2987675" y="2276475"/>
            <a:ext cx="3214688" cy="2016125"/>
          </a:xfrm>
          <a:prstGeom prst="rect">
            <a:avLst/>
          </a:prstGeom>
          <a:solidFill>
            <a:schemeClr val="bg1"/>
          </a:solidFill>
          <a:ln w="88900">
            <a:solidFill>
              <a:srgbClr val="CC99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0963" name="Text Box 49"/>
          <p:cNvSpPr txBox="1">
            <a:spLocks noChangeArrowheads="1"/>
          </p:cNvSpPr>
          <p:nvPr/>
        </p:nvSpPr>
        <p:spPr bwMode="auto">
          <a:xfrm>
            <a:off x="2987675" y="2873375"/>
            <a:ext cx="32400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Calibri" pitchFamily="34" charset="0"/>
              </a:rPr>
              <a:t>Работа с родителями</a:t>
            </a:r>
          </a:p>
        </p:txBody>
      </p:sp>
      <p:sp>
        <p:nvSpPr>
          <p:cNvPr id="40964" name="AutoShape 51"/>
          <p:cNvSpPr>
            <a:spLocks noChangeArrowheads="1"/>
          </p:cNvSpPr>
          <p:nvPr/>
        </p:nvSpPr>
        <p:spPr bwMode="auto">
          <a:xfrm>
            <a:off x="4932363" y="476250"/>
            <a:ext cx="3168650" cy="930275"/>
          </a:xfrm>
          <a:prstGeom prst="wedgeRoundRectCallout">
            <a:avLst>
              <a:gd name="adj1" fmla="val -48431"/>
              <a:gd name="adj2" fmla="val 106088"/>
              <a:gd name="adj3" fmla="val 16667"/>
            </a:avLst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40965" name="AutoShape 52"/>
          <p:cNvSpPr>
            <a:spLocks noChangeArrowheads="1"/>
          </p:cNvSpPr>
          <p:nvPr/>
        </p:nvSpPr>
        <p:spPr bwMode="auto">
          <a:xfrm>
            <a:off x="179388" y="3860800"/>
            <a:ext cx="2519362" cy="1008063"/>
          </a:xfrm>
          <a:prstGeom prst="wedgeRoundRectCallout">
            <a:avLst>
              <a:gd name="adj1" fmla="val 52657"/>
              <a:gd name="adj2" fmla="val -92588"/>
              <a:gd name="adj3" fmla="val 16667"/>
            </a:avLst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40966" name="AutoShape 53"/>
          <p:cNvSpPr>
            <a:spLocks noChangeArrowheads="1"/>
          </p:cNvSpPr>
          <p:nvPr/>
        </p:nvSpPr>
        <p:spPr bwMode="auto">
          <a:xfrm>
            <a:off x="2987675" y="4868863"/>
            <a:ext cx="3059113" cy="1512887"/>
          </a:xfrm>
          <a:prstGeom prst="wedgeRoundRectCallout">
            <a:avLst>
              <a:gd name="adj1" fmla="val 23093"/>
              <a:gd name="adj2" fmla="val -81750"/>
              <a:gd name="adj3" fmla="val 16667"/>
            </a:avLst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40967" name="AutoShape 54"/>
          <p:cNvSpPr>
            <a:spLocks noChangeArrowheads="1"/>
          </p:cNvSpPr>
          <p:nvPr/>
        </p:nvSpPr>
        <p:spPr bwMode="auto">
          <a:xfrm>
            <a:off x="6372225" y="4221163"/>
            <a:ext cx="2592388" cy="1079500"/>
          </a:xfrm>
          <a:prstGeom prst="wedgeRoundRectCallout">
            <a:avLst>
              <a:gd name="adj1" fmla="val -52111"/>
              <a:gd name="adj2" fmla="val -94884"/>
              <a:gd name="adj3" fmla="val 16667"/>
            </a:avLst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40968" name="AutoShape 55"/>
          <p:cNvSpPr>
            <a:spLocks noChangeArrowheads="1"/>
          </p:cNvSpPr>
          <p:nvPr/>
        </p:nvSpPr>
        <p:spPr bwMode="auto">
          <a:xfrm>
            <a:off x="1116013" y="476250"/>
            <a:ext cx="3168650" cy="930275"/>
          </a:xfrm>
          <a:prstGeom prst="wedgeRoundRectCallout">
            <a:avLst>
              <a:gd name="adj1" fmla="val 43218"/>
              <a:gd name="adj2" fmla="val 104245"/>
              <a:gd name="adj3" fmla="val 16667"/>
            </a:avLst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40969" name="AutoShape 56"/>
          <p:cNvSpPr>
            <a:spLocks noChangeArrowheads="1"/>
          </p:cNvSpPr>
          <p:nvPr/>
        </p:nvSpPr>
        <p:spPr bwMode="auto">
          <a:xfrm>
            <a:off x="179388" y="1844675"/>
            <a:ext cx="2555875" cy="1008063"/>
          </a:xfrm>
          <a:prstGeom prst="wedgeRoundRectCallout">
            <a:avLst>
              <a:gd name="adj1" fmla="val 52421"/>
              <a:gd name="adj2" fmla="val 78347"/>
              <a:gd name="adj3" fmla="val 16667"/>
            </a:avLst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40970" name="AutoShape 57"/>
          <p:cNvSpPr>
            <a:spLocks noChangeArrowheads="1"/>
          </p:cNvSpPr>
          <p:nvPr/>
        </p:nvSpPr>
        <p:spPr bwMode="auto">
          <a:xfrm>
            <a:off x="6372225" y="1844675"/>
            <a:ext cx="2592388" cy="1093788"/>
          </a:xfrm>
          <a:prstGeom prst="wedgeRoundRectCallout">
            <a:avLst>
              <a:gd name="adj1" fmla="val -52083"/>
              <a:gd name="adj2" fmla="val 86690"/>
              <a:gd name="adj3" fmla="val 16667"/>
            </a:avLst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40971" name="Text Box 58"/>
          <p:cNvSpPr txBox="1">
            <a:spLocks noChangeArrowheads="1"/>
          </p:cNvSpPr>
          <p:nvPr/>
        </p:nvSpPr>
        <p:spPr bwMode="auto">
          <a:xfrm>
            <a:off x="5292725" y="765175"/>
            <a:ext cx="2374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0972" name="Text Box 59"/>
          <p:cNvSpPr txBox="1">
            <a:spLocks noChangeArrowheads="1"/>
          </p:cNvSpPr>
          <p:nvPr/>
        </p:nvSpPr>
        <p:spPr bwMode="auto">
          <a:xfrm>
            <a:off x="4932363" y="757238"/>
            <a:ext cx="31686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Семинары и мастер-классы</a:t>
            </a:r>
          </a:p>
        </p:txBody>
      </p:sp>
      <p:sp>
        <p:nvSpPr>
          <p:cNvPr id="40973" name="Text Box 60"/>
          <p:cNvSpPr txBox="1">
            <a:spLocks noChangeArrowheads="1"/>
          </p:cNvSpPr>
          <p:nvPr/>
        </p:nvSpPr>
        <p:spPr bwMode="auto">
          <a:xfrm>
            <a:off x="6586538" y="4603750"/>
            <a:ext cx="2160587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ru-RU"/>
              <a:t>Семейный театр</a:t>
            </a:r>
          </a:p>
        </p:txBody>
      </p:sp>
      <p:sp>
        <p:nvSpPr>
          <p:cNvPr id="40974" name="Text Box 61"/>
          <p:cNvSpPr txBox="1">
            <a:spLocks noChangeArrowheads="1"/>
          </p:cNvSpPr>
          <p:nvPr/>
        </p:nvSpPr>
        <p:spPr bwMode="auto">
          <a:xfrm>
            <a:off x="6588125" y="1957388"/>
            <a:ext cx="21590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Традиция группы «Вечер доброй сказки»</a:t>
            </a:r>
          </a:p>
        </p:txBody>
      </p:sp>
      <p:sp>
        <p:nvSpPr>
          <p:cNvPr id="40975" name="Text Box 62"/>
          <p:cNvSpPr txBox="1">
            <a:spLocks noChangeArrowheads="1"/>
          </p:cNvSpPr>
          <p:nvPr/>
        </p:nvSpPr>
        <p:spPr bwMode="auto">
          <a:xfrm>
            <a:off x="3222625" y="5219700"/>
            <a:ext cx="25908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Творческие гостиные</a:t>
            </a:r>
          </a:p>
          <a:p>
            <a:pPr algn="ctr">
              <a:spcBef>
                <a:spcPct val="50000"/>
              </a:spcBef>
            </a:pPr>
            <a:r>
              <a:rPr lang="ru-RU"/>
              <a:t>«Я –талантлив!»</a:t>
            </a:r>
          </a:p>
        </p:txBody>
      </p:sp>
      <p:sp>
        <p:nvSpPr>
          <p:cNvPr id="40976" name="Text Box 63"/>
          <p:cNvSpPr txBox="1">
            <a:spLocks noChangeArrowheads="1"/>
          </p:cNvSpPr>
          <p:nvPr/>
        </p:nvSpPr>
        <p:spPr bwMode="auto">
          <a:xfrm>
            <a:off x="1223963" y="625475"/>
            <a:ext cx="29876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Анкетирование и</a:t>
            </a:r>
          </a:p>
          <a:p>
            <a:pPr algn="ctr"/>
            <a:r>
              <a:rPr lang="ru-RU"/>
              <a:t>консультирование</a:t>
            </a:r>
          </a:p>
        </p:txBody>
      </p:sp>
      <p:sp>
        <p:nvSpPr>
          <p:cNvPr id="40977" name="Text Box 64"/>
          <p:cNvSpPr txBox="1">
            <a:spLocks noChangeArrowheads="1"/>
          </p:cNvSpPr>
          <p:nvPr/>
        </p:nvSpPr>
        <p:spPr bwMode="auto">
          <a:xfrm>
            <a:off x="307975" y="2060575"/>
            <a:ext cx="23002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Родительские собрания</a:t>
            </a:r>
          </a:p>
        </p:txBody>
      </p:sp>
      <p:sp>
        <p:nvSpPr>
          <p:cNvPr id="40978" name="Text Box 65"/>
          <p:cNvSpPr txBox="1">
            <a:spLocks noChangeArrowheads="1"/>
          </p:cNvSpPr>
          <p:nvPr/>
        </p:nvSpPr>
        <p:spPr bwMode="auto">
          <a:xfrm>
            <a:off x="215900" y="3906838"/>
            <a:ext cx="244792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Фестиваль национальной культуры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allaklein.ucoz.ru/_ld/2/96673076.jpg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18550" y="2169"/>
            <a:ext cx="9144517" cy="6858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6" name="Picture 2" descr="C:\Users\777\Desktop\фото родители и дети для сказки\IMG-20180213-WA002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 bwMode="auto">
          <a:xfrm>
            <a:off x="807426" y="219458"/>
            <a:ext cx="3027470" cy="31802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00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 descr="C:\Users\777\Desktop\все о работе\фото с родителями\IMG-20180213-WA002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5" y="3717032"/>
            <a:ext cx="3812751" cy="28595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9" name="Picture 5" descr="C:\Users\777\Desktop\все о работе\фотки\IMG-20180213-WA0017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203"/>
          <a:stretch/>
        </p:blipFill>
        <p:spPr bwMode="auto">
          <a:xfrm>
            <a:off x="5724128" y="3412782"/>
            <a:ext cx="2592033" cy="31638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0" name="Picture 6" descr="C:\Users\777\Desktop\все о работе\фотки\IMG-20180213-WA004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1450" y="188640"/>
            <a:ext cx="3797752" cy="28483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allaklein.ucoz.ru/_ld/2/96673076.jpg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18549" y="-21807"/>
            <a:ext cx="9144517" cy="6858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8" descr="C:\Users\777\Desktop\фото родители и дети для сказки\IMG-20180213-WA004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4608513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66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Picture 9" descr="C:\Users\777\Desktop\фото родители и дети для сказки\IMG-20180213-WA003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186877"/>
            <a:ext cx="4320480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033660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allaklein.ucoz.ru/_ld/2/96673076.jpg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-1" y="-388"/>
            <a:ext cx="9144517" cy="6858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7410" name="Заголовок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79588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1741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56000"/>
            <a:ext cx="6400800" cy="14732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5" name="Рисунок 4" descr="C:\Users\Наталья\Desktop\фото день матери 2016\DCIM\100OLYMP\P101011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128" y="207400"/>
            <a:ext cx="3787824" cy="29244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C:\Users\Наталья\Desktop\фото день матери 2016\DCIM\100OLYMP\P1010118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17760"/>
            <a:ext cx="3677272" cy="29140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C:\Users\Наталья\Desktop\фото день матери 2016\DCIM\100OLYMP\P1010095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6891" y="3428806"/>
            <a:ext cx="4881817" cy="32257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allaklein.ucoz.ru/_ld/2/96673076.jpg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18549" y="-21807"/>
            <a:ext cx="9144517" cy="6858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6387" name="Объект 3"/>
          <p:cNvSpPr>
            <a:spLocks noGrp="1"/>
          </p:cNvSpPr>
          <p:nvPr>
            <p:ph sz="quarter" idx="14"/>
          </p:nvPr>
        </p:nvSpPr>
        <p:spPr>
          <a:xfrm>
            <a:off x="4645025" y="2679700"/>
            <a:ext cx="3822700" cy="3446463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054" name="Picture 6" descr="C:\Users\777\Desktop\фото читают мамы\20181018_17445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7544" y="532301"/>
            <a:ext cx="5120571" cy="2880320"/>
          </a:xfrm>
          <a:solidFill>
            <a:srgbClr val="FFFFFF">
              <a:shade val="85000"/>
            </a:srgbClr>
          </a:solidFill>
          <a:ln w="88900" cap="sq">
            <a:solidFill>
              <a:srgbClr val="9900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5" name="Picture 7" descr="C:\Users\777\Desktop\фото читают мамы\20181018_174515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07904" y="3645024"/>
            <a:ext cx="4896544" cy="29700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33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allaklein.ucoz.ru/_ld/2/96673076.jpg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18550" y="-388"/>
            <a:ext cx="9144517" cy="6858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250825" y="188913"/>
            <a:ext cx="7561263" cy="647700"/>
          </a:xfrm>
        </p:spPr>
        <p:txBody>
          <a:bodyPr/>
          <a:lstStyle/>
          <a:p>
            <a:r>
              <a:rPr lang="ru-RU" sz="1800" smtClean="0">
                <a:solidFill>
                  <a:srgbClr val="111111"/>
                </a:solidFill>
                <a:latin typeface="Arial" charset="0"/>
                <a:cs typeface="Times New Roman" pitchFamily="18" charset="0"/>
              </a:rPr>
              <a:t>Вопрос №1. </a:t>
            </a:r>
            <a:r>
              <a:rPr lang="ru-RU" sz="1800" u="sng" smtClean="0">
                <a:solidFill>
                  <a:srgbClr val="111111"/>
                </a:solidFill>
                <a:latin typeface="Arial" charset="0"/>
                <a:cs typeface="Times New Roman" pitchFamily="18" charset="0"/>
              </a:rPr>
              <a:t>Есть ли у вас дома детская библиотека?</a:t>
            </a:r>
            <a:r>
              <a:rPr lang="ru-RU" sz="1800" u="sng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800" u="sng" smtClean="0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lang="ru-RU" sz="1800" smtClean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850" y="620713"/>
            <a:ext cx="6696075" cy="792162"/>
          </a:xfrm>
        </p:spPr>
        <p:txBody>
          <a:bodyPr>
            <a:normAutofit/>
          </a:bodyPr>
          <a:lstStyle/>
          <a:p>
            <a:pPr indent="0">
              <a:buFont typeface="Symbol" pitchFamily="18" charset="2"/>
              <a:buNone/>
            </a:pPr>
            <a:r>
              <a:rPr lang="ru-RU" sz="1600" smtClean="0">
                <a:solidFill>
                  <a:srgbClr val="111111"/>
                </a:solidFill>
                <a:latin typeface="Arial" charset="0"/>
                <a:cs typeface="Times New Roman" pitchFamily="18" charset="0"/>
              </a:rPr>
              <a:t>- имеют дома детскую библиотеку 91,5%,</a:t>
            </a:r>
            <a:endParaRPr lang="ru-RU" sz="160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indent="0">
              <a:buFont typeface="Symbol" pitchFamily="18" charset="2"/>
              <a:buNone/>
            </a:pPr>
            <a:r>
              <a:rPr lang="ru-RU" sz="1600" smtClean="0">
                <a:solidFill>
                  <a:srgbClr val="111111"/>
                </a:solidFill>
                <a:latin typeface="Arial" charset="0"/>
                <a:cs typeface="Times New Roman" pitchFamily="18" charset="0"/>
              </a:rPr>
              <a:t>- не имеют дома детскую библиотеку</a:t>
            </a:r>
            <a:r>
              <a:rPr lang="ru-RU" sz="1600" b="1" smtClean="0">
                <a:solidFill>
                  <a:srgbClr val="111111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ru-RU" sz="1600" smtClean="0">
                <a:solidFill>
                  <a:srgbClr val="111111"/>
                </a:solidFill>
                <a:latin typeface="Arial" charset="0"/>
                <a:cs typeface="Times New Roman" pitchFamily="18" charset="0"/>
              </a:rPr>
              <a:t>8,5%;</a:t>
            </a:r>
          </a:p>
          <a:p>
            <a:pPr indent="0">
              <a:lnSpc>
                <a:spcPct val="115000"/>
              </a:lnSpc>
            </a:pPr>
            <a:endParaRPr lang="ru-RU" smtClean="0">
              <a:latin typeface="Calibri" pitchFamily="34" charset="0"/>
              <a:cs typeface="Calibri" pitchFamily="34" charset="0"/>
            </a:endParaRPr>
          </a:p>
          <a:p>
            <a:pPr indent="0"/>
            <a:endParaRPr lang="ru-RU" smtClean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611188" y="1412875"/>
            <a:ext cx="6553200" cy="129540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Font typeface="Symbol" pitchFamily="18" charset="2"/>
              <a:buNone/>
            </a:pPr>
            <a:r>
              <a:rPr lang="ru-RU" sz="1800" smtClean="0">
                <a:solidFill>
                  <a:srgbClr val="111111"/>
                </a:solidFill>
                <a:latin typeface="Arial" charset="0"/>
                <a:cs typeface="Times New Roman" pitchFamily="18" charset="0"/>
              </a:rPr>
              <a:t>Вопрос №2.</a:t>
            </a:r>
            <a:r>
              <a:rPr lang="ru-RU" sz="1800" u="sng" smtClean="0">
                <a:solidFill>
                  <a:srgbClr val="111111"/>
                </a:solidFill>
                <a:latin typeface="Arial" charset="0"/>
                <a:cs typeface="Times New Roman" pitchFamily="18" charset="0"/>
              </a:rPr>
              <a:t>Часто ли Вы покупаете книги ребенку?</a:t>
            </a:r>
          </a:p>
          <a:p>
            <a:pPr marL="0" indent="0">
              <a:lnSpc>
                <a:spcPct val="80000"/>
              </a:lnSpc>
              <a:buFont typeface="Symbol" pitchFamily="18" charset="2"/>
              <a:buNone/>
            </a:pPr>
            <a:r>
              <a:rPr lang="ru-RU" sz="1600" smtClean="0">
                <a:solidFill>
                  <a:srgbClr val="111111"/>
                </a:solidFill>
                <a:latin typeface="Arial" charset="0"/>
                <a:cs typeface="Times New Roman" pitchFamily="18" charset="0"/>
              </a:rPr>
              <a:t>-часто 44,5%,</a:t>
            </a:r>
          </a:p>
          <a:p>
            <a:pPr marL="0" indent="0">
              <a:lnSpc>
                <a:spcPct val="80000"/>
              </a:lnSpc>
              <a:buFont typeface="Symbol" pitchFamily="18" charset="2"/>
              <a:buNone/>
            </a:pPr>
            <a:r>
              <a:rPr lang="ru-RU" sz="1600" smtClean="0">
                <a:solidFill>
                  <a:srgbClr val="111111"/>
                </a:solidFill>
                <a:latin typeface="Arial" charset="0"/>
                <a:cs typeface="Times New Roman" pitchFamily="18" charset="0"/>
              </a:rPr>
              <a:t>- редко 55,5%;</a:t>
            </a:r>
            <a:endParaRPr lang="ru-RU" sz="160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indent="0">
              <a:lnSpc>
                <a:spcPct val="80000"/>
              </a:lnSpc>
              <a:buFont typeface="Symbol" pitchFamily="18" charset="2"/>
              <a:buNone/>
            </a:pPr>
            <a:r>
              <a:rPr lang="ru-RU" sz="180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800" smtClean="0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lang="ru-RU" sz="1800" smtClean="0"/>
          </a:p>
        </p:txBody>
      </p:sp>
      <p:sp>
        <p:nvSpPr>
          <p:cNvPr id="22533" name="Прямоугольник 5"/>
          <p:cNvSpPr>
            <a:spLocks noChangeArrowheads="1"/>
          </p:cNvSpPr>
          <p:nvPr/>
        </p:nvSpPr>
        <p:spPr bwMode="auto">
          <a:xfrm>
            <a:off x="971550" y="2420938"/>
            <a:ext cx="72009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111111"/>
                </a:solidFill>
                <a:cs typeface="Times New Roman" pitchFamily="18" charset="0"/>
              </a:rPr>
              <a:t>Вопрос №3. </a:t>
            </a:r>
            <a:r>
              <a:rPr lang="ru-RU" u="sng">
                <a:solidFill>
                  <a:srgbClr val="111111"/>
                </a:solidFill>
                <a:cs typeface="Times New Roman" pitchFamily="18" charset="0"/>
              </a:rPr>
              <a:t>На что обращаете внимание при покупке книг ?</a:t>
            </a:r>
            <a:r>
              <a:rPr lang="ru-RU" u="sng"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u="sng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lang="ru-RU">
              <a:latin typeface="Candara" pitchFamily="34" charset="0"/>
            </a:endParaRPr>
          </a:p>
        </p:txBody>
      </p:sp>
      <p:sp>
        <p:nvSpPr>
          <p:cNvPr id="22534" name="Прямоугольник 6"/>
          <p:cNvSpPr>
            <a:spLocks noChangeArrowheads="1"/>
          </p:cNvSpPr>
          <p:nvPr/>
        </p:nvSpPr>
        <p:spPr bwMode="auto">
          <a:xfrm>
            <a:off x="684213" y="2828925"/>
            <a:ext cx="5472112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solidFill>
                  <a:srgbClr val="111111"/>
                </a:solidFill>
                <a:cs typeface="Times New Roman" pitchFamily="18" charset="0"/>
              </a:rPr>
              <a:t>- возраст ребенка - 61,5%;</a:t>
            </a:r>
          </a:p>
          <a:p>
            <a:r>
              <a:rPr lang="ru-RU" sz="1600">
                <a:solidFill>
                  <a:srgbClr val="111111"/>
                </a:solidFill>
                <a:cs typeface="Times New Roman" pitchFamily="18" charset="0"/>
              </a:rPr>
              <a:t>- на содержание - 24%;</a:t>
            </a:r>
          </a:p>
          <a:p>
            <a:r>
              <a:rPr lang="ru-RU" sz="1600">
                <a:solidFill>
                  <a:srgbClr val="111111"/>
                </a:solidFill>
                <a:cs typeface="Times New Roman" pitchFamily="18" charset="0"/>
              </a:rPr>
              <a:t>- на иллюстрации – 3,5%;</a:t>
            </a:r>
          </a:p>
          <a:p>
            <a:r>
              <a:rPr lang="ru-RU" sz="1600">
                <a:solidFill>
                  <a:srgbClr val="111111"/>
                </a:solidFill>
                <a:cs typeface="Times New Roman" pitchFamily="18" charset="0"/>
              </a:rPr>
              <a:t>- покупают случайно - 11%;</a:t>
            </a:r>
            <a:endParaRPr lang="ru-RU" sz="160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2535" name="Прямоугольник 7"/>
          <p:cNvSpPr>
            <a:spLocks noChangeArrowheads="1"/>
          </p:cNvSpPr>
          <p:nvPr/>
        </p:nvSpPr>
        <p:spPr bwMode="auto">
          <a:xfrm>
            <a:off x="827088" y="3921125"/>
            <a:ext cx="5545137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111111"/>
                </a:solidFill>
                <a:cs typeface="Times New Roman" pitchFamily="18" charset="0"/>
              </a:rPr>
              <a:t>Вопрос №4. </a:t>
            </a:r>
            <a:r>
              <a:rPr lang="ru-RU" u="sng">
                <a:solidFill>
                  <a:srgbClr val="111111"/>
                </a:solidFill>
                <a:cs typeface="Times New Roman" pitchFamily="18" charset="0"/>
              </a:rPr>
              <a:t>Как часто Вы читаете книги детям?</a:t>
            </a:r>
          </a:p>
          <a:p>
            <a:endParaRPr lang="ru-RU" sz="1600">
              <a:solidFill>
                <a:srgbClr val="111111"/>
              </a:solidFill>
              <a:cs typeface="Times New Roman" pitchFamily="18" charset="0"/>
            </a:endParaRPr>
          </a:p>
          <a:p>
            <a:r>
              <a:rPr lang="ru-RU" sz="1600">
                <a:solidFill>
                  <a:srgbClr val="111111"/>
                </a:solidFill>
                <a:cs typeface="Times New Roman" pitchFamily="18" charset="0"/>
              </a:rPr>
              <a:t>- 2-3 раза в неделю 60%;</a:t>
            </a:r>
          </a:p>
          <a:p>
            <a:r>
              <a:rPr lang="ru-RU" sz="1600">
                <a:solidFill>
                  <a:srgbClr val="111111"/>
                </a:solidFill>
                <a:cs typeface="Times New Roman" pitchFamily="18" charset="0"/>
              </a:rPr>
              <a:t>- читают крайне редко 13% ;</a:t>
            </a:r>
            <a:endParaRPr lang="ru-RU" sz="1600">
              <a:latin typeface="Calibri" pitchFamily="34" charset="0"/>
              <a:cs typeface="Times New Roman" pitchFamily="18" charset="0"/>
            </a:endParaRPr>
          </a:p>
          <a:p>
            <a:r>
              <a:rPr lang="ru-RU" sz="1600">
                <a:solidFill>
                  <a:srgbClr val="111111"/>
                </a:solidFill>
                <a:cs typeface="Times New Roman" pitchFamily="18" charset="0"/>
              </a:rPr>
              <a:t>- вообще не читают 4,5% ;</a:t>
            </a:r>
            <a:endParaRPr lang="ru-RU" sz="1600">
              <a:latin typeface="Calibri" pitchFamily="34" charset="0"/>
              <a:cs typeface="Times New Roman" pitchFamily="18" charset="0"/>
            </a:endParaRPr>
          </a:p>
          <a:p>
            <a:r>
              <a:rPr lang="ru-RU" sz="1600">
                <a:solidFill>
                  <a:srgbClr val="111111"/>
                </a:solidFill>
                <a:cs typeface="Times New Roman" pitchFamily="18" charset="0"/>
              </a:rPr>
              <a:t>- родителей читают ребёнку книги</a:t>
            </a:r>
          </a:p>
          <a:p>
            <a:r>
              <a:rPr lang="ru-RU" sz="1600">
                <a:solidFill>
                  <a:srgbClr val="111111"/>
                </a:solidFill>
                <a:cs typeface="Times New Roman" pitchFamily="18" charset="0"/>
              </a:rPr>
              <a:t>каждый день 22,5% </a:t>
            </a:r>
            <a:endParaRPr lang="ru-RU" sz="160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allaklein.ucoz.ru/_ld/2/96673076.jpg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-1" y="-388"/>
            <a:ext cx="9144517" cy="6858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7210425" cy="1944688"/>
          </a:xfrm>
        </p:spPr>
        <p:txBody>
          <a:bodyPr>
            <a:normAutofit/>
          </a:bodyPr>
          <a:lstStyle/>
          <a:p>
            <a:pPr indent="228600" algn="l">
              <a:lnSpc>
                <a:spcPct val="115000"/>
              </a:lnSpc>
            </a:pPr>
            <a:r>
              <a:rPr lang="ru-RU" sz="1800" smtClean="0">
                <a:solidFill>
                  <a:srgbClr val="111111"/>
                </a:solidFill>
                <a:latin typeface="Arial" charset="0"/>
                <a:cs typeface="Times New Roman" pitchFamily="18" charset="0"/>
              </a:rPr>
              <a:t>Вопрос №4. </a:t>
            </a:r>
            <a:r>
              <a:rPr lang="ru-RU" sz="1800" u="sng" smtClean="0">
                <a:solidFill>
                  <a:srgbClr val="111111"/>
                </a:solidFill>
                <a:latin typeface="Arial" charset="0"/>
                <a:cs typeface="Times New Roman" pitchFamily="18" charset="0"/>
              </a:rPr>
              <a:t>По чьей инициативе Вы </a:t>
            </a:r>
            <a:r>
              <a:rPr lang="ru-RU" sz="1800" smtClean="0">
                <a:solidFill>
                  <a:srgbClr val="111111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ru-RU" sz="1800" u="sng" smtClean="0">
                <a:solidFill>
                  <a:srgbClr val="111111"/>
                </a:solidFill>
                <a:latin typeface="Arial" charset="0"/>
                <a:cs typeface="Times New Roman" pitchFamily="18" charset="0"/>
              </a:rPr>
              <a:t>читаете книги?</a:t>
            </a:r>
            <a:r>
              <a:rPr lang="ru-RU" sz="1800" b="1" u="sng" smtClean="0">
                <a:solidFill>
                  <a:srgbClr val="111111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ru-RU" sz="2000" b="1" smtClean="0">
                <a:solidFill>
                  <a:srgbClr val="111111"/>
                </a:solidFill>
                <a:latin typeface="Arial" charset="0"/>
                <a:cs typeface="Times New Roman" pitchFamily="18" charset="0"/>
              </a:rPr>
              <a:t/>
            </a:r>
            <a:br>
              <a:rPr lang="ru-RU" sz="2000" b="1" smtClean="0">
                <a:solidFill>
                  <a:srgbClr val="111111"/>
                </a:solidFill>
                <a:latin typeface="Arial" charset="0"/>
                <a:cs typeface="Times New Roman" pitchFamily="18" charset="0"/>
              </a:rPr>
            </a:br>
            <a:r>
              <a:rPr lang="ru-RU" sz="1600" smtClean="0">
                <a:solidFill>
                  <a:srgbClr val="111111"/>
                </a:solidFill>
                <a:latin typeface="Arial" charset="0"/>
                <a:cs typeface="Times New Roman" pitchFamily="18" charset="0"/>
              </a:rPr>
              <a:t>- по просьбе ребёнка 77,5%;</a:t>
            </a:r>
            <a:r>
              <a:rPr lang="ru-RU" sz="160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600" smtClean="0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1600" smtClean="0">
                <a:solidFill>
                  <a:srgbClr val="052E65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- </a:t>
            </a:r>
            <a:r>
              <a:rPr lang="ru-RU" sz="1600" smtClean="0">
                <a:solidFill>
                  <a:srgbClr val="111111"/>
                </a:solidFill>
                <a:latin typeface="Arial" charset="0"/>
                <a:cs typeface="Times New Roman" pitchFamily="18" charset="0"/>
              </a:rPr>
              <a:t>по своей инициативе 22,5%;</a:t>
            </a:r>
            <a:r>
              <a:rPr lang="ru-RU" sz="1600" smtClean="0">
                <a:latin typeface="Calibri" pitchFamily="34" charset="0"/>
                <a:cs typeface="Calibri" pitchFamily="34" charset="0"/>
              </a:rPr>
              <a:t/>
            </a:r>
            <a:br>
              <a:rPr lang="ru-RU" sz="1600" smtClean="0">
                <a:latin typeface="Calibri" pitchFamily="34" charset="0"/>
                <a:cs typeface="Calibri" pitchFamily="34" charset="0"/>
              </a:rPr>
            </a:br>
            <a:endParaRPr lang="ru-RU" sz="1600" smtClean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850" y="2679700"/>
            <a:ext cx="8424863" cy="3052763"/>
          </a:xfrm>
        </p:spPr>
        <p:txBody>
          <a:bodyPr>
            <a:normAutofit/>
          </a:bodyPr>
          <a:lstStyle/>
          <a:p>
            <a:pPr indent="0">
              <a:lnSpc>
                <a:spcPct val="120000"/>
              </a:lnSpc>
              <a:spcBef>
                <a:spcPct val="0"/>
              </a:spcBef>
              <a:buFont typeface="Symbol" pitchFamily="18" charset="2"/>
              <a:buNone/>
            </a:pPr>
            <a:r>
              <a:rPr lang="ru-RU" sz="1800" smtClean="0">
                <a:solidFill>
                  <a:srgbClr val="111111"/>
                </a:solidFill>
                <a:latin typeface="Arial" charset="0"/>
                <a:cs typeface="Times New Roman" pitchFamily="18" charset="0"/>
              </a:rPr>
              <a:t>Вопрос №5. </a:t>
            </a:r>
            <a:r>
              <a:rPr lang="ru-RU" sz="1800" u="sng" smtClean="0">
                <a:solidFill>
                  <a:srgbClr val="111111"/>
                </a:solidFill>
                <a:latin typeface="Arial" charset="0"/>
                <a:cs typeface="Times New Roman" pitchFamily="18" charset="0"/>
              </a:rPr>
              <a:t>Беседуете ли вы о прочитанном? </a:t>
            </a:r>
          </a:p>
          <a:p>
            <a:pPr indent="0">
              <a:lnSpc>
                <a:spcPct val="120000"/>
              </a:lnSpc>
              <a:spcBef>
                <a:spcPct val="0"/>
              </a:spcBef>
              <a:buFont typeface="Symbol" pitchFamily="18" charset="2"/>
              <a:buNone/>
            </a:pPr>
            <a:r>
              <a:rPr lang="ru-RU" sz="1600" smtClean="0">
                <a:solidFill>
                  <a:srgbClr val="111111"/>
                </a:solidFill>
                <a:latin typeface="Arial" charset="0"/>
                <a:cs typeface="Times New Roman" pitchFamily="18" charset="0"/>
              </a:rPr>
              <a:t>- беседуют 66,5%;</a:t>
            </a:r>
          </a:p>
          <a:p>
            <a:pPr indent="0">
              <a:lnSpc>
                <a:spcPct val="120000"/>
              </a:lnSpc>
              <a:spcBef>
                <a:spcPct val="0"/>
              </a:spcBef>
              <a:buFont typeface="Symbol" pitchFamily="18" charset="2"/>
              <a:buNone/>
            </a:pPr>
            <a:r>
              <a:rPr lang="ru-RU" sz="1600" smtClean="0">
                <a:solidFill>
                  <a:srgbClr val="111111"/>
                </a:solidFill>
                <a:latin typeface="Arial" charset="0"/>
                <a:cs typeface="Times New Roman" pitchFamily="18" charset="0"/>
              </a:rPr>
              <a:t>-  иногда 23,5%;</a:t>
            </a:r>
            <a:endParaRPr lang="ru-RU" sz="160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indent="0">
              <a:lnSpc>
                <a:spcPct val="120000"/>
              </a:lnSpc>
              <a:spcBef>
                <a:spcPct val="0"/>
              </a:spcBef>
              <a:buFont typeface="Symbol" pitchFamily="18" charset="2"/>
              <a:buNone/>
            </a:pPr>
            <a:r>
              <a:rPr lang="ru-RU" sz="1600" smtClean="0">
                <a:solidFill>
                  <a:srgbClr val="111111"/>
                </a:solidFill>
                <a:latin typeface="Arial" charset="0"/>
                <a:cs typeface="Times New Roman" pitchFamily="18" charset="0"/>
              </a:rPr>
              <a:t>- не обсуждают вообще -10%;</a:t>
            </a:r>
            <a:endParaRPr lang="ru-RU" sz="1600" smtClean="0">
              <a:latin typeface="Calibri" pitchFamily="34" charset="0"/>
              <a:cs typeface="Calibri" pitchFamily="34" charset="0"/>
            </a:endParaRPr>
          </a:p>
          <a:p>
            <a:pPr indent="0"/>
            <a:endParaRPr lang="ru-RU" smtClean="0"/>
          </a:p>
        </p:txBody>
      </p:sp>
      <p:sp>
        <p:nvSpPr>
          <p:cNvPr id="23556" name="Объект 3"/>
          <p:cNvSpPr>
            <a:spLocks noGrp="1"/>
          </p:cNvSpPr>
          <p:nvPr>
            <p:ph sz="quarter" idx="14"/>
          </p:nvPr>
        </p:nvSpPr>
        <p:spPr>
          <a:xfrm>
            <a:off x="8532813" y="5373688"/>
            <a:ext cx="511175" cy="1328737"/>
          </a:xfrm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МОЙ РЕЖИМ ДНЯ</Template>
  <TotalTime>876</TotalTime>
  <Words>448</Words>
  <Application>Microsoft Office PowerPoint</Application>
  <PresentationFormat>Экран (4:3)</PresentationFormat>
  <Paragraphs>117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Волна</vt:lpstr>
      <vt:lpstr>БДОУ МО Динской район «Детский сад №9»</vt:lpstr>
      <vt:lpstr>Инновационный проект «Развитие нравственной компетентности и толерантности у детей через мультипликацию и сказку»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Вопрос №1. Есть ли у вас дома детская библиотека? </vt:lpstr>
      <vt:lpstr>Вопрос №4. По чьей инициативе Вы  читаете книги?  - по просьбе ребёнка 77,5%; - по своей инициативе 22,5%;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Спасибо за внимание!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«Читаем с мамой»</dc:title>
  <dc:creator>777</dc:creator>
  <cp:lastModifiedBy>pc</cp:lastModifiedBy>
  <cp:revision>50</cp:revision>
  <dcterms:created xsi:type="dcterms:W3CDTF">2018-10-29T10:19:26Z</dcterms:created>
  <dcterms:modified xsi:type="dcterms:W3CDTF">2019-10-10T10:45:18Z</dcterms:modified>
</cp:coreProperties>
</file>