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4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5" autoAdjust="0"/>
    <p:restoredTop sz="94635" autoAdjust="0"/>
  </p:normalViewPr>
  <p:slideViewPr>
    <p:cSldViewPr>
      <p:cViewPr varScale="1">
        <p:scale>
          <a:sx n="59" d="100"/>
          <a:sy n="59" d="100"/>
        </p:scale>
        <p:origin x="-78" y="-7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9BAA-88D5-4314-88F5-769EE5DA0A16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56EE-C30F-4B83-B78D-D5DB3C26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9BAA-88D5-4314-88F5-769EE5DA0A16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56EE-C30F-4B83-B78D-D5DB3C26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9BAA-88D5-4314-88F5-769EE5DA0A16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56EE-C30F-4B83-B78D-D5DB3C26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9BAA-88D5-4314-88F5-769EE5DA0A16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56EE-C30F-4B83-B78D-D5DB3C26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9BAA-88D5-4314-88F5-769EE5DA0A16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56EE-C30F-4B83-B78D-D5DB3C26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9BAA-88D5-4314-88F5-769EE5DA0A16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56EE-C30F-4B83-B78D-D5DB3C26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9BAA-88D5-4314-88F5-769EE5DA0A16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56EE-C30F-4B83-B78D-D5DB3C26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9BAA-88D5-4314-88F5-769EE5DA0A16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56EE-C30F-4B83-B78D-D5DB3C26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9BAA-88D5-4314-88F5-769EE5DA0A16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56EE-C30F-4B83-B78D-D5DB3C26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9BAA-88D5-4314-88F5-769EE5DA0A16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56EE-C30F-4B83-B78D-D5DB3C264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29BAA-88D5-4314-88F5-769EE5DA0A16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DCB56EE-C30F-4B83-B78D-D5DB3C2645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329BAA-88D5-4314-88F5-769EE5DA0A16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CB56EE-C30F-4B83-B78D-D5DB3C2645F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76672"/>
            <a:ext cx="8071048" cy="272372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Тема  «Словообразование»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149080"/>
            <a:ext cx="7854696" cy="83205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s://t2.ftcdn.net/jpg/00/25/25/43/500_F_25254355_gLGdq5AaoW3KsEPtHDz4t8Q0lqUuiPZ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681415"/>
            <a:ext cx="3929058" cy="317658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b="1" i="1" dirty="0" smtClean="0"/>
              <a:t>Как называется основа слова, от которого образовано новое слово?</a:t>
            </a:r>
          </a:p>
          <a:p>
            <a:pPr lvl="1"/>
            <a:r>
              <a:rPr lang="ru-RU" dirty="0" smtClean="0"/>
              <a:t>Производной </a:t>
            </a:r>
          </a:p>
          <a:p>
            <a:pPr lvl="1"/>
            <a:r>
              <a:rPr lang="ru-RU" dirty="0" smtClean="0"/>
              <a:t>Производящей </a:t>
            </a:r>
          </a:p>
          <a:p>
            <a:pPr lvl="0"/>
            <a:r>
              <a:rPr lang="ru-RU" sz="2800" b="1" i="1" dirty="0" smtClean="0"/>
              <a:t>Сколько производящих основ у слов </a:t>
            </a:r>
            <a:r>
              <a:rPr lang="ru-RU" sz="2800" b="1" dirty="0" smtClean="0"/>
              <a:t>газопровод, нефтепровод</a:t>
            </a:r>
            <a:r>
              <a:rPr lang="ru-RU" sz="2800" b="1" i="1" dirty="0" smtClean="0"/>
              <a:t>?</a:t>
            </a:r>
          </a:p>
          <a:p>
            <a:pPr lvl="1"/>
            <a:r>
              <a:rPr lang="ru-RU" dirty="0" smtClean="0"/>
              <a:t>Одна </a:t>
            </a:r>
          </a:p>
          <a:p>
            <a:pPr lvl="1"/>
            <a:r>
              <a:rPr lang="ru-RU" dirty="0" smtClean="0"/>
              <a:t>Две </a:t>
            </a:r>
          </a:p>
          <a:p>
            <a:pPr lvl="1"/>
            <a:r>
              <a:rPr lang="ru-RU" dirty="0" smtClean="0"/>
              <a:t>Три </a:t>
            </a:r>
          </a:p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571472" y="3429000"/>
            <a:ext cx="214314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571472" y="5214950"/>
            <a:ext cx="214314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2800" b="1" i="1" dirty="0" smtClean="0"/>
              <a:t>Сколько производящих основ у слов </a:t>
            </a:r>
            <a:r>
              <a:rPr lang="ru-RU" sz="2800" b="1" dirty="0" smtClean="0"/>
              <a:t>газопровод, нефтепровод</a:t>
            </a:r>
            <a:r>
              <a:rPr lang="ru-RU" sz="2800" b="1" i="1" dirty="0" smtClean="0"/>
              <a:t>?</a:t>
            </a:r>
          </a:p>
          <a:p>
            <a:pPr lvl="1"/>
            <a:r>
              <a:rPr lang="ru-RU" dirty="0" smtClean="0"/>
              <a:t>Одна </a:t>
            </a:r>
          </a:p>
          <a:p>
            <a:pPr lvl="1"/>
            <a:r>
              <a:rPr lang="ru-RU" dirty="0" smtClean="0"/>
              <a:t>Две </a:t>
            </a:r>
          </a:p>
          <a:p>
            <a:pPr lvl="1"/>
            <a:r>
              <a:rPr lang="ru-RU" dirty="0" smtClean="0"/>
              <a:t>Три </a:t>
            </a:r>
          </a:p>
          <a:p>
            <a:pPr lvl="0"/>
            <a:r>
              <a:rPr lang="ru-RU" sz="2800" b="1" i="1" dirty="0" smtClean="0"/>
              <a:t>Сколько производящих основ у слова </a:t>
            </a:r>
            <a:r>
              <a:rPr lang="ru-RU" sz="2800" b="1" dirty="0" smtClean="0"/>
              <a:t>серо-буро-малиновый</a:t>
            </a:r>
            <a:r>
              <a:rPr lang="ru-RU" sz="2800" b="1" i="1" dirty="0" smtClean="0"/>
              <a:t>?</a:t>
            </a:r>
          </a:p>
          <a:p>
            <a:pPr lvl="1"/>
            <a:r>
              <a:rPr lang="ru-RU" dirty="0" smtClean="0"/>
              <a:t>Одна </a:t>
            </a:r>
          </a:p>
          <a:p>
            <a:pPr lvl="1"/>
            <a:r>
              <a:rPr lang="ru-RU" dirty="0" smtClean="0"/>
              <a:t>Две </a:t>
            </a:r>
          </a:p>
          <a:p>
            <a:pPr lvl="1"/>
            <a:r>
              <a:rPr lang="ru-RU" dirty="0" smtClean="0"/>
              <a:t>Три </a:t>
            </a:r>
          </a:p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571472" y="3286124"/>
            <a:ext cx="214314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571472" y="5715016"/>
            <a:ext cx="214314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b="1" i="1" dirty="0" smtClean="0"/>
              <a:t>Сколько производящих основ у слова </a:t>
            </a:r>
            <a:r>
              <a:rPr lang="ru-RU" sz="2800" b="1" dirty="0" smtClean="0"/>
              <a:t>МГУ</a:t>
            </a:r>
            <a:r>
              <a:rPr lang="ru-RU" sz="2800" b="1" i="1" dirty="0" smtClean="0"/>
              <a:t>?</a:t>
            </a:r>
          </a:p>
          <a:p>
            <a:pPr lvl="1"/>
            <a:r>
              <a:rPr lang="ru-RU" dirty="0" smtClean="0"/>
              <a:t>Одна </a:t>
            </a:r>
          </a:p>
          <a:p>
            <a:pPr lvl="1"/>
            <a:r>
              <a:rPr lang="ru-RU" dirty="0" smtClean="0"/>
              <a:t>Две </a:t>
            </a:r>
          </a:p>
          <a:p>
            <a:pPr lvl="1"/>
            <a:r>
              <a:rPr lang="ru-RU" dirty="0" smtClean="0"/>
              <a:t>Три </a:t>
            </a:r>
          </a:p>
          <a:p>
            <a:pPr lvl="0"/>
            <a:r>
              <a:rPr lang="ru-RU" sz="2800" b="1" i="1" dirty="0" smtClean="0"/>
              <a:t>Как называется процесс образования производной основы от производящей?</a:t>
            </a:r>
          </a:p>
          <a:p>
            <a:pPr lvl="1"/>
            <a:r>
              <a:rPr lang="ru-RU" dirty="0" smtClean="0"/>
              <a:t>Способ словообразования </a:t>
            </a:r>
          </a:p>
          <a:p>
            <a:pPr lvl="1"/>
            <a:r>
              <a:rPr lang="ru-RU" dirty="0" smtClean="0"/>
              <a:t>Средство словообразования </a:t>
            </a:r>
          </a:p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642910" y="3429000"/>
            <a:ext cx="214314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571472" y="4786322"/>
            <a:ext cx="214314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b="1" i="1" dirty="0" smtClean="0"/>
              <a:t>Являются ли средством словообразования словообразовательные морфемы?</a:t>
            </a:r>
          </a:p>
          <a:p>
            <a:pPr lvl="1"/>
            <a:r>
              <a:rPr lang="ru-RU" dirty="0" smtClean="0"/>
              <a:t>Да </a:t>
            </a:r>
          </a:p>
          <a:p>
            <a:pPr lvl="1"/>
            <a:r>
              <a:rPr lang="ru-RU" dirty="0" smtClean="0"/>
              <a:t>Нет </a:t>
            </a:r>
          </a:p>
          <a:p>
            <a:pPr lvl="0"/>
            <a:r>
              <a:rPr lang="ru-RU" sz="2800" b="1" i="1" dirty="0" smtClean="0"/>
              <a:t>Являются ли средством словообразования специальные операции с производящей основой ( или производящими основами)?</a:t>
            </a:r>
          </a:p>
          <a:p>
            <a:pPr lvl="1"/>
            <a:r>
              <a:rPr lang="ru-RU" dirty="0" smtClean="0"/>
              <a:t>Да </a:t>
            </a:r>
          </a:p>
          <a:p>
            <a:pPr lvl="1"/>
            <a:r>
              <a:rPr lang="ru-RU" dirty="0" smtClean="0"/>
              <a:t>Нет </a:t>
            </a:r>
          </a:p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500034" y="2928934"/>
            <a:ext cx="214314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428596" y="5143512"/>
            <a:ext cx="214314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sz="2800" b="1" i="1" dirty="0" smtClean="0"/>
              <a:t>Как называется способ образования слов с помощью приставки и суффикса?</a:t>
            </a:r>
          </a:p>
          <a:p>
            <a:pPr lvl="1"/>
            <a:r>
              <a:rPr lang="ru-RU" dirty="0" smtClean="0"/>
              <a:t>Приставочный </a:t>
            </a:r>
          </a:p>
          <a:p>
            <a:pPr lvl="1"/>
            <a:r>
              <a:rPr lang="ru-RU" dirty="0" smtClean="0"/>
              <a:t>Суффиксальный </a:t>
            </a:r>
          </a:p>
          <a:p>
            <a:pPr lvl="1"/>
            <a:r>
              <a:rPr lang="ru-RU" dirty="0" smtClean="0"/>
              <a:t>Приставочно-суффиксальный </a:t>
            </a:r>
          </a:p>
          <a:p>
            <a:pPr lvl="0"/>
            <a:r>
              <a:rPr lang="ru-RU" sz="2800" b="1" i="1" dirty="0" smtClean="0"/>
              <a:t>Какое фонетическое явление наблюдается при образовании слова </a:t>
            </a:r>
            <a:r>
              <a:rPr lang="ru-RU" sz="2800" b="1" dirty="0" smtClean="0"/>
              <a:t>рученька</a:t>
            </a:r>
            <a:r>
              <a:rPr lang="ru-RU" sz="2800" b="1" i="1" dirty="0" smtClean="0"/>
              <a:t> от слова </a:t>
            </a:r>
            <a:r>
              <a:rPr lang="ru-RU" sz="2800" b="1" dirty="0" smtClean="0"/>
              <a:t>рука</a:t>
            </a:r>
            <a:r>
              <a:rPr lang="ru-RU" sz="2800" b="1" i="1" dirty="0" smtClean="0"/>
              <a:t>?</a:t>
            </a:r>
          </a:p>
          <a:p>
            <a:pPr lvl="1"/>
            <a:r>
              <a:rPr lang="ru-RU" dirty="0" smtClean="0"/>
              <a:t>Вставка интерфикса </a:t>
            </a:r>
          </a:p>
          <a:p>
            <a:pPr lvl="1"/>
            <a:r>
              <a:rPr lang="ru-RU" dirty="0" smtClean="0"/>
              <a:t>Усечение основы </a:t>
            </a:r>
          </a:p>
          <a:p>
            <a:pPr lvl="1"/>
            <a:r>
              <a:rPr lang="ru-RU" dirty="0" smtClean="0"/>
              <a:t>Чередование согласных </a:t>
            </a:r>
          </a:p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571472" y="3429000"/>
            <a:ext cx="214314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571472" y="5786454"/>
            <a:ext cx="214314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2285992"/>
          </a:xfrm>
        </p:spPr>
        <p:txBody>
          <a:bodyPr>
            <a:noAutofit/>
          </a:bodyPr>
          <a:lstStyle/>
          <a:p>
            <a:pPr algn="ctr"/>
            <a:r>
              <a:rPr lang="ru-RU" sz="5000" b="1" dirty="0" smtClean="0">
                <a:solidFill>
                  <a:srgbClr val="FF0000"/>
                </a:solidFill>
              </a:rPr>
              <a:t>Словообразование как раздел языка</a:t>
            </a:r>
            <a:endParaRPr lang="ru-RU" sz="5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492896"/>
            <a:ext cx="7098012" cy="3145904"/>
          </a:xfrm>
        </p:spPr>
        <p:txBody>
          <a:bodyPr>
            <a:normAutofit/>
          </a:bodyPr>
          <a:lstStyle/>
          <a:p>
            <a:endParaRPr lang="ru-RU" sz="2400" b="1" dirty="0"/>
          </a:p>
        </p:txBody>
      </p:sp>
      <p:pic>
        <p:nvPicPr>
          <p:cNvPr id="11266" name="Picture 2" descr="http://im2-tub-ru.yandex.net/i?id=336757903-06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786058"/>
            <a:ext cx="4177034" cy="3546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Производная и производящая основы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2081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  Производное слово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 – это слово, основа которого образована от другой основы и мотивирована ею. Мотивирована - значит, связана с ней по смыслу и объясняется, толкуется ею.</a:t>
            </a:r>
          </a:p>
          <a:p>
            <a:pPr>
              <a:buNone/>
            </a:pP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Примеры: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Дом – производящая основа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Домик – производная основа</a:t>
            </a:r>
          </a:p>
          <a:p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Конфета – производящая основа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Конфетка – производная основа</a:t>
            </a:r>
          </a:p>
          <a:p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Весна – производящая основа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Весенний - производная основа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146" name="AutoShape 2" descr="Картинки по запросу картинка дом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Картинки по запросу картинка дом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Картинки по запросу картинка дом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2" name="AutoShape 8" descr="Картинки по запросу картинка дом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>
              <a:buNone/>
            </a:pPr>
            <a:endParaRPr lang="ru-RU" sz="4800" b="1" dirty="0"/>
          </a:p>
          <a:p>
            <a:pPr>
              <a:buNone/>
            </a:pPr>
            <a:endParaRPr lang="ru-RU" sz="4800" b="1" dirty="0"/>
          </a:p>
        </p:txBody>
      </p:sp>
      <p:sp>
        <p:nvSpPr>
          <p:cNvPr id="5122" name="AutoShape 2" descr="Картинки по запросу картинка дом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http://russkiy-na-5.ru/files/uploads/r_k17-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828680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Приставочный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2285992"/>
            <a:ext cx="4040188" cy="659352"/>
          </a:xfrm>
        </p:spPr>
        <p:txBody>
          <a:bodyPr/>
          <a:lstStyle/>
          <a:p>
            <a:r>
              <a:rPr lang="ru-RU" dirty="0" smtClean="0"/>
              <a:t>Смотреть – посмотреть </a:t>
            </a:r>
          </a:p>
          <a:p>
            <a:r>
              <a:rPr lang="ru-RU" dirty="0" smtClean="0"/>
              <a:t>Город – пригород</a:t>
            </a:r>
          </a:p>
          <a:p>
            <a:r>
              <a:rPr lang="ru-RU" dirty="0" smtClean="0"/>
              <a:t>Дорого - недорого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3244334"/>
            <a:ext cx="495217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dirty="0" smtClean="0">
                <a:solidFill>
                  <a:schemeClr val="accent2"/>
                </a:solidFill>
              </a:rPr>
              <a:t>Суффиксальный</a:t>
            </a:r>
            <a:endParaRPr lang="ru-RU" sz="5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421481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Забор – заборище</a:t>
            </a:r>
          </a:p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Второй – вторник</a:t>
            </a:r>
          </a:p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Выдумать - выдумщик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472" y="1357298"/>
            <a:ext cx="511175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71472" y="4429132"/>
            <a:ext cx="7786742" cy="114300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Сложение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128586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Окно – подоконник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Тихо – втихаря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Тень – затенить</a:t>
            </a:r>
          </a:p>
          <a:p>
            <a:endParaRPr lang="ru-RU" dirty="0"/>
          </a:p>
        </p:txBody>
      </p:sp>
      <p:sp>
        <p:nvSpPr>
          <p:cNvPr id="12" name="Текст 5"/>
          <p:cNvSpPr txBox="1">
            <a:spLocks/>
          </p:cNvSpPr>
          <p:nvPr/>
        </p:nvSpPr>
        <p:spPr>
          <a:xfrm>
            <a:off x="785786" y="2571744"/>
            <a:ext cx="7786742" cy="1143008"/>
          </a:xfrm>
          <a:prstGeom prst="rect">
            <a:avLst/>
          </a:prstGeom>
        </p:spPr>
        <p:txBody>
          <a:bodyPr vert="horz" lIns="18288" rIns="18288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4000" b="1" dirty="0" err="1" smtClean="0">
                <a:solidFill>
                  <a:schemeClr val="bg2">
                    <a:lumMod val="50000"/>
                  </a:schemeClr>
                </a:solidFill>
              </a:rPr>
              <a:t>Бессуффиксальный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1538" y="335756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Выходить – выход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Высокий – высь</a:t>
            </a:r>
          </a:p>
          <a:p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14" name="Текст 5"/>
          <p:cNvSpPr txBox="1">
            <a:spLocks/>
          </p:cNvSpPr>
          <p:nvPr/>
        </p:nvSpPr>
        <p:spPr>
          <a:xfrm>
            <a:off x="723872" y="652442"/>
            <a:ext cx="7786742" cy="1143008"/>
          </a:xfrm>
          <a:prstGeom prst="rect">
            <a:avLst/>
          </a:prstGeom>
        </p:spPr>
        <p:txBody>
          <a:bodyPr vert="horz" lIns="18288" rIns="18288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Приставочно-суффиксальный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5143512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Лесостепь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Диван-кровать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Сокращение основы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8281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Зав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Зам </a:t>
            </a:r>
          </a:p>
          <a:p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2857496"/>
            <a:ext cx="8229600" cy="785818"/>
          </a:xfrm>
          <a:prstGeom prst="rect">
            <a:avLst/>
          </a:prstGeom>
        </p:spPr>
        <p:txBody>
          <a:bodyPr vert="horz" lIns="0" rIns="0" bIns="0" anchor="b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Сращение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786190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Долгоиграющий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Быстрорастворимый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57158" y="4429132"/>
            <a:ext cx="8229600" cy="92869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Аббревиация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500702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Зарплата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РФ, МГУ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Проверь себя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2800" b="1" i="1" dirty="0" smtClean="0"/>
              <a:t>В паре слов </a:t>
            </a:r>
            <a:r>
              <a:rPr lang="ru-RU" sz="2800" b="1" dirty="0" smtClean="0"/>
              <a:t>осень - осенний</a:t>
            </a:r>
            <a:r>
              <a:rPr lang="ru-RU" sz="2800" b="1" i="1" dirty="0" smtClean="0"/>
              <a:t> основа </a:t>
            </a:r>
            <a:r>
              <a:rPr lang="ru-RU" sz="2800" b="1" dirty="0" smtClean="0"/>
              <a:t>осень</a:t>
            </a:r>
            <a:r>
              <a:rPr lang="ru-RU" sz="2800" b="1" i="1" dirty="0" smtClean="0"/>
              <a:t> является производной или производящей?</a:t>
            </a:r>
          </a:p>
          <a:p>
            <a:pPr lvl="1"/>
            <a:r>
              <a:rPr lang="ru-RU" dirty="0" smtClean="0"/>
              <a:t>Производной </a:t>
            </a:r>
          </a:p>
          <a:p>
            <a:pPr lvl="1"/>
            <a:r>
              <a:rPr lang="ru-RU" dirty="0" smtClean="0"/>
              <a:t>Производящей </a:t>
            </a:r>
          </a:p>
          <a:p>
            <a:pPr lvl="1">
              <a:buNone/>
            </a:pPr>
            <a:endParaRPr lang="ru-RU" dirty="0" smtClean="0"/>
          </a:p>
          <a:p>
            <a:pPr lvl="0"/>
            <a:r>
              <a:rPr lang="ru-RU" sz="2800" b="1" i="1" dirty="0" smtClean="0"/>
              <a:t>Как называется основа нового слова, образованного от другой основы?</a:t>
            </a:r>
          </a:p>
          <a:p>
            <a:pPr lvl="1"/>
            <a:r>
              <a:rPr lang="ru-RU" dirty="0" smtClean="0"/>
              <a:t>Производной </a:t>
            </a:r>
          </a:p>
          <a:p>
            <a:pPr lvl="1"/>
            <a:r>
              <a:rPr lang="ru-RU" dirty="0" smtClean="0"/>
              <a:t>Производящей </a:t>
            </a:r>
          </a:p>
          <a:p>
            <a:pPr lvl="1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642910" y="3643314"/>
            <a:ext cx="214314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571472" y="5214950"/>
            <a:ext cx="214314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107</TotalTime>
  <Words>176</Words>
  <Application>Microsoft Office PowerPoint</Application>
  <PresentationFormat>Экран (4:3)</PresentationFormat>
  <Paragraphs>88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Тема  «Словообразование»</vt:lpstr>
      <vt:lpstr>Словообразование как раздел языка</vt:lpstr>
      <vt:lpstr>Производная и производящая основы</vt:lpstr>
      <vt:lpstr>Примеры:</vt:lpstr>
      <vt:lpstr>Слайд 5</vt:lpstr>
      <vt:lpstr>Приставочный</vt:lpstr>
      <vt:lpstr>Слайд 7</vt:lpstr>
      <vt:lpstr>Сокращение основы</vt:lpstr>
      <vt:lpstr>Проверь себя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«Современные требования к поведению уроков в условиях реализации ФГОС.»</dc:title>
  <dc:creator>User</dc:creator>
  <cp:lastModifiedBy>User</cp:lastModifiedBy>
  <cp:revision>15</cp:revision>
  <dcterms:created xsi:type="dcterms:W3CDTF">2013-03-19T08:35:41Z</dcterms:created>
  <dcterms:modified xsi:type="dcterms:W3CDTF">2019-03-12T15:56:22Z</dcterms:modified>
</cp:coreProperties>
</file>