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7" r:id="rId3"/>
    <p:sldId id="295" r:id="rId4"/>
    <p:sldId id="282" r:id="rId5"/>
    <p:sldId id="285" r:id="rId6"/>
    <p:sldId id="286" r:id="rId7"/>
    <p:sldId id="287" r:id="rId8"/>
    <p:sldId id="297" r:id="rId9"/>
    <p:sldId id="288" r:id="rId10"/>
    <p:sldId id="289" r:id="rId11"/>
    <p:sldId id="291" r:id="rId12"/>
    <p:sldId id="292" r:id="rId13"/>
    <p:sldId id="293" r:id="rId14"/>
    <p:sldId id="265" r:id="rId15"/>
    <p:sldId id="268" r:id="rId16"/>
    <p:sldId id="280" r:id="rId17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:)" initials=":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  <a:srgbClr val="F3F1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63" autoAdjust="0"/>
    <p:restoredTop sz="94660"/>
  </p:normalViewPr>
  <p:slideViewPr>
    <p:cSldViewPr>
      <p:cViewPr>
        <p:scale>
          <a:sx n="70" d="100"/>
          <a:sy n="70" d="100"/>
        </p:scale>
        <p:origin x="-139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39D478-35BA-4713-B8BE-D54B98FB4B41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B62BAC-8031-4B6C-A233-E4A4E947E953}">
      <dgm:prSet phldrT="[Текст]" custT="1"/>
      <dgm:spPr/>
      <dgm:t>
        <a:bodyPr/>
        <a:lstStyle/>
        <a:p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Мнемоквадрат</a:t>
          </a:r>
          <a:r>
            <a:rPr lang="ru-RU" sz="1800" dirty="0" smtClean="0"/>
            <a:t> </a:t>
          </a:r>
          <a:endParaRPr lang="ru-RU" sz="1800" dirty="0"/>
        </a:p>
      </dgm:t>
    </dgm:pt>
    <dgm:pt modelId="{3F714001-218C-4A08-9524-83857133638F}" type="parTrans" cxnId="{1DAD0904-B7B7-45BC-999E-88F90C538994}">
      <dgm:prSet/>
      <dgm:spPr/>
      <dgm:t>
        <a:bodyPr/>
        <a:lstStyle/>
        <a:p>
          <a:endParaRPr lang="ru-RU"/>
        </a:p>
      </dgm:t>
    </dgm:pt>
    <dgm:pt modelId="{4E9A2C54-7066-4011-B577-BE02EC139090}" type="sibTrans" cxnId="{1DAD0904-B7B7-45BC-999E-88F90C538994}">
      <dgm:prSet/>
      <dgm:spPr/>
      <dgm:t>
        <a:bodyPr/>
        <a:lstStyle/>
        <a:p>
          <a:endParaRPr lang="ru-RU"/>
        </a:p>
      </dgm:t>
    </dgm:pt>
    <dgm:pt modelId="{60CB662A-D500-4604-8303-2FA49FA60FCB}">
      <dgm:prSet phldrT="[Текст]" custT="1"/>
      <dgm:spPr/>
      <dgm:t>
        <a:bodyPr/>
        <a:lstStyle/>
        <a:p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Мнемодорожка</a:t>
          </a:r>
          <a:r>
            <a:rPr lang="ru-RU" sz="1900" dirty="0" smtClean="0"/>
            <a:t> </a:t>
          </a:r>
          <a:endParaRPr lang="ru-RU" sz="1900" dirty="0"/>
        </a:p>
      </dgm:t>
    </dgm:pt>
    <dgm:pt modelId="{6D4D8412-58C0-40C4-86EF-CB9EB67DB841}" type="parTrans" cxnId="{78274B7A-50CB-498F-A16A-95741F66F438}">
      <dgm:prSet/>
      <dgm:spPr/>
      <dgm:t>
        <a:bodyPr/>
        <a:lstStyle/>
        <a:p>
          <a:endParaRPr lang="ru-RU"/>
        </a:p>
      </dgm:t>
    </dgm:pt>
    <dgm:pt modelId="{5BCFBD58-296A-4942-8834-AD00FD022136}" type="sibTrans" cxnId="{78274B7A-50CB-498F-A16A-95741F66F438}">
      <dgm:prSet/>
      <dgm:spPr/>
      <dgm:t>
        <a:bodyPr/>
        <a:lstStyle/>
        <a:p>
          <a:endParaRPr lang="ru-RU"/>
        </a:p>
      </dgm:t>
    </dgm:pt>
    <dgm:pt modelId="{1A6568A6-EE82-4283-8220-16406542DB74}">
      <dgm:prSet phldrT="[Текст]"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Мнемотаблица</a:t>
          </a:r>
          <a:r>
            <a:rPr lang="ru-RU" dirty="0" smtClean="0"/>
            <a:t> </a:t>
          </a:r>
          <a:endParaRPr lang="ru-RU" dirty="0"/>
        </a:p>
      </dgm:t>
    </dgm:pt>
    <dgm:pt modelId="{7A76546F-3E8B-447D-A230-54ED7E4720ED}" type="parTrans" cxnId="{63DFF08C-1C10-4880-B384-045C815352D9}">
      <dgm:prSet/>
      <dgm:spPr/>
      <dgm:t>
        <a:bodyPr/>
        <a:lstStyle/>
        <a:p>
          <a:endParaRPr lang="ru-RU"/>
        </a:p>
      </dgm:t>
    </dgm:pt>
    <dgm:pt modelId="{80240F49-6FC8-4556-9379-EF21624EC76C}" type="sibTrans" cxnId="{63DFF08C-1C10-4880-B384-045C815352D9}">
      <dgm:prSet/>
      <dgm:spPr/>
      <dgm:t>
        <a:bodyPr/>
        <a:lstStyle/>
        <a:p>
          <a:endParaRPr lang="ru-RU"/>
        </a:p>
      </dgm:t>
    </dgm:pt>
    <dgm:pt modelId="{3DBFC60D-A157-40C7-862A-763CDDE4A22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Коллаж</a:t>
          </a:r>
          <a:r>
            <a:rPr lang="ru-RU" dirty="0" smtClean="0"/>
            <a:t> </a:t>
          </a:r>
          <a:endParaRPr lang="ru-RU" dirty="0"/>
        </a:p>
      </dgm:t>
    </dgm:pt>
    <dgm:pt modelId="{D20EFEC1-26B9-4426-AE78-19B989E783FF}" type="parTrans" cxnId="{4A2E03B1-057B-4B16-BDAE-C10684A80476}">
      <dgm:prSet/>
      <dgm:spPr/>
      <dgm:t>
        <a:bodyPr/>
        <a:lstStyle/>
        <a:p>
          <a:endParaRPr lang="ru-RU"/>
        </a:p>
      </dgm:t>
    </dgm:pt>
    <dgm:pt modelId="{6E0211DD-5587-47E1-A667-3BCC87AC0AB7}" type="sibTrans" cxnId="{4A2E03B1-057B-4B16-BDAE-C10684A80476}">
      <dgm:prSet/>
      <dgm:spPr/>
      <dgm:t>
        <a:bodyPr/>
        <a:lstStyle/>
        <a:p>
          <a:endParaRPr lang="ru-RU"/>
        </a:p>
      </dgm:t>
    </dgm:pt>
    <dgm:pt modelId="{A40B0128-6DE9-445D-8D2D-0AB12BE239E7}" type="pres">
      <dgm:prSet presAssocID="{4239D478-35BA-4713-B8BE-D54B98FB4B4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B9ED8D-894B-438A-B23C-BBC98CFC736F}" type="pres">
      <dgm:prSet presAssocID="{4239D478-35BA-4713-B8BE-D54B98FB4B41}" presName="axisShape" presStyleLbl="bgShp" presStyleIdx="0" presStyleCnt="1"/>
      <dgm:spPr/>
    </dgm:pt>
    <dgm:pt modelId="{E0E3E7BF-B7A2-4760-A853-472BD4082A48}" type="pres">
      <dgm:prSet presAssocID="{4239D478-35BA-4713-B8BE-D54B98FB4B41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33DE85-B50D-4F17-91E0-31B31FEF08DA}" type="pres">
      <dgm:prSet presAssocID="{4239D478-35BA-4713-B8BE-D54B98FB4B41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47231C-2635-4EF3-B86C-88911279BB5C}" type="pres">
      <dgm:prSet presAssocID="{4239D478-35BA-4713-B8BE-D54B98FB4B41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2EC425-3E5C-484D-9B21-963F9DDD17D3}" type="pres">
      <dgm:prSet presAssocID="{4239D478-35BA-4713-B8BE-D54B98FB4B41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AD0904-B7B7-45BC-999E-88F90C538994}" srcId="{4239D478-35BA-4713-B8BE-D54B98FB4B41}" destId="{F0B62BAC-8031-4B6C-A233-E4A4E947E953}" srcOrd="0" destOrd="0" parTransId="{3F714001-218C-4A08-9524-83857133638F}" sibTransId="{4E9A2C54-7066-4011-B577-BE02EC139090}"/>
    <dgm:cxn modelId="{DDFBF214-1459-4389-BE0E-B7CF71C20C97}" type="presOf" srcId="{1A6568A6-EE82-4283-8220-16406542DB74}" destId="{E647231C-2635-4EF3-B86C-88911279BB5C}" srcOrd="0" destOrd="0" presId="urn:microsoft.com/office/officeart/2005/8/layout/matrix2"/>
    <dgm:cxn modelId="{78274B7A-50CB-498F-A16A-95741F66F438}" srcId="{4239D478-35BA-4713-B8BE-D54B98FB4B41}" destId="{60CB662A-D500-4604-8303-2FA49FA60FCB}" srcOrd="1" destOrd="0" parTransId="{6D4D8412-58C0-40C4-86EF-CB9EB67DB841}" sibTransId="{5BCFBD58-296A-4942-8834-AD00FD022136}"/>
    <dgm:cxn modelId="{5EAE4233-F6BA-4B8E-995E-45FE919B1C19}" type="presOf" srcId="{4239D478-35BA-4713-B8BE-D54B98FB4B41}" destId="{A40B0128-6DE9-445D-8D2D-0AB12BE239E7}" srcOrd="0" destOrd="0" presId="urn:microsoft.com/office/officeart/2005/8/layout/matrix2"/>
    <dgm:cxn modelId="{2DA10938-F7CE-45C5-8718-ECAE486BD6CF}" type="presOf" srcId="{F0B62BAC-8031-4B6C-A233-E4A4E947E953}" destId="{E0E3E7BF-B7A2-4760-A853-472BD4082A48}" srcOrd="0" destOrd="0" presId="urn:microsoft.com/office/officeart/2005/8/layout/matrix2"/>
    <dgm:cxn modelId="{D60E4757-5590-4F05-B546-DC14BBADD1A7}" type="presOf" srcId="{60CB662A-D500-4604-8303-2FA49FA60FCB}" destId="{5333DE85-B50D-4F17-91E0-31B31FEF08DA}" srcOrd="0" destOrd="0" presId="urn:microsoft.com/office/officeart/2005/8/layout/matrix2"/>
    <dgm:cxn modelId="{63DFF08C-1C10-4880-B384-045C815352D9}" srcId="{4239D478-35BA-4713-B8BE-D54B98FB4B41}" destId="{1A6568A6-EE82-4283-8220-16406542DB74}" srcOrd="2" destOrd="0" parTransId="{7A76546F-3E8B-447D-A230-54ED7E4720ED}" sibTransId="{80240F49-6FC8-4556-9379-EF21624EC76C}"/>
    <dgm:cxn modelId="{8C3B8BEE-E049-47CD-A394-DC132482A2BF}" type="presOf" srcId="{3DBFC60D-A157-40C7-862A-763CDDE4A225}" destId="{092EC425-3E5C-484D-9B21-963F9DDD17D3}" srcOrd="0" destOrd="0" presId="urn:microsoft.com/office/officeart/2005/8/layout/matrix2"/>
    <dgm:cxn modelId="{4A2E03B1-057B-4B16-BDAE-C10684A80476}" srcId="{4239D478-35BA-4713-B8BE-D54B98FB4B41}" destId="{3DBFC60D-A157-40C7-862A-763CDDE4A225}" srcOrd="3" destOrd="0" parTransId="{D20EFEC1-26B9-4426-AE78-19B989E783FF}" sibTransId="{6E0211DD-5587-47E1-A667-3BCC87AC0AB7}"/>
    <dgm:cxn modelId="{979DA559-83B7-4426-B6C6-6610DF4495D7}" type="presParOf" srcId="{A40B0128-6DE9-445D-8D2D-0AB12BE239E7}" destId="{85B9ED8D-894B-438A-B23C-BBC98CFC736F}" srcOrd="0" destOrd="0" presId="urn:microsoft.com/office/officeart/2005/8/layout/matrix2"/>
    <dgm:cxn modelId="{EC11EED2-167C-44D7-812C-33C9B83D9505}" type="presParOf" srcId="{A40B0128-6DE9-445D-8D2D-0AB12BE239E7}" destId="{E0E3E7BF-B7A2-4760-A853-472BD4082A48}" srcOrd="1" destOrd="0" presId="urn:microsoft.com/office/officeart/2005/8/layout/matrix2"/>
    <dgm:cxn modelId="{1F8094BF-9873-4BA7-AECD-ACB2B43F3AD9}" type="presParOf" srcId="{A40B0128-6DE9-445D-8D2D-0AB12BE239E7}" destId="{5333DE85-B50D-4F17-91E0-31B31FEF08DA}" srcOrd="2" destOrd="0" presId="urn:microsoft.com/office/officeart/2005/8/layout/matrix2"/>
    <dgm:cxn modelId="{5111E647-ECC7-4199-AA13-258F307EF56E}" type="presParOf" srcId="{A40B0128-6DE9-445D-8D2D-0AB12BE239E7}" destId="{E647231C-2635-4EF3-B86C-88911279BB5C}" srcOrd="3" destOrd="0" presId="urn:microsoft.com/office/officeart/2005/8/layout/matrix2"/>
    <dgm:cxn modelId="{EEBE2DD9-4601-4C5D-896F-2DFD18DE93F6}" type="presParOf" srcId="{A40B0128-6DE9-445D-8D2D-0AB12BE239E7}" destId="{092EC425-3E5C-484D-9B21-963F9DDD17D3}" srcOrd="4" destOrd="0" presId="urn:microsoft.com/office/officeart/2005/8/layout/matrix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837F-9599-4502-B99D-9B37007D6E5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925E-98C6-466E-8550-45076C156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837F-9599-4502-B99D-9B37007D6E5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925E-98C6-466E-8550-45076C156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837F-9599-4502-B99D-9B37007D6E5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925E-98C6-466E-8550-45076C156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837F-9599-4502-B99D-9B37007D6E5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925E-98C6-466E-8550-45076C156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837F-9599-4502-B99D-9B37007D6E5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925E-98C6-466E-8550-45076C156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837F-9599-4502-B99D-9B37007D6E5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925E-98C6-466E-8550-45076C156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837F-9599-4502-B99D-9B37007D6E5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925E-98C6-466E-8550-45076C156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837F-9599-4502-B99D-9B37007D6E5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925E-98C6-466E-8550-45076C156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837F-9599-4502-B99D-9B37007D6E5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925E-98C6-466E-8550-45076C156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837F-9599-4502-B99D-9B37007D6E5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B925E-98C6-466E-8550-45076C156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D837F-9599-4502-B99D-9B37007D6E5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BEB925E-98C6-466E-8550-45076C1567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CD837F-9599-4502-B99D-9B37007D6E5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EB925E-98C6-466E-8550-45076C1567F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+mn-lt"/>
                <a:cs typeface="Times New Roman" pitchFamily="18" charset="0"/>
              </a:rPr>
              <a:t>Муниципальное бюджетное дошкольное образовательное учреждение «Детский сад «Звездочка» </a:t>
            </a:r>
            <a:r>
              <a:rPr lang="ru-RU" sz="2400" dirty="0" smtClean="0">
                <a:cs typeface="Times New Roman" pitchFamily="18" charset="0"/>
              </a:rPr>
              <a:t>г. Гагарин</a:t>
            </a:r>
            <a:br>
              <a:rPr lang="ru-RU" sz="2400" dirty="0" smtClean="0">
                <a:cs typeface="Times New Roman" pitchFamily="18" charset="0"/>
              </a:rPr>
            </a:br>
            <a:endParaRPr lang="ru-RU" sz="2400" dirty="0"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ru-RU" sz="2400" dirty="0" smtClean="0"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cs typeface="Times New Roman" pitchFamily="18" charset="0"/>
              </a:rPr>
              <a:t>Тема региональной инновационной площадки: </a:t>
            </a:r>
          </a:p>
          <a:p>
            <a:pPr marL="0" indent="0" algn="ctr">
              <a:buNone/>
            </a:pPr>
            <a:endParaRPr lang="ru-RU" sz="3200" b="1" dirty="0" smtClean="0"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200" b="1" smtClean="0"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200" b="1" smtClean="0">
                <a:cs typeface="Times New Roman" pitchFamily="18" charset="0"/>
              </a:rPr>
              <a:t>«</a:t>
            </a:r>
            <a:r>
              <a:rPr lang="ru-RU" sz="3200" b="1" dirty="0">
                <a:cs typeface="Times New Roman" pitchFamily="18" charset="0"/>
              </a:rPr>
              <a:t>Развитие взаимодействия младших дошкольников друг с другом  в разных видах деятельности</a:t>
            </a:r>
            <a:r>
              <a:rPr lang="ru-RU" sz="3200" b="1" dirty="0" smtClean="0">
                <a:cs typeface="Times New Roman" pitchFamily="18" charset="0"/>
              </a:rPr>
              <a:t>»</a:t>
            </a:r>
          </a:p>
          <a:p>
            <a:endParaRPr lang="ru-RU" dirty="0"/>
          </a:p>
          <a:p>
            <a:endParaRPr lang="ru-RU" dirty="0" smtClean="0"/>
          </a:p>
          <a:p>
            <a:pPr algn="ctr"/>
            <a:endParaRPr lang="ru-RU" sz="2000" dirty="0" smtClean="0">
              <a:cs typeface="Times New Roman" pitchFamily="18" charset="0"/>
            </a:endParaRPr>
          </a:p>
          <a:p>
            <a:pPr algn="ctr"/>
            <a:endParaRPr lang="ru-RU" sz="2000" dirty="0"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200" dirty="0" err="1" smtClean="0">
                <a:cs typeface="Times New Roman" pitchFamily="18" charset="0"/>
              </a:rPr>
              <a:t>Кендыш</a:t>
            </a:r>
            <a:r>
              <a:rPr lang="ru-RU" sz="2200" dirty="0" smtClean="0">
                <a:cs typeface="Times New Roman" pitchFamily="18" charset="0"/>
              </a:rPr>
              <a:t> Наталья Алексеевна, </a:t>
            </a:r>
          </a:p>
          <a:p>
            <a:pPr marL="0" indent="0" algn="r">
              <a:buNone/>
            </a:pPr>
            <a:r>
              <a:rPr lang="ru-RU" sz="2200" dirty="0" smtClean="0">
                <a:cs typeface="Times New Roman" pitchFamily="18" charset="0"/>
              </a:rPr>
              <a:t>заместитель заведующего</a:t>
            </a:r>
          </a:p>
          <a:p>
            <a:pPr marL="0" indent="0" algn="r">
              <a:buNone/>
            </a:pPr>
            <a:r>
              <a:rPr lang="ru-RU" sz="2200" dirty="0" smtClean="0">
                <a:cs typeface="Times New Roman" pitchFamily="18" charset="0"/>
              </a:rPr>
              <a:t>Лютикова Елена </a:t>
            </a:r>
            <a:r>
              <a:rPr lang="ru-RU" sz="2200" dirty="0" err="1" smtClean="0">
                <a:cs typeface="Times New Roman" pitchFamily="18" charset="0"/>
              </a:rPr>
              <a:t>дмитриевна</a:t>
            </a:r>
            <a:r>
              <a:rPr lang="ru-RU" sz="2200" dirty="0" smtClean="0">
                <a:cs typeface="Times New Roman" pitchFamily="18" charset="0"/>
              </a:rPr>
              <a:t> </a:t>
            </a:r>
          </a:p>
          <a:p>
            <a:pPr marL="0" indent="0" algn="r">
              <a:buNone/>
            </a:pPr>
            <a:r>
              <a:rPr lang="ru-RU" sz="2200" dirty="0" smtClean="0">
                <a:cs typeface="Times New Roman" pitchFamily="18" charset="0"/>
              </a:rPr>
              <a:t>Педагог-психолог</a:t>
            </a:r>
            <a:endParaRPr lang="ru-RU" sz="22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14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928670"/>
            <a:ext cx="4357718" cy="3500462"/>
          </a:xfrm>
          <a:prstGeom prst="rect">
            <a:avLst/>
          </a:prstGeom>
        </p:spPr>
      </p:pic>
      <p:pic>
        <p:nvPicPr>
          <p:cNvPr id="5" name="Рисунок 4" descr="DSCN695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500306"/>
            <a:ext cx="4071966" cy="34969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147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руглая лента лицом вниз 2"/>
          <p:cNvSpPr/>
          <p:nvPr/>
        </p:nvSpPr>
        <p:spPr>
          <a:xfrm>
            <a:off x="1214414" y="1643050"/>
            <a:ext cx="6143668" cy="1071570"/>
          </a:xfrm>
          <a:prstGeom prst="ellipseRibb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отношений партнерства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928662" y="4857760"/>
            <a:ext cx="6858048" cy="178595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Продуктивное</a:t>
            </a:r>
          </a:p>
          <a:p>
            <a:pPr algn="ctr">
              <a:buFont typeface="Wingdings" pitchFamily="2" charset="2"/>
              <a:buChar char="§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Родительское собрание с элементами мастер-класса «Учим сотрудничать»</a:t>
            </a:r>
          </a:p>
          <a:p>
            <a:pPr algn="ctr">
              <a:buFont typeface="Wingdings" pitchFamily="2" charset="2"/>
              <a:buChar char="§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Презентация с элементами мастер-класса «Обучение связной речи детей среднего дошкольного возраста»</a:t>
            </a:r>
          </a:p>
          <a:p>
            <a:pPr algn="ctr">
              <a:buFont typeface="Wingdings" pitchFamily="2" charset="2"/>
              <a:buChar char="§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5357818" y="2786058"/>
            <a:ext cx="3429024" cy="2214578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Речевое</a:t>
            </a:r>
          </a:p>
          <a:p>
            <a:pPr algn="ctr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Семинар-тренинг «Речевое взаимодействие дошкольников»</a:t>
            </a:r>
          </a:p>
          <a:p>
            <a:pPr algn="ctr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</a:p>
          <a:p>
            <a:pPr algn="ctr">
              <a:buFont typeface="Wingdings" pitchFamily="2" charset="2"/>
              <a:buChar char="§"/>
            </a:pPr>
            <a:endParaRPr lang="ru-RU" dirty="0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214282" y="2857496"/>
            <a:ext cx="3429024" cy="2286016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Игровое</a:t>
            </a:r>
          </a:p>
          <a:p>
            <a:pPr algn="ctr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 рождения группы «Гномики»</a:t>
            </a:r>
          </a:p>
          <a:p>
            <a:pPr algn="ctr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Праздник ко дню защитника отечества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2357422" y="2714620"/>
            <a:ext cx="428628" cy="42862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57884" y="2714620"/>
            <a:ext cx="785818" cy="35719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3245932" y="3897812"/>
            <a:ext cx="2366384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357158" y="571480"/>
            <a:ext cx="8501122" cy="10001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создание условий для построения личностно-развивающего и гумастического взаимодействия всех участников образовательных отношений (воспитанников, их родителей, педагогов.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8198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50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714356"/>
            <a:ext cx="4786346" cy="3760702"/>
          </a:xfrm>
          <a:prstGeom prst="rect">
            <a:avLst/>
          </a:prstGeom>
        </p:spPr>
      </p:pic>
      <p:pic>
        <p:nvPicPr>
          <p:cNvPr id="4" name="Рисунок 3" descr="IMG_50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357562"/>
            <a:ext cx="4476305" cy="33405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7522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то с айпада 1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785794"/>
            <a:ext cx="5000628" cy="3735037"/>
          </a:xfrm>
          <a:prstGeom prst="rect">
            <a:avLst/>
          </a:prstGeom>
        </p:spPr>
      </p:pic>
      <p:pic>
        <p:nvPicPr>
          <p:cNvPr id="4" name="Рисунок 3" descr="фото с айпада 1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2857496"/>
            <a:ext cx="4857752" cy="36283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3051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86834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+mn-lt"/>
                <a:cs typeface="Times New Roman" pitchFamily="18" charset="0"/>
              </a:rPr>
              <a:t>Перечень используемых педагогических диагностических методик</a:t>
            </a:r>
            <a:endParaRPr lang="ru-RU" sz="3200" dirty="0"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968552"/>
          </a:xfrm>
        </p:spPr>
        <p:txBody>
          <a:bodyPr>
            <a:normAutofit/>
          </a:bodyPr>
          <a:lstStyle/>
          <a:p>
            <a:r>
              <a:rPr lang="ru-RU" sz="2400" dirty="0">
                <a:cs typeface="Times New Roman" pitchFamily="18" charset="0"/>
              </a:rPr>
              <a:t>Диагностика сформированности умения детей 4-5 лет сотрудничать в </a:t>
            </a:r>
            <a:r>
              <a:rPr lang="ru-RU" sz="2400" dirty="0" smtClean="0">
                <a:cs typeface="Times New Roman" pitchFamily="18" charset="0"/>
              </a:rPr>
              <a:t>парах (методика </a:t>
            </a:r>
            <a:r>
              <a:rPr lang="ru-RU" sz="2400" dirty="0">
                <a:cs typeface="Times New Roman" pitchFamily="18" charset="0"/>
              </a:rPr>
              <a:t>«Сложим узор» </a:t>
            </a:r>
            <a:r>
              <a:rPr lang="ru-RU" sz="2400" dirty="0" smtClean="0">
                <a:cs typeface="Times New Roman" pitchFamily="18" charset="0"/>
              </a:rPr>
              <a:t>И.В</a:t>
            </a:r>
            <a:r>
              <a:rPr lang="ru-RU" sz="2400" dirty="0">
                <a:cs typeface="Times New Roman" pitchFamily="18" charset="0"/>
              </a:rPr>
              <a:t>. </a:t>
            </a:r>
            <a:r>
              <a:rPr lang="ru-RU" sz="2400" dirty="0" smtClean="0">
                <a:cs typeface="Times New Roman" pitchFamily="18" charset="0"/>
              </a:rPr>
              <a:t>Мавриной)</a:t>
            </a:r>
          </a:p>
          <a:p>
            <a:r>
              <a:rPr lang="ru-RU" sz="2400" dirty="0" smtClean="0">
                <a:cs typeface="Times New Roman" pitchFamily="18" charset="0"/>
              </a:rPr>
              <a:t>Достижения </a:t>
            </a:r>
            <a:r>
              <a:rPr lang="ru-RU" sz="2400" dirty="0">
                <a:cs typeface="Times New Roman" pitchFamily="18" charset="0"/>
              </a:rPr>
              <a:t>детей по овладению правилами общения </a:t>
            </a:r>
            <a:r>
              <a:rPr lang="ru-RU" sz="2400" dirty="0" smtClean="0">
                <a:cs typeface="Times New Roman" pitchFamily="18" charset="0"/>
              </a:rPr>
              <a:t> в </a:t>
            </a:r>
            <a:r>
              <a:rPr lang="ru-RU" sz="2400" dirty="0">
                <a:cs typeface="Times New Roman" pitchFamily="18" charset="0"/>
              </a:rPr>
              <a:t>средней </a:t>
            </a:r>
            <a:r>
              <a:rPr lang="ru-RU" sz="2400" dirty="0" smtClean="0">
                <a:cs typeface="Times New Roman" pitchFamily="18" charset="0"/>
              </a:rPr>
              <a:t>группе (педагогическая </a:t>
            </a:r>
            <a:r>
              <a:rPr lang="ru-RU" sz="2400" dirty="0">
                <a:cs typeface="Times New Roman" pitchFamily="18" charset="0"/>
              </a:rPr>
              <a:t>диагностика по программе «Развитие</a:t>
            </a:r>
            <a:r>
              <a:rPr lang="ru-RU" sz="2400" dirty="0" smtClean="0">
                <a:cs typeface="Times New Roman" pitchFamily="18" charset="0"/>
              </a:rPr>
              <a:t>»)</a:t>
            </a:r>
          </a:p>
          <a:p>
            <a:r>
              <a:rPr lang="ru-RU" sz="2400" dirty="0" smtClean="0">
                <a:cs typeface="Times New Roman" pitchFamily="18" charset="0"/>
              </a:rPr>
              <a:t>Диагностика </a:t>
            </a:r>
            <a:r>
              <a:rPr lang="ru-RU" sz="2400" dirty="0">
                <a:cs typeface="Times New Roman" pitchFamily="18" charset="0"/>
              </a:rPr>
              <a:t>сформированности навыков взаимодействия детей в </a:t>
            </a:r>
            <a:r>
              <a:rPr lang="ru-RU" sz="2400" dirty="0" smtClean="0">
                <a:cs typeface="Times New Roman" pitchFamily="18" charset="0"/>
              </a:rPr>
              <a:t>игре </a:t>
            </a:r>
            <a:r>
              <a:rPr lang="ru-RU" sz="2400" dirty="0">
                <a:cs typeface="Times New Roman" pitchFamily="18" charset="0"/>
              </a:rPr>
              <a:t>(автор Н.Я. Михайленко</a:t>
            </a:r>
            <a:r>
              <a:rPr lang="ru-RU" sz="2400" dirty="0" smtClean="0">
                <a:cs typeface="Times New Roman" pitchFamily="18" charset="0"/>
              </a:rPr>
              <a:t>)</a:t>
            </a:r>
          </a:p>
          <a:p>
            <a:r>
              <a:rPr lang="ru-RU" sz="2400" dirty="0" smtClean="0">
                <a:cs typeface="Times New Roman" pitchFamily="18" charset="0"/>
              </a:rPr>
              <a:t>Диагностика </a:t>
            </a:r>
            <a:r>
              <a:rPr lang="ru-RU" sz="2400" dirty="0">
                <a:cs typeface="Times New Roman" pitchFamily="18" charset="0"/>
              </a:rPr>
              <a:t>речевого развития </a:t>
            </a:r>
            <a:r>
              <a:rPr lang="ru-RU" sz="2400" dirty="0" smtClean="0">
                <a:cs typeface="Times New Roman" pitchFamily="18" charset="0"/>
              </a:rPr>
              <a:t> (</a:t>
            </a:r>
            <a:r>
              <a:rPr lang="ru-RU" sz="2400" dirty="0">
                <a:cs typeface="Times New Roman" pitchFamily="18" charset="0"/>
              </a:rPr>
              <a:t>автор О.С</a:t>
            </a:r>
            <a:r>
              <a:rPr lang="ru-RU" sz="2400" dirty="0" smtClean="0">
                <a:cs typeface="Times New Roman" pitchFamily="18" charset="0"/>
              </a:rPr>
              <a:t>. Ушакова)</a:t>
            </a:r>
          </a:p>
          <a:p>
            <a:r>
              <a:rPr lang="ru-RU" sz="2400" dirty="0" smtClean="0">
                <a:cs typeface="Times New Roman" pitchFamily="18" charset="0"/>
              </a:rPr>
              <a:t>Диагностика </a:t>
            </a:r>
            <a:r>
              <a:rPr lang="ru-RU" sz="2400" dirty="0">
                <a:cs typeface="Times New Roman" pitchFamily="18" charset="0"/>
              </a:rPr>
              <a:t>сформированности навыков образно-пластического взаимодействия детей </a:t>
            </a:r>
            <a:r>
              <a:rPr lang="ru-RU" sz="2400" dirty="0" smtClean="0">
                <a:cs typeface="Times New Roman" pitchFamily="18" charset="0"/>
              </a:rPr>
              <a:t>(автор Е.В. Горшкова)</a:t>
            </a:r>
            <a:endParaRPr lang="ru-RU" sz="2400" dirty="0"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06129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Диагностика </a:t>
            </a:r>
            <a:r>
              <a:rPr lang="ru-RU" sz="3200" dirty="0" err="1" smtClean="0"/>
              <a:t>сформированности</a:t>
            </a:r>
            <a:r>
              <a:rPr lang="ru-RU" sz="3200" dirty="0" smtClean="0"/>
              <a:t>  умений  взаимодействия детей 3-5 лет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3982107"/>
              </p:ext>
            </p:extLst>
          </p:nvPr>
        </p:nvGraphicFramePr>
        <p:xfrm>
          <a:off x="214282" y="1428736"/>
          <a:ext cx="8750208" cy="5139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0"/>
                <a:gridCol w="1000132"/>
                <a:gridCol w="928694"/>
                <a:gridCol w="1000132"/>
                <a:gridCol w="1071570"/>
                <a:gridCol w="1143008"/>
                <a:gridCol w="1106342"/>
              </a:tblGrid>
              <a:tr h="272007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Начало</a:t>
                      </a:r>
                      <a:r>
                        <a:rPr lang="ru-RU" baseline="0" dirty="0" smtClean="0"/>
                        <a:t> года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Конец года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Н.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0668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/>
                        <a:t>Сформированность</a:t>
                      </a:r>
                      <a:r>
                        <a:rPr lang="ru-RU" sz="1600" dirty="0" smtClean="0"/>
                        <a:t> умений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продуктивного взаимодействия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36,4%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54,6%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90,1%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9,9%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17426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/>
                        <a:t>Сформированность</a:t>
                      </a:r>
                      <a:r>
                        <a:rPr lang="ru-RU" sz="1600" dirty="0" smtClean="0"/>
                        <a:t> умений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 игрового  взаимодействия</a:t>
                      </a:r>
                      <a:endParaRPr lang="ru-RU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27,1%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22,9%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66%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27,3%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6,7%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9216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/>
                        <a:t>Сформированность</a:t>
                      </a:r>
                      <a:r>
                        <a:rPr lang="ru-RU" sz="1600" dirty="0" smtClean="0"/>
                        <a:t> умений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 речевого взаимодействия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60,3%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4,7%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62%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450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/>
                        <a:t>Сформированность</a:t>
                      </a:r>
                      <a:r>
                        <a:rPr lang="ru-RU" sz="1600" dirty="0" smtClean="0"/>
                        <a:t> умений</a:t>
                      </a:r>
                      <a:r>
                        <a:rPr lang="ru-RU" sz="1600" baseline="0" dirty="0" smtClean="0"/>
                        <a:t> образно-пластического </a:t>
                      </a:r>
                      <a:r>
                        <a:rPr lang="ru-RU" sz="1600" dirty="0" smtClean="0"/>
                        <a:t>  взаимодействия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13,6%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72,8%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13,6</a:t>
                      </a:r>
                      <a:r>
                        <a:rPr lang="ru-RU" baseline="0" dirty="0" smtClean="0"/>
                        <a:t> 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41%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54,5%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4,5%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8863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 smtClean="0"/>
              <a:t>Спасибо за внимание!</a:t>
            </a:r>
            <a:endParaRPr lang="ru-RU" sz="8000" dirty="0"/>
          </a:p>
        </p:txBody>
      </p:sp>
    </p:spTree>
    <p:extLst>
      <p:ext uri="{BB962C8B-B14F-4D97-AF65-F5344CB8AC3E}">
        <p14:creationId xmlns="" xmlns:p14="http://schemas.microsoft.com/office/powerpoint/2010/main" val="124260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41736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Тема: «</a:t>
            </a:r>
            <a:r>
              <a:rPr lang="ru-RU" sz="2800" dirty="0">
                <a:cs typeface="Times New Roman" pitchFamily="18" charset="0"/>
              </a:rPr>
              <a:t>Развитие взаимодействия младших дошкольников друг с другом  в разных видах </a:t>
            </a:r>
            <a:r>
              <a:rPr lang="ru-RU" sz="2800" dirty="0" smtClean="0">
                <a:cs typeface="Times New Roman" pitchFamily="18" charset="0"/>
              </a:rPr>
              <a:t>деятельности»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741987"/>
          </a:xfrm>
        </p:spPr>
        <p:txBody>
          <a:bodyPr>
            <a:normAutofit/>
          </a:bodyPr>
          <a:lstStyle/>
          <a:p>
            <a:r>
              <a:rPr lang="ru-RU" b="1" dirty="0"/>
              <a:t>Объект исследования</a:t>
            </a:r>
            <a:r>
              <a:rPr lang="ru-RU" dirty="0"/>
              <a:t> </a:t>
            </a:r>
            <a:r>
              <a:rPr lang="ru-RU" dirty="0" smtClean="0"/>
              <a:t>– </a:t>
            </a:r>
            <a:r>
              <a:rPr lang="ru-RU" dirty="0"/>
              <a:t>взаимодействие детей младшего дошкольного возраста со сверстниками.</a:t>
            </a:r>
          </a:p>
          <a:p>
            <a:r>
              <a:rPr lang="ru-RU" b="1" dirty="0"/>
              <a:t>Предмет исследования</a:t>
            </a:r>
            <a:r>
              <a:rPr lang="ru-RU" dirty="0"/>
              <a:t> </a:t>
            </a:r>
            <a:r>
              <a:rPr lang="ru-RU" dirty="0" smtClean="0"/>
              <a:t>– </a:t>
            </a:r>
            <a:r>
              <a:rPr lang="ru-RU" dirty="0"/>
              <a:t>способы организации взаимодействия детей 3-5 лет со сверстниками  в разных видах деятельности.</a:t>
            </a:r>
          </a:p>
          <a:p>
            <a:r>
              <a:rPr lang="ru-RU" b="1" dirty="0" smtClean="0"/>
              <a:t>Цель исследования</a:t>
            </a:r>
            <a:r>
              <a:rPr lang="ru-RU" dirty="0"/>
              <a:t> </a:t>
            </a:r>
            <a:r>
              <a:rPr lang="ru-RU" dirty="0" smtClean="0"/>
              <a:t>– обосновать </a:t>
            </a:r>
            <a:r>
              <a:rPr lang="ru-RU" dirty="0"/>
              <a:t>эффективность способов организации взаимодействия детей 3-5 лет со сверстниками в разных видах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0021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/>
              <a:t>Система организации взаимодействия младших дошкольников включает направления работы с детьми: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Приобретение детьми опыта продуктивного взаимодействия</a:t>
            </a:r>
          </a:p>
          <a:p>
            <a:r>
              <a:rPr lang="ru-RU" dirty="0" smtClean="0"/>
              <a:t>Создание условий для приобретения детьми опыта игрового  взаимодействия</a:t>
            </a:r>
          </a:p>
          <a:p>
            <a:r>
              <a:rPr lang="ru-RU" dirty="0" smtClean="0"/>
              <a:t>Приобретение детьми опыта речевого взаимодействия</a:t>
            </a:r>
          </a:p>
          <a:p>
            <a:r>
              <a:rPr lang="ru-RU" dirty="0" smtClean="0"/>
              <a:t>Приобретение детьми опыта образно-пластического взаимодействия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404664"/>
            <a:ext cx="6480720" cy="7920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Приобретение опыта продуктивного взаимодействия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(в парах, тройках)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1412776"/>
            <a:ext cx="4536504" cy="8640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Специально организованная совместная деятельность, где дети освоят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способы взаимодействия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2492896"/>
            <a:ext cx="5904656" cy="13681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Гибкая смена и сочетание усвоенных способов в зависимости от содержания и условий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149080"/>
            <a:ext cx="3888432" cy="23042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-Тематика первоначальных занятий задается взрослым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-Предоставление все большей самостоятельности в выборе материала, при планировании совместных действий и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постепенное увеличение численности.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4149080"/>
            <a:ext cx="3456384" cy="23042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Занятия, сочетающие включенность сверстников в совместное обсуждение идей, их реализацию, оценку конечного продукта и специфику предлагаемого материала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979712" y="2564904"/>
            <a:ext cx="2376264" cy="504056"/>
          </a:xfrm>
          <a:prstGeom prst="ellipse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роли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004048" y="2564904"/>
            <a:ext cx="2232248" cy="504056"/>
          </a:xfrm>
          <a:prstGeom prst="ellipse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правилу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4644008" y="2276872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4716016" y="1196752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2483768" y="3861048"/>
            <a:ext cx="45719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6444208" y="3861048"/>
            <a:ext cx="7200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801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428604"/>
            <a:ext cx="7416824" cy="9361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Приобретение опыта игрового взаимодействия (в парах, тройках)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с правилами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1700808"/>
            <a:ext cx="252028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2780928"/>
            <a:ext cx="5832648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077072"/>
            <a:ext cx="2160240" cy="223224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Действия по правилу с функциональным разделением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4077072"/>
            <a:ext cx="2160240" cy="223224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Состязательные отношения, установка на выигрыш (игры «лото» и «гусек»)</a:t>
            </a:r>
            <a:endParaRPr lang="ru-RU" sz="20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4077072"/>
            <a:ext cx="2160240" cy="223224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Одновременные и поочередные действия по простому правилу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051720" y="2996952"/>
            <a:ext cx="2232248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роли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932040" y="2996952"/>
            <a:ext cx="2426042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правилу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 flipH="1">
            <a:off x="4617719" y="1340768"/>
            <a:ext cx="45719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644008" y="2276872"/>
            <a:ext cx="45719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4572000" y="3645024"/>
            <a:ext cx="7200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2267744" y="3645024"/>
            <a:ext cx="45719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6660232" y="3645024"/>
            <a:ext cx="7200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510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857232"/>
            <a:ext cx="7056784" cy="135732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Приобретение опыта речевого взаимодействия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Речевое взаимодействие включается во взаимодействие практическое, игровое)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2500306"/>
            <a:ext cx="5040560" cy="504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Сценарии активизирующего общения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3356992"/>
            <a:ext cx="3744416" cy="64807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6"/>
          </a:lnRef>
          <a:fillRef idx="1003">
            <a:schemeClr val="dk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Способы взаимодействия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4293096"/>
            <a:ext cx="5112568" cy="10081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5589240"/>
            <a:ext cx="3528392" cy="864096"/>
          </a:xfrm>
          <a:prstGeom prst="rect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и общение как совместная деятельность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483768" y="4509120"/>
            <a:ext cx="2160240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роли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860032" y="4509120"/>
            <a:ext cx="2304256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правилу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716016" y="2132856"/>
            <a:ext cx="45719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716016" y="2996952"/>
            <a:ext cx="72008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716016" y="4005064"/>
            <a:ext cx="7200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716016" y="5301208"/>
            <a:ext cx="7200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188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04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785794"/>
            <a:ext cx="4686567" cy="3929090"/>
          </a:xfrm>
          <a:prstGeom prst="rect">
            <a:avLst/>
          </a:prstGeom>
        </p:spPr>
      </p:pic>
      <p:pic>
        <p:nvPicPr>
          <p:cNvPr id="4" name="Рисунок 3" descr="IMG_04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3000372"/>
            <a:ext cx="5382022" cy="36292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3064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568952" cy="84300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Мнемотехника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79388" y="1700213"/>
          <a:ext cx="8713787" cy="504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404664"/>
            <a:ext cx="7416824" cy="151216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Приобретение опыта образно-пластического взаимодействия (в парах),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партнеры строят образно-пластическое взаимодействие по принципу «реплика»-«ответ», подбирая подходящие по смыслу движения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2132856"/>
            <a:ext cx="2808312" cy="5040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2852936"/>
            <a:ext cx="6264696" cy="10801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509120"/>
            <a:ext cx="1728192" cy="1800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Партнеры располагаются рядом друг с другом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4509120"/>
            <a:ext cx="1728192" cy="1800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партнер стоит на месте, а другой приближается к нему; затем удаляется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4509120"/>
            <a:ext cx="1728192" cy="1800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партнер приближается к другому, а тот от него удаляется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88224" y="4509120"/>
            <a:ext cx="2016224" cy="1800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«сотрудничество» персонажей или «противоборство»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123728" y="3140968"/>
            <a:ext cx="2304256" cy="648072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роли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572000" y="3140968"/>
            <a:ext cx="2304256" cy="648072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 правилу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4499992" y="1916832"/>
            <a:ext cx="72008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4499992" y="2636912"/>
            <a:ext cx="117727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1619672" y="3933056"/>
            <a:ext cx="45719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3203848" y="39330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5292080" y="393305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7164288" y="3933056"/>
            <a:ext cx="45719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759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201</TotalTime>
  <Words>603</Words>
  <Application>Microsoft Office PowerPoint</Application>
  <PresentationFormat>Экран (4:3)</PresentationFormat>
  <Paragraphs>128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Муниципальное бюджетное дошкольное образовательное учреждение «Детский сад «Звездочка» г. Гагарин </vt:lpstr>
      <vt:lpstr>Тема: «Развитие взаимодействия младших дошкольников друг с другом  в разных видах деятельности»</vt:lpstr>
      <vt:lpstr>Система организации взаимодействия младших дошкольников включает направления работы с детьми:</vt:lpstr>
      <vt:lpstr>Слайд 4</vt:lpstr>
      <vt:lpstr>Слайд 5</vt:lpstr>
      <vt:lpstr>Слайд 6</vt:lpstr>
      <vt:lpstr>Слайд 7</vt:lpstr>
      <vt:lpstr>Мнемотехника</vt:lpstr>
      <vt:lpstr>Слайд 9</vt:lpstr>
      <vt:lpstr>Слайд 10</vt:lpstr>
      <vt:lpstr>Слайд 11</vt:lpstr>
      <vt:lpstr>Слайд 12</vt:lpstr>
      <vt:lpstr>Слайд 13</vt:lpstr>
      <vt:lpstr>Перечень используемых педагогических диагностических методик</vt:lpstr>
      <vt:lpstr>Диагностика сформированности  умений  взаимодействия детей 3-5 лет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«Звездочка»</dc:title>
  <dc:creator>:)</dc:creator>
  <cp:lastModifiedBy>User</cp:lastModifiedBy>
  <cp:revision>42</cp:revision>
  <dcterms:created xsi:type="dcterms:W3CDTF">2015-10-21T16:30:59Z</dcterms:created>
  <dcterms:modified xsi:type="dcterms:W3CDTF">2019-10-10T03:03:44Z</dcterms:modified>
</cp:coreProperties>
</file>