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57" r:id="rId3"/>
    <p:sldId id="281" r:id="rId4"/>
    <p:sldId id="282" r:id="rId5"/>
    <p:sldId id="283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3" r:id="rId14"/>
    <p:sldId id="294" r:id="rId15"/>
    <p:sldId id="259" r:id="rId16"/>
    <p:sldId id="292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fld id="{994C5BA9-BBC9-4397-8376-105E6E657F02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A1220E8-44C4-4F8C-A096-744281CB82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E808C-E2E5-412E-ABD1-FDF719459839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E327F-53CC-47C3-927A-7D174351D3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4607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B682E-839B-4816-8AC8-E152DF151FE2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2A2C2-8070-4734-B9B3-0A7A1AA17C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8232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EF163-4F9B-4A21-8C82-527E501F99AC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DF9E1-5946-4054-9DBE-2D90EEBE76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2859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69FB4-A803-42E3-81F7-237B6C413132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11DBB-9983-4DDD-8245-2258BCEA84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6478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D9D9B-3132-4B82-9B0E-EE88C50DB3F9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4B11E-BC53-4CA4-9C77-52CACA2804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8294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6BF2E-F629-4D73-8068-22AF3B719DDA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86889-2B09-4953-94E3-C7D40A15CC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9172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4658A-3CFE-42B0-88BC-30F5C0A9D9BA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01679-B78E-4A0D-9784-7CBFF09C23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141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0CB40-909E-4D2E-8FEA-7872FAC74611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608E5-5CAC-49E6-A103-F49A6A774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7021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B664A-1847-4809-8638-89CD47860BC8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CDDE-D77B-4478-BCD2-AE0B228479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41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17276-E1E5-47A2-9592-F9B3D61504F0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3B84B-43CF-495C-993F-F0EA9BD8F9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524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D6C70-367E-4F33-8B1A-AF8575600423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AF352-BFAB-4365-B5BE-5E7DA4C257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118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FA787-35C3-46AF-8802-6CD15BACE4D5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AEDB5-1A41-4FF8-85F5-250866023F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268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9050C-C12E-4584-A7E4-58DE3D5C6567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973D6-D145-4726-916F-C088C8E33C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772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686D0-D633-4E95-95EC-9BF6C1C1F5E9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AC73E-AF46-4726-A049-67F654A4DC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072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A5508C-BC6E-45F3-B71F-D74333A2154C}" type="datetimeFigureOut">
              <a:rPr lang="ru-RU"/>
              <a:pPr>
                <a:defRPr/>
              </a:pPr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8DC8D5E-8163-409A-BBD2-0419784506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6" r:id="rId2"/>
    <p:sldLayoutId id="2147483948" r:id="rId3"/>
    <p:sldLayoutId id="2147483949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4" r:id="rId12"/>
    <p:sldLayoutId id="2147483945" r:id="rId13"/>
    <p:sldLayoutId id="2147483946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javascript: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6"/>
          <p:cNvSpPr txBox="1">
            <a:spLocks noChangeArrowheads="1"/>
          </p:cNvSpPr>
          <p:nvPr/>
        </p:nvSpPr>
        <p:spPr bwMode="auto">
          <a:xfrm>
            <a:off x="285750" y="428625"/>
            <a:ext cx="8501063" cy="601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«Эко семья»                             </a:t>
            </a:r>
            <a:r>
              <a:rPr lang="ru-RU" sz="4400" b="1" i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Семья</a:t>
            </a:r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Пигасовых</a:t>
            </a:r>
          </a:p>
          <a:p>
            <a:pPr eaLnBrk="1" hangingPunct="1">
              <a:spcBef>
                <a:spcPct val="50000"/>
              </a:spcBef>
              <a:defRPr/>
            </a:pPr>
            <a:endParaRPr lang="ru-RU" sz="54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ru-RU" sz="54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ru-RU" sz="36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ru-RU" sz="54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AutoShape 7"/>
          <p:cNvSpPr>
            <a:spLocks noChangeArrowheads="1"/>
          </p:cNvSpPr>
          <p:nvPr/>
        </p:nvSpPr>
        <p:spPr bwMode="auto">
          <a:xfrm>
            <a:off x="5000625" y="6618288"/>
            <a:ext cx="142875" cy="46037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44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28938"/>
            <a:ext cx="5786438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Творческую работу выполнила </a:t>
            </a:r>
          </a:p>
          <a:p>
            <a:pPr algn="r" eaLnBrk="1" hangingPunct="1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 eaLnBrk="1" hangingPunct="1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№29 «Ёлочка» Пигасова М. М</a:t>
            </a:r>
          </a:p>
          <a:p>
            <a:pPr algn="ctr" eaLnBrk="1" hangingPunct="1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2018 г.</a:t>
            </a: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5125" name="Заголовок 4"/>
          <p:cNvSpPr>
            <a:spLocks noGrp="1"/>
          </p:cNvSpPr>
          <p:nvPr>
            <p:ph type="ctrTitle"/>
          </p:nvPr>
        </p:nvSpPr>
        <p:spPr>
          <a:xfrm>
            <a:off x="1214438" y="2214563"/>
            <a:ext cx="7429500" cy="1785937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  <a:latin typeface="+mn-lt"/>
              </a:rPr>
              <a:t>«Только вместе, только дружно,           помогать природе нужно»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00438" y="4857750"/>
            <a:ext cx="5214937" cy="142875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23850" y="1000125"/>
            <a:ext cx="84248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3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857375" y="3357563"/>
            <a:ext cx="74676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>
                <a:cs typeface="Times New Roman" panose="02020603050405020304" pitchFamily="18" charset="0"/>
              </a:rPr>
              <a:t/>
            </a:r>
            <a:br>
              <a:rPr lang="ru-RU" altLang="ru-RU">
                <a:cs typeface="Times New Roman" panose="02020603050405020304" pitchFamily="18" charset="0"/>
              </a:rPr>
            </a:br>
            <a:endParaRPr lang="ru-RU" altLang="ru-RU">
              <a:cs typeface="Times New Roman" panose="02020603050405020304" pitchFamily="18" charset="0"/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1714500" y="714375"/>
            <a:ext cx="6643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     </a:t>
            </a:r>
          </a:p>
        </p:txBody>
      </p:sp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571500" y="642938"/>
            <a:ext cx="8215313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Вот так глядя на своих родителей, ребенок берет пример и приучается к труду и порядку. И вырастая, конечно же, они будут соблюдать чистоту окружающей среды</a:t>
            </a:r>
            <a:r>
              <a:rPr lang="ru-RU" altLang="ru-RU" sz="18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14342" name="Picture 6" descr="C:\Users\112\Desktop\эко весна\IMG_20180502_1516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285992"/>
            <a:ext cx="3929090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6" descr="C:\Users\112\Desktop\эко весна\IMG_20180502_1511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357430"/>
            <a:ext cx="3357586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719138" y="785813"/>
            <a:ext cx="8424862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3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857375" y="3357563"/>
            <a:ext cx="74676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>
                <a:cs typeface="Times New Roman" panose="02020603050405020304" pitchFamily="18" charset="0"/>
              </a:rPr>
              <a:t/>
            </a:r>
            <a:br>
              <a:rPr lang="ru-RU" altLang="ru-RU">
                <a:cs typeface="Times New Roman" panose="02020603050405020304" pitchFamily="18" charset="0"/>
              </a:rPr>
            </a:br>
            <a:endParaRPr lang="ru-RU" altLang="ru-RU">
              <a:cs typeface="Times New Roman" panose="02020603050405020304" pitchFamily="18" charset="0"/>
            </a:endParaRPr>
          </a:p>
        </p:txBody>
      </p:sp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1714500" y="714375"/>
            <a:ext cx="6643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     </a:t>
            </a:r>
          </a:p>
        </p:txBody>
      </p:sp>
      <p:sp>
        <p:nvSpPr>
          <p:cNvPr id="16389" name="Rectangle 1"/>
          <p:cNvSpPr>
            <a:spLocks noChangeArrowheads="1"/>
          </p:cNvSpPr>
          <p:nvPr/>
        </p:nvSpPr>
        <p:spPr bwMode="auto">
          <a:xfrm>
            <a:off x="1357313" y="357188"/>
            <a:ext cx="6786562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Все остались довольны от проделанной работы. Приятно видеть результат своего труда.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ru-RU" altLang="ru-RU">
              <a:latin typeface="Arial" panose="020B0604020202020204" pitchFamily="34" charset="0"/>
            </a:endParaRPr>
          </a:p>
        </p:txBody>
      </p:sp>
      <p:pic>
        <p:nvPicPr>
          <p:cNvPr id="15366" name="Picture 6" descr="C:\Users\112\Desktop\эко весна\IMG_20180502_1515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2071678"/>
            <a:ext cx="5643602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23850" y="1000125"/>
            <a:ext cx="84248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3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857375" y="3357563"/>
            <a:ext cx="74676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>
                <a:cs typeface="Times New Roman" panose="02020603050405020304" pitchFamily="18" charset="0"/>
              </a:rPr>
              <a:t/>
            </a:r>
            <a:br>
              <a:rPr lang="ru-RU" altLang="ru-RU">
                <a:cs typeface="Times New Roman" panose="02020603050405020304" pitchFamily="18" charset="0"/>
              </a:rPr>
            </a:br>
            <a:endParaRPr lang="ru-RU" altLang="ru-RU">
              <a:cs typeface="Times New Roman" panose="02020603050405020304" pitchFamily="18" charset="0"/>
            </a:endParaRPr>
          </a:p>
        </p:txBody>
      </p:sp>
      <p:sp>
        <p:nvSpPr>
          <p:cNvPr id="17412" name="Прямоугольник 3"/>
          <p:cNvSpPr>
            <a:spLocks noChangeArrowheads="1"/>
          </p:cNvSpPr>
          <p:nvPr/>
        </p:nvSpPr>
        <p:spPr bwMode="auto">
          <a:xfrm>
            <a:off x="1714500" y="714375"/>
            <a:ext cx="6643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     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57188" y="714375"/>
            <a:ext cx="8358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Внимание! Внимание! Внимание!  </a:t>
            </a:r>
            <a:endParaRPr lang="ru-RU" altLang="ru-RU" sz="240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«И нам беречь планету надо</a:t>
            </a:r>
            <a:endParaRPr lang="ru-RU" altLang="ru-RU" sz="240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Для тех, кто будет после нас</a:t>
            </a:r>
            <a:endParaRPr lang="ru-RU" altLang="ru-RU" sz="240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А мы безумно сыплем яды</a:t>
            </a:r>
            <a:endParaRPr lang="ru-RU" altLang="ru-RU" sz="240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 дом свой травим не скупясь».</a:t>
            </a:r>
            <a:endParaRPr lang="ru-RU" altLang="ru-RU" sz="240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И.И. Ландо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Дорогие односельчане  поддержите нас!</a:t>
            </a:r>
            <a:endParaRPr lang="ru-RU" altLang="ru-RU" sz="240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Только вместе мы можем сделать наше озеро краше, сделать его чище, убрав весь мусор с берегов.</a:t>
            </a:r>
            <a:endParaRPr lang="ru-RU" altLang="ru-RU" sz="240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rgbClr val="7030A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Всех желающих принять участие в акции «Чистый берег» приглашаем присоединиться к нам и выйти  на субботник.</a:t>
            </a:r>
            <a:endParaRPr lang="ru-RU" altLang="ru-RU" sz="240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37"/>
          </a:xfrm>
        </p:spPr>
        <p:txBody>
          <a:bodyPr/>
          <a:lstStyle/>
          <a:p>
            <a:r>
              <a:rPr lang="ru-RU" altLang="ru-RU" sz="3600" smtClean="0"/>
              <a:t>Зима – трудное время для птиц, особенно если она суровая и многоснежная. Чтобы как-то помочь птицам наша семья с огромным желанием решила принять участие в экологической акции         </a:t>
            </a:r>
            <a:r>
              <a:rPr lang="ru-RU" altLang="ru-RU" sz="3600" b="1" smtClean="0"/>
              <a:t/>
            </a:r>
            <a:br>
              <a:rPr lang="ru-RU" altLang="ru-RU" sz="3600" b="1" smtClean="0"/>
            </a:br>
            <a:r>
              <a:rPr lang="ru-RU" altLang="ru-RU" sz="3600" b="1" smtClean="0"/>
              <a:t>      </a:t>
            </a:r>
            <a:r>
              <a:rPr lang="ru-RU" altLang="ru-RU" sz="3600" i="1" smtClean="0"/>
              <a:t>«</a:t>
            </a:r>
            <a:r>
              <a:rPr lang="ru-RU" altLang="ru-RU" sz="3600" b="1" i="1" smtClean="0"/>
              <a:t>Покормите птиц зимой</a:t>
            </a:r>
            <a:r>
              <a:rPr lang="ru-RU" altLang="ru-RU" sz="3600" i="1" smtClean="0"/>
              <a:t>!»</a:t>
            </a:r>
            <a:endParaRPr lang="ru-RU" altLang="ru-RU" sz="3600" smtClean="0"/>
          </a:p>
        </p:txBody>
      </p:sp>
      <p:pic>
        <p:nvPicPr>
          <p:cNvPr id="17411" name="Рисунок 6" descr="А те рассказали всем, какая вкусная еда в кормушке у Димы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4429132"/>
            <a:ext cx="2143125" cy="1928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3857625"/>
          </a:xfrm>
        </p:spPr>
        <p:txBody>
          <a:bodyPr/>
          <a:lstStyle/>
          <a:p>
            <a:r>
              <a:rPr lang="ru-RU" altLang="ru-RU" sz="2800" smtClean="0"/>
              <a:t>Такая работа способствует развитию познавательной активности, нравственного самосознания детей средствами экологического образования, и является прекрасной возможностью проявить сочувствие и доброту. А привлечение всех членов семьи способствует укреплению внутрисемейных связей, формированию добрых семейных традиций, вызывает у детей чувство гордости за себя и свою семью.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57200" y="419100"/>
            <a:ext cx="8229600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4000" b="1">
              <a:solidFill>
                <a:srgbClr val="CC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57200" y="428625"/>
            <a:ext cx="82296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altLang="ru-RU" sz="4000" b="1"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20484" name="Заголовок 3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2286000"/>
          </a:xfrm>
        </p:spPr>
        <p:txBody>
          <a:bodyPr/>
          <a:lstStyle/>
          <a:p>
            <a:r>
              <a:rPr lang="ru-RU" altLang="ru-RU" sz="2000" smtClean="0"/>
              <a:t>В рамках реализации акции мы  вместе с детьми мы изготовили из бросового материала кормушки.  Самые простые виды: кормушки из пластиковых бутылок, кормушки-сетки, кормушки из пустых коробок из-под сока, молока, пластмассовые упаковки . </a:t>
            </a:r>
            <a:br>
              <a:rPr lang="ru-RU" altLang="ru-RU" sz="2000" smtClean="0"/>
            </a:br>
            <a:r>
              <a:rPr lang="ru-RU" altLang="ru-RU" sz="2000" smtClean="0"/>
              <a:t>Фантазии не было границ. Все кормушки были оригинальны, красивы и удобные для кормления птиц. У каждого они получились разные, но сделаны с душой, с теплом.</a:t>
            </a:r>
          </a:p>
        </p:txBody>
      </p:sp>
      <p:pic>
        <p:nvPicPr>
          <p:cNvPr id="19461" name="Picture 4" descr="C:\Users\User\Desktop\кармушка\IMG_20190204_1520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876"/>
            <a:ext cx="2076450" cy="26971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2" name="Picture 2" descr="C:\Users\User\Desktop\кормушка\IMG_20190130_1708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0" y="3000375"/>
            <a:ext cx="2071688" cy="26431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3" name="Picture 3" descr="C:\Users\User\Desktop\кормушка\IMG_20190131_2028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571876"/>
            <a:ext cx="2000250" cy="2571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4" name="Picture 4" descr="C:\Users\User\Desktop\кормушка\IMG_20190130_1709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3000372"/>
            <a:ext cx="1928813" cy="2428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785813" y="357188"/>
            <a:ext cx="7858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3600">
              <a:latin typeface="Arial" panose="020B0604020202020204" pitchFamily="34" charset="0"/>
            </a:endParaRP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857250" y="500063"/>
            <a:ext cx="7643813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Все кормушки были развешаны на улице и организована регулярная подкормка птиц. В ходе проведения акций дети поняли, что они делают хорошее дело – помогают выжить птицам в самое трудное время года</a:t>
            </a:r>
          </a:p>
        </p:txBody>
      </p:sp>
      <p:pic>
        <p:nvPicPr>
          <p:cNvPr id="20484" name="Picture 3" descr="C:\Users\User\Desktop\кармушка\IMG_20190204_1526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071942"/>
            <a:ext cx="1928813" cy="2339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5" name="Picture 6" descr="C:\Users\112\Desktop\акция\IMG_20190207_1434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4071942"/>
            <a:ext cx="1785938" cy="23574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6" name="Picture 8" descr="C:\Users\112\Desktop\акция\IMG_20190207_1258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000504"/>
            <a:ext cx="1785938" cy="24288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7" name="Picture 9" descr="C:\Users\112\Desktop\акция\IMG_20190207_14432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4000504"/>
            <a:ext cx="1857375" cy="2428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8" name="Picture 10" descr="C:\Users\112\Desktop\акция\IMG_20190207_15103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143116"/>
            <a:ext cx="1928814" cy="1785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9" name="Picture 11" descr="C:\Users\112\Desktop\акция\IMG_20190207_15041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2000240"/>
            <a:ext cx="1714500" cy="1857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90" name="Picture 10" descr="C:\Users\112\Desktop\IMG_20190207_15291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2500306"/>
            <a:ext cx="2000264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23850" y="1000125"/>
            <a:ext cx="8424863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400" dirty="0">
                <a:solidFill>
                  <a:srgbClr val="00B050"/>
                </a:solidFill>
                <a:latin typeface="+mj-lt"/>
                <a:cs typeface="Times New Roman" pitchFamily="18" charset="0"/>
              </a:rPr>
              <a:t>Планета</a:t>
            </a:r>
            <a:r>
              <a:rPr lang="ru-RU" sz="3400" dirty="0">
                <a:latin typeface="+mj-lt"/>
                <a:cs typeface="Times New Roman" pitchFamily="18" charset="0"/>
              </a:rPr>
              <a:t> </a:t>
            </a:r>
            <a:r>
              <a:rPr lang="ru-RU" sz="3400" dirty="0">
                <a:solidFill>
                  <a:srgbClr val="00B050"/>
                </a:solidFill>
                <a:latin typeface="+mj-lt"/>
                <a:cs typeface="Times New Roman" pitchFamily="18" charset="0"/>
              </a:rPr>
              <a:t>Земля</a:t>
            </a:r>
            <a:r>
              <a:rPr lang="ru-RU" sz="3400" dirty="0">
                <a:latin typeface="+mj-lt"/>
                <a:cs typeface="Times New Roman" pitchFamily="18" charset="0"/>
              </a:rPr>
              <a:t> – наш общий дом, каждый человек, живущий в нём, должен заботливо и бережно относиться к нему, сохраняя все его ценности и богатства.</a:t>
            </a:r>
            <a:r>
              <a:rPr lang="ru-RU" sz="3400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000125" y="3357563"/>
            <a:ext cx="71437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latin typeface="+mj-lt"/>
                <a:cs typeface="Times New Roman" pitchFamily="18" charset="0"/>
              </a:rPr>
              <a:t>Мы любим лес в любое время года, </a:t>
            </a:r>
            <a:br>
              <a:rPr lang="ru-RU" sz="2800" dirty="0">
                <a:latin typeface="+mj-lt"/>
                <a:cs typeface="Times New Roman" pitchFamily="18" charset="0"/>
              </a:rPr>
            </a:br>
            <a:r>
              <a:rPr lang="ru-RU" sz="2800" dirty="0">
                <a:latin typeface="+mj-lt"/>
                <a:cs typeface="Times New Roman" pitchFamily="18" charset="0"/>
              </a:rPr>
              <a:t>Мы слышим речек медленную речь… </a:t>
            </a:r>
            <a:br>
              <a:rPr lang="ru-RU" sz="2800" dirty="0">
                <a:latin typeface="+mj-lt"/>
                <a:cs typeface="Times New Roman" pitchFamily="18" charset="0"/>
              </a:rPr>
            </a:br>
            <a:r>
              <a:rPr lang="ru-RU" sz="2800" dirty="0">
                <a:latin typeface="+mj-lt"/>
                <a:cs typeface="Times New Roman" pitchFamily="18" charset="0"/>
              </a:rPr>
              <a:t>Все это называется природа, </a:t>
            </a:r>
            <a:br>
              <a:rPr lang="ru-RU" sz="2800" dirty="0">
                <a:latin typeface="+mj-lt"/>
                <a:cs typeface="Times New Roman" pitchFamily="18" charset="0"/>
              </a:rPr>
            </a:br>
            <a:r>
              <a:rPr lang="ru-RU" sz="2800" dirty="0">
                <a:latin typeface="+mj-lt"/>
                <a:cs typeface="Times New Roman" pitchFamily="18" charset="0"/>
              </a:rPr>
              <a:t>Давайте же всегда ее беречь! </a:t>
            </a:r>
            <a:br>
              <a:rPr lang="ru-RU" sz="2800" dirty="0">
                <a:latin typeface="+mj-lt"/>
                <a:cs typeface="Times New Roman" pitchFamily="18" charset="0"/>
              </a:rPr>
            </a:br>
            <a:endParaRPr lang="ru-RU" sz="28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23850" y="1000125"/>
            <a:ext cx="84248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3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857375" y="3357563"/>
            <a:ext cx="74676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>
                <a:cs typeface="Times New Roman" panose="02020603050405020304" pitchFamily="18" charset="0"/>
              </a:rPr>
              <a:t/>
            </a:r>
            <a:br>
              <a:rPr lang="ru-RU" altLang="ru-RU">
                <a:cs typeface="Times New Roman" panose="02020603050405020304" pitchFamily="18" charset="0"/>
              </a:rPr>
            </a:br>
            <a:endParaRPr lang="ru-RU" altLang="ru-RU">
              <a:cs typeface="Times New Roman" panose="02020603050405020304" pitchFamily="18" charset="0"/>
            </a:endParaRP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1714500" y="714375"/>
            <a:ext cx="664368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    Наше село Бело-Безводное , в котором мы живём, небольшое но очень красивое. Летом оно утопает в цветах и зелени, осенью в золоте и багрянце листвы, а зимой радует глаз своими белоснежными просторами.        Однако весна делает картину не такой уж и радужной. Весной, как только начинает таять снег, обнажается другая сторона </a:t>
            </a:r>
            <a:r>
              <a:rPr lang="ru-RU" altLang="ru-RU" sz="2400" u="sng">
                <a:latin typeface="Arial" panose="020B0604020202020204" pitchFamily="34" charset="0"/>
              </a:rPr>
              <a:t>села</a:t>
            </a:r>
            <a:r>
              <a:rPr lang="ru-RU" altLang="ru-RU" sz="2400">
                <a:latin typeface="Arial" panose="020B0604020202020204" pitchFamily="34" charset="0"/>
              </a:rPr>
              <a:t>: кругом разбросан разнообразный мусор, обёртки от мороженого, конфет, разбитые бутылки, бумага, консервные банки и многое другое.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23850" y="1000125"/>
            <a:ext cx="84248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3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857375" y="3357563"/>
            <a:ext cx="74676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>
                <a:cs typeface="Times New Roman" panose="02020603050405020304" pitchFamily="18" charset="0"/>
              </a:rPr>
              <a:t/>
            </a:r>
            <a:br>
              <a:rPr lang="ru-RU" altLang="ru-RU">
                <a:cs typeface="Times New Roman" panose="02020603050405020304" pitchFamily="18" charset="0"/>
              </a:rPr>
            </a:br>
            <a:endParaRPr lang="ru-RU" altLang="ru-RU">
              <a:cs typeface="Times New Roman" panose="02020603050405020304" pitchFamily="18" charset="0"/>
            </a:endParaRP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1714500" y="714375"/>
            <a:ext cx="6643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     </a:t>
            </a:r>
          </a:p>
        </p:txBody>
      </p:sp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1000125" y="785813"/>
            <a:ext cx="7500938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     </a:t>
            </a:r>
            <a:r>
              <a:rPr lang="ru-RU" altLang="ru-RU" sz="2400">
                <a:latin typeface="Arial" panose="020B0604020202020204" pitchFamily="34" charset="0"/>
              </a:rPr>
              <a:t>Постоянно захламляются берега  озера и реки Сумка . Таким образом, вода   загрязняется, она становится непригодной для купания.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Очень часто можно увидеть, что мусор, жители села оставляют на берегах водоёма или лесополосе.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От таких неразумных действий жителей села страдает природа, ухудшается экология! Человек не осознаёт главного, что нанося вред природе, он наносит вред самому себе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23850" y="1000125"/>
            <a:ext cx="84248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3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857375" y="3357563"/>
            <a:ext cx="6215063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>
                <a:cs typeface="Times New Roman" panose="02020603050405020304" pitchFamily="18" charset="0"/>
              </a:rPr>
              <a:t/>
            </a:r>
            <a:br>
              <a:rPr lang="ru-RU" altLang="ru-RU">
                <a:cs typeface="Times New Roman" panose="02020603050405020304" pitchFamily="18" charset="0"/>
              </a:rPr>
            </a:br>
            <a:endParaRPr lang="ru-RU" altLang="ru-RU">
              <a:cs typeface="Times New Roman" panose="02020603050405020304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1714500" y="714375"/>
            <a:ext cx="6643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     </a:t>
            </a:r>
          </a:p>
        </p:txBody>
      </p:sp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357188" y="500063"/>
            <a:ext cx="8501062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" charset="0"/>
                <a:cs typeface="Arial" charset="0"/>
              </a:rPr>
              <a:t>Вот  мы и  решили в один из солнечных  дней отправиться на уборку мусора  около водоёма</a:t>
            </a:r>
          </a:p>
          <a:p>
            <a:pPr algn="ctr"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sz="2400" dirty="0">
              <a:latin typeface="Arial" charset="0"/>
              <a:cs typeface="Arial" charset="0"/>
            </a:endParaRPr>
          </a:p>
        </p:txBody>
      </p:sp>
      <p:pic>
        <p:nvPicPr>
          <p:cNvPr id="9223" name="Picture 7" descr="C:\Users\112\Desktop\эко весна\IMG_20180502_1522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428868"/>
            <a:ext cx="3929090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4" name="Picture 8" descr="C:\Users\112\Desktop\эко весна\IMG_20180502_1522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500174"/>
            <a:ext cx="4071966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23850" y="1000125"/>
            <a:ext cx="84248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3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857375" y="3000375"/>
            <a:ext cx="74676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>
                <a:cs typeface="Times New Roman" panose="02020603050405020304" pitchFamily="18" charset="0"/>
              </a:rPr>
              <a:t/>
            </a:r>
            <a:br>
              <a:rPr lang="ru-RU" altLang="ru-RU">
                <a:cs typeface="Times New Roman" panose="02020603050405020304" pitchFamily="18" charset="0"/>
              </a:rPr>
            </a:br>
            <a:endParaRPr lang="ru-RU" altLang="ru-RU">
              <a:cs typeface="Times New Roman" panose="02020603050405020304" pitchFamily="18" charset="0"/>
            </a:endParaRPr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1714500" y="714375"/>
            <a:ext cx="6643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     </a:t>
            </a:r>
          </a:p>
        </p:txBody>
      </p:sp>
      <p:sp>
        <p:nvSpPr>
          <p:cNvPr id="11269" name="Rectangle 1"/>
          <p:cNvSpPr>
            <a:spLocks noChangeArrowheads="1"/>
          </p:cNvSpPr>
          <p:nvPr/>
        </p:nvSpPr>
        <p:spPr bwMode="auto">
          <a:xfrm>
            <a:off x="642938" y="714375"/>
            <a:ext cx="82867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3600">
              <a:solidFill>
                <a:srgbClr val="5D4B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600">
              <a:solidFill>
                <a:srgbClr val="5D4B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600">
              <a:solidFill>
                <a:srgbClr val="5D4B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600">
              <a:solidFill>
                <a:srgbClr val="5D4B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600">
              <a:solidFill>
                <a:srgbClr val="5D4B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600">
              <a:solidFill>
                <a:srgbClr val="5D4B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600">
              <a:solidFill>
                <a:srgbClr val="5D4B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3600">
              <a:latin typeface="Arial" panose="020B0604020202020204" pitchFamily="34" charset="0"/>
            </a:endParaRPr>
          </a:p>
        </p:txBody>
      </p:sp>
      <p:sp>
        <p:nvSpPr>
          <p:cNvPr id="11270" name="Rectangle 2"/>
          <p:cNvSpPr>
            <a:spLocks noChangeArrowheads="1"/>
          </p:cNvSpPr>
          <p:nvPr/>
        </p:nvSpPr>
        <p:spPr bwMode="auto">
          <a:xfrm>
            <a:off x="357188" y="1000125"/>
            <a:ext cx="8424862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3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1271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z="2400" smtClean="0">
                <a:solidFill>
                  <a:srgbClr val="00B0F0"/>
                </a:solidFill>
              </a:rPr>
              <a:t>Стали собирать фантики от конфет, веточки.</a:t>
            </a:r>
            <a:br>
              <a:rPr lang="ru-RU" altLang="ru-RU" sz="2400" smtClean="0">
                <a:solidFill>
                  <a:srgbClr val="00B0F0"/>
                </a:solidFill>
              </a:rPr>
            </a:br>
            <a:r>
              <a:rPr lang="ru-RU" altLang="ru-RU" sz="2400" smtClean="0">
                <a:solidFill>
                  <a:srgbClr val="00B0F0"/>
                </a:solidFill>
              </a:rPr>
              <a:t>Весь найденный мусор как и полагается мы складывали в пакет для мусора</a:t>
            </a:r>
            <a:br>
              <a:rPr lang="ru-RU" altLang="ru-RU" sz="2400" smtClean="0">
                <a:solidFill>
                  <a:srgbClr val="00B0F0"/>
                </a:solidFill>
              </a:rPr>
            </a:br>
            <a:endParaRPr lang="ru-RU" altLang="ru-RU" sz="2400" smtClean="0">
              <a:solidFill>
                <a:srgbClr val="00B0F0"/>
              </a:solidFill>
            </a:endParaRPr>
          </a:p>
        </p:txBody>
      </p:sp>
      <p:pic>
        <p:nvPicPr>
          <p:cNvPr id="10248" name="Picture 8" descr="C:\Users\112\Desktop\эко весна\IMG_20180502_1512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1714488"/>
            <a:ext cx="2428892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9" name="Picture 9" descr="C:\Users\112\Desktop\эко весна\IMG_20180502_1511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28596" y="1214422"/>
            <a:ext cx="2589044" cy="3286147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50" name="Picture 10" descr="C:\Users\112\Desktop\эко весна\IMG_20180502_1511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214422"/>
            <a:ext cx="2643206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52" name="Picture 12" descr="C:\Users\112\Desktop\эко весна\IMG_20180502_1517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4000504"/>
            <a:ext cx="3643338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23850" y="1000125"/>
            <a:ext cx="84248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3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857375" y="3357563"/>
            <a:ext cx="74676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>
                <a:cs typeface="Times New Roman" panose="02020603050405020304" pitchFamily="18" charset="0"/>
              </a:rPr>
              <a:t/>
            </a:r>
            <a:br>
              <a:rPr lang="ru-RU" altLang="ru-RU">
                <a:cs typeface="Times New Roman" panose="02020603050405020304" pitchFamily="18" charset="0"/>
              </a:rPr>
            </a:br>
            <a:endParaRPr lang="ru-RU" altLang="ru-RU">
              <a:cs typeface="Times New Roman" panose="02020603050405020304" pitchFamily="18" charset="0"/>
            </a:endParaRP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1714500" y="714375"/>
            <a:ext cx="6643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     </a:t>
            </a:r>
          </a:p>
        </p:txBody>
      </p:sp>
      <p:sp>
        <p:nvSpPr>
          <p:cNvPr id="12293" name="Rectangle 1"/>
          <p:cNvSpPr>
            <a:spLocks noChangeArrowheads="1"/>
          </p:cNvSpPr>
          <p:nvPr/>
        </p:nvSpPr>
        <p:spPr bwMode="auto">
          <a:xfrm>
            <a:off x="1143000" y="428625"/>
            <a:ext cx="7215188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Прилегающая территория также не осталась без нашего внимания. Привели в порядок обочины прилегающих дорог.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>
              <a:solidFill>
                <a:srgbClr val="FF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>
              <a:solidFill>
                <a:srgbClr val="FF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>
              <a:latin typeface="Arial" panose="020B0604020202020204" pitchFamily="34" charset="0"/>
            </a:endParaRPr>
          </a:p>
        </p:txBody>
      </p:sp>
      <p:pic>
        <p:nvPicPr>
          <p:cNvPr id="11271" name="Picture 7" descr="C:\Users\112\Desktop\эко весна\IMG_20180502_1511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2428868"/>
            <a:ext cx="3500462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4" name="Picture 10" descr="C:\Users\112\Desktop\эко весна\IMG_20180502_1517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500306"/>
            <a:ext cx="3929090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23850" y="1000125"/>
            <a:ext cx="84248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3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857375" y="3357563"/>
            <a:ext cx="74676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>
                <a:cs typeface="Times New Roman" panose="02020603050405020304" pitchFamily="18" charset="0"/>
              </a:rPr>
              <a:t/>
            </a:r>
            <a:br>
              <a:rPr lang="ru-RU" altLang="ru-RU">
                <a:cs typeface="Times New Roman" panose="02020603050405020304" pitchFamily="18" charset="0"/>
              </a:rPr>
            </a:br>
            <a:endParaRPr lang="ru-RU" altLang="ru-RU">
              <a:cs typeface="Times New Roman" panose="02020603050405020304" pitchFamily="18" charset="0"/>
            </a:endParaRPr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1714500" y="714375"/>
            <a:ext cx="6643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     </a:t>
            </a:r>
          </a:p>
        </p:txBody>
      </p:sp>
      <p:sp>
        <p:nvSpPr>
          <p:cNvPr id="13317" name="Rectangle 1"/>
          <p:cNvSpPr>
            <a:spLocks noChangeArrowheads="1"/>
          </p:cNvSpPr>
          <p:nvPr/>
        </p:nvSpPr>
        <p:spPr bwMode="auto">
          <a:xfrm>
            <a:off x="1071563" y="500063"/>
            <a:ext cx="7643812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Родник  только тогда будет выглядеть привлекательным, если мы будем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rgbClr val="00B05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ухаживать и заботиться о нем.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>
              <a:solidFill>
                <a:srgbClr val="00B05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>
              <a:latin typeface="Arial" panose="020B0604020202020204" pitchFamily="34" charset="0"/>
            </a:endParaRPr>
          </a:p>
        </p:txBody>
      </p:sp>
      <p:pic>
        <p:nvPicPr>
          <p:cNvPr id="7" name="Picture 7" descr="C:\Users\112\Desktop\эко весна\IMG_20180502_1510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428868"/>
            <a:ext cx="3643338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5" name="Picture 7" descr="C:\Users\112\Desktop\эко весна\IMG_20180502_1509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428868"/>
            <a:ext cx="4000528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23850" y="1000125"/>
            <a:ext cx="84248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3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857375" y="3357563"/>
            <a:ext cx="74676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>
                <a:cs typeface="Times New Roman" panose="02020603050405020304" pitchFamily="18" charset="0"/>
              </a:rPr>
              <a:t/>
            </a:r>
            <a:br>
              <a:rPr lang="ru-RU" altLang="ru-RU">
                <a:cs typeface="Times New Roman" panose="02020603050405020304" pitchFamily="18" charset="0"/>
              </a:rPr>
            </a:br>
            <a:endParaRPr lang="ru-RU" altLang="ru-RU">
              <a:cs typeface="Times New Roman" panose="02020603050405020304" pitchFamily="18" charset="0"/>
            </a:endParaRP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1714500" y="714375"/>
            <a:ext cx="6643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        </a:t>
            </a:r>
          </a:p>
        </p:txBody>
      </p:sp>
      <p:sp>
        <p:nvSpPr>
          <p:cNvPr id="14341" name="Rectangle 1"/>
          <p:cNvSpPr>
            <a:spLocks noChangeArrowheads="1"/>
          </p:cNvSpPr>
          <p:nvPr/>
        </p:nvSpPr>
        <p:spPr bwMode="auto">
          <a:xfrm>
            <a:off x="642938" y="714375"/>
            <a:ext cx="807243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Помощь папы оказалась кстати.</a:t>
            </a:r>
            <a:endParaRPr lang="ru-RU" altLang="ru-RU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Он  быстро отремонтировал разрушенную дорожку к нашему роднику.</a:t>
            </a:r>
            <a:endParaRPr lang="ru-RU" altLang="ru-RU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Теперь наши дети могут безопасно ходить</a:t>
            </a:r>
            <a:endParaRPr lang="ru-RU" altLang="ru-RU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по этой дорожке !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2400">
              <a:latin typeface="Arial" panose="020B0604020202020204" pitchFamily="34" charset="0"/>
            </a:endParaRPr>
          </a:p>
        </p:txBody>
      </p:sp>
      <p:pic>
        <p:nvPicPr>
          <p:cNvPr id="13318" name="Picture 6" descr="C:\Users\112\Desktop\эко весна\IMG_20180502_1509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714620"/>
            <a:ext cx="4286280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9" name="Picture 7" descr="C:\Users\112\Desktop\эко весна\IMG_20180502_1510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714620"/>
            <a:ext cx="3000396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461</Words>
  <Application>Microsoft Office PowerPoint</Application>
  <PresentationFormat>On-screen Show (4:3)</PresentationFormat>
  <Paragraphs>100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Times New Roman</vt:lpstr>
      <vt:lpstr>Calibri</vt:lpstr>
      <vt:lpstr>Тема Office</vt:lpstr>
      <vt:lpstr> «Только вместе, только дружно,           помогать природе нужно»</vt:lpstr>
      <vt:lpstr>PowerPoint Presentation</vt:lpstr>
      <vt:lpstr>PowerPoint Presentation</vt:lpstr>
      <vt:lpstr>PowerPoint Presentation</vt:lpstr>
      <vt:lpstr>PowerPoint Presentation</vt:lpstr>
      <vt:lpstr> Стали собирать фантики от конфет, веточки. Весь найденный мусор как и полагается мы складывали в пакет для мусора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Зима – трудное время для птиц, особенно если она суровая и многоснежная. Чтобы как-то помочь птицам наша семья с огромным желанием решила принять участие в экологической акции                «Покормите птиц зимой!»</vt:lpstr>
      <vt:lpstr>Такая работа способствует развитию познавательной активности, нравственного самосознания детей средствами экологического образования, и является прекрасной возможностью проявить сочувствие и доброту. А привлечение всех членов семьи способствует укреплению внутрисемейных связей, формированию добрых семейных традиций, вызывает у детей чувство гордости за себя и свою семью.</vt:lpstr>
      <vt:lpstr>В рамках реализации акции мы  вместе с детьми мы изготовили из бросового материала кормушки.  Самые простые виды: кормушки из пластиковых бутылок, кормушки-сетки, кормушки из пустых коробок из-под сока, молока, пластмассовые упаковки .  Фантазии не было границ. Все кормушки были оригинальны, красивы и удобные для кормления птиц. У каждого они получились разные, но сделаны с душой, с теплом.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JonMMx 2000</cp:lastModifiedBy>
  <cp:revision>95</cp:revision>
  <dcterms:created xsi:type="dcterms:W3CDTF">2013-08-23T08:38:35Z</dcterms:created>
  <dcterms:modified xsi:type="dcterms:W3CDTF">2019-10-11T10:15:16Z</dcterms:modified>
</cp:coreProperties>
</file>