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89" r:id="rId2"/>
    <p:sldId id="294" r:id="rId3"/>
    <p:sldId id="293" r:id="rId4"/>
    <p:sldId id="292" r:id="rId5"/>
    <p:sldId id="290" r:id="rId6"/>
    <p:sldId id="297" r:id="rId7"/>
    <p:sldId id="298" r:id="rId8"/>
    <p:sldId id="291" r:id="rId9"/>
    <p:sldId id="295" r:id="rId10"/>
    <p:sldId id="299" r:id="rId11"/>
    <p:sldId id="296" r:id="rId12"/>
    <p:sldId id="300" r:id="rId13"/>
    <p:sldId id="301" r:id="rId14"/>
    <p:sldId id="30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94660"/>
  </p:normalViewPr>
  <p:slideViewPr>
    <p:cSldViewPr>
      <p:cViewPr varScale="1">
        <p:scale>
          <a:sx n="72" d="100"/>
          <a:sy n="72" d="100"/>
        </p:scale>
        <p:origin x="-9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BEC162-5C9E-4F54-8787-DDBEDB641482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D43539-8311-4DD1-9F33-2EBD2AF26F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242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D43539-8311-4DD1-9F33-2EBD2AF26F5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33464" y="1556792"/>
            <a:ext cx="6910536" cy="223224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Государственное бюджетное</a:t>
            </a:r>
            <a:br>
              <a:rPr lang="ru-RU" dirty="0" smtClean="0"/>
            </a:br>
            <a:r>
              <a:rPr lang="ru-RU" dirty="0" smtClean="0"/>
              <a:t>образовательное учреждение</a:t>
            </a:r>
            <a:br>
              <a:rPr lang="ru-RU" dirty="0" smtClean="0"/>
            </a:br>
            <a:r>
              <a:rPr lang="ru-RU" dirty="0" smtClean="0"/>
              <a:t>ВОУО  ДО города Москвы</a:t>
            </a:r>
            <a:br>
              <a:rPr lang="ru-RU" dirty="0" smtClean="0"/>
            </a:br>
            <a:r>
              <a:rPr lang="ru-RU" dirty="0" smtClean="0"/>
              <a:t>Детский сад №1559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7467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260648"/>
            <a:ext cx="7488832" cy="59538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Для ребенка привычны и знакомы следы, оставляемые карандашами, фломастерами, шариковой ручкой и кистью, но остается удивительным использование пальчиков и ладошек для рисования штампов и трафаретов.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800" dirty="0" smtClean="0"/>
              <a:t>Рисование: тычок    рисование пальчиками       обрывание бумаги</a:t>
            </a:r>
          </a:p>
          <a:p>
            <a:pPr>
              <a:buNone/>
            </a:pPr>
            <a:r>
              <a:rPr lang="ru-RU" sz="1800" dirty="0" smtClean="0"/>
              <a:t>жесткой </a:t>
            </a:r>
          </a:p>
          <a:p>
            <a:pPr>
              <a:buNone/>
            </a:pPr>
            <a:r>
              <a:rPr lang="ru-RU" sz="1800" dirty="0" smtClean="0"/>
              <a:t>полусухой </a:t>
            </a:r>
          </a:p>
          <a:p>
            <a:pPr>
              <a:buNone/>
            </a:pPr>
            <a:r>
              <a:rPr lang="ru-RU" sz="1800" dirty="0" smtClean="0"/>
              <a:t>кистью</a:t>
            </a:r>
          </a:p>
          <a:p>
            <a:endParaRPr lang="ru-RU" sz="2000" dirty="0"/>
          </a:p>
        </p:txBody>
      </p:sp>
      <p:pic>
        <p:nvPicPr>
          <p:cNvPr id="4" name="Рисунок 3" descr="Фото05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07537" y="2912943"/>
            <a:ext cx="2208245" cy="1656184"/>
          </a:xfrm>
          <a:prstGeom prst="rect">
            <a:avLst/>
          </a:prstGeom>
        </p:spPr>
      </p:pic>
      <p:pic>
        <p:nvPicPr>
          <p:cNvPr id="5" name="Рисунок 4" descr="Фото05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2636912"/>
            <a:ext cx="2880320" cy="2160240"/>
          </a:xfrm>
          <a:prstGeom prst="rect">
            <a:avLst/>
          </a:prstGeom>
        </p:spPr>
      </p:pic>
      <p:pic>
        <p:nvPicPr>
          <p:cNvPr id="6" name="Рисунок 5" descr="Фото053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0112" y="2492896"/>
            <a:ext cx="2987824" cy="224086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88640"/>
            <a:ext cx="8229600" cy="295232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А рисовать, мы любим не только стандартно, как принято в детском саду, но и рисовать нетрадиционными способами. Нетрадиционные техники рисования - это способы создания нового, оригинального произведения искусства, в котором гармонирует всё: и цвет, и линия, и сюжет. Это огромная возможность для детей думать, пробовать, искать, экспериментировать, а самое главное, </a:t>
            </a:r>
            <a:r>
              <a:rPr lang="ru-RU" dirty="0" err="1" smtClean="0"/>
              <a:t>самовыражаться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Фото05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5032616" y="3616458"/>
            <a:ext cx="3227851" cy="2420888"/>
          </a:xfrm>
          <a:prstGeom prst="rect">
            <a:avLst/>
          </a:prstGeom>
        </p:spPr>
      </p:pic>
      <p:pic>
        <p:nvPicPr>
          <p:cNvPr id="5" name="Рисунок 4" descr="Фото05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851587" y="3549013"/>
            <a:ext cx="3264363" cy="244827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28803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Нестандартные подходы к  организации изобразительной деятельности удивляют и восхищают детей, тем самым, вызывая стремление заниматься таким интересным делом. Оригинальное рисование раскрывает творческие возможности ребенка, позволяет почувствовать краски, их характер и настроение.</a:t>
            </a:r>
          </a:p>
          <a:p>
            <a:endParaRPr lang="ru-RU" dirty="0"/>
          </a:p>
        </p:txBody>
      </p:sp>
      <p:pic>
        <p:nvPicPr>
          <p:cNvPr id="4" name="Рисунок 3" descr="Фото05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068960"/>
            <a:ext cx="4572000" cy="3429000"/>
          </a:xfrm>
          <a:prstGeom prst="rect">
            <a:avLst/>
          </a:prstGeom>
        </p:spPr>
      </p:pic>
      <p:pic>
        <p:nvPicPr>
          <p:cNvPr id="5" name="Рисунок 4" descr="Фото05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284984"/>
            <a:ext cx="3923928" cy="294294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218258"/>
          </a:xfrm>
        </p:spPr>
        <p:txBody>
          <a:bodyPr>
            <a:normAutofit/>
          </a:bodyPr>
          <a:lstStyle/>
          <a:p>
            <a:r>
              <a:rPr lang="ru-RU" sz="1600" dirty="0"/>
              <a:t>Рисование нетрадиционными  способами, увлекательная, завораживающая  деятельность.  </a:t>
            </a:r>
            <a:br>
              <a:rPr lang="ru-RU" sz="1600" dirty="0"/>
            </a:br>
            <a:r>
              <a:rPr lang="ru-RU" sz="1600" dirty="0"/>
              <a:t>    Детишки, с которыми  я  работаю, пока малыши. Не просто малыши, а маленькие исследователи, которые с каждым днём открывают для себя незнакомый окружающий мир. Мы, любим - заниматься, играть, танцевать, и, конечно же, рисовать!  И я считаю, что эстетический вкус детей,  развивается изо дня в день.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457200" y="2636912"/>
            <a:ext cx="7467600" cy="38370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Фото04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2852936"/>
            <a:ext cx="5004048" cy="375303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1760" y="1916832"/>
            <a:ext cx="4968552" cy="2448272"/>
          </a:xfrm>
        </p:spPr>
        <p:txBody>
          <a:bodyPr>
            <a:normAutofit/>
          </a:bodyPr>
          <a:lstStyle/>
          <a:p>
            <a:r>
              <a:rPr lang="ru-RU" sz="9600" i="1" dirty="0" smtClean="0"/>
              <a:t>конец</a:t>
            </a:r>
            <a:endParaRPr lang="ru-RU" sz="9600" i="1" dirty="0"/>
          </a:p>
        </p:txBody>
      </p:sp>
    </p:spTree>
    <p:extLst>
      <p:ext uri="{BB962C8B-B14F-4D97-AF65-F5344CB8AC3E}">
        <p14:creationId xmlns:p14="http://schemas.microsoft.com/office/powerpoint/2010/main" val="2325384942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656184"/>
          </a:xfrm>
        </p:spPr>
        <p:txBody>
          <a:bodyPr>
            <a:normAutofit/>
          </a:bodyPr>
          <a:lstStyle/>
          <a:p>
            <a:r>
              <a:rPr lang="ru-RU" i="1" dirty="0" smtClean="0"/>
              <a:t>Художественно-эстетическое развитие</a:t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«То, что упущено в детстве, никогда не возместить в годы юности. </a:t>
            </a:r>
          </a:p>
          <a:p>
            <a:pPr>
              <a:buNone/>
            </a:pPr>
            <a:r>
              <a:rPr lang="ru-RU" dirty="0" smtClean="0"/>
              <a:t>Это правило касается всех сфер духовности жизни ребенка и особенно эстетического воспитания».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В.А.Сухомлинский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600" dirty="0" smtClean="0"/>
              <a:t>                                                                             Воспитатель: Самохина В.А 2014 г..</a:t>
            </a:r>
            <a:endParaRPr lang="ru-RU" sz="1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098578"/>
          </a:xfrm>
        </p:spPr>
        <p:txBody>
          <a:bodyPr>
            <a:normAutofit fontScale="90000"/>
          </a:bodyPr>
          <a:lstStyle/>
          <a:p>
            <a:r>
              <a:rPr lang="ru-RU" dirty="0"/>
              <a:t>Дошкольный возраст – это время приобщения ребенка к миру культуры (музыки и искусства).</a:t>
            </a:r>
            <a:br>
              <a:rPr lang="ru-RU" dirty="0"/>
            </a:br>
            <a:r>
              <a:rPr lang="ru-RU" dirty="0"/>
              <a:t>Богатство окружающего мира, его красочность, звуковая полифония увлекают, будят чувства ребенка, подталкивают к самостоятельному познанию, к проявлению творчества.</a:t>
            </a:r>
            <a:br>
              <a:rPr lang="ru-RU" dirty="0"/>
            </a:br>
            <a:r>
              <a:rPr lang="ru-RU" dirty="0"/>
              <a:t>Вся работа в нашем учреждении направлена на развитие способности ребенка.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692150"/>
            <a:ext cx="7545388" cy="475297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620713"/>
            <a:ext cx="8229600" cy="550545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Важной задачей эстетического воспитания является формирование у детей эстетических интересов, потребностей, эстетического вкуса, а также творческих способностей. Результатом эстетического воспитания является эстетическое развитие. Составляющей        этого процесса становится художественное образование – процесс усвоения искусствоведческих знаний, умений, навыков, развития способностей к художественному творчеству.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938338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Созданная в детском саду предметно-развивающая среда способствует развитию интереса к миру искусства, развитию навыков в изобразительной, музыкальной, театрализованной деятельности, творчества.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Каждая группа детского сада эстетически оформлена, имеются театральные, игровые уголки, уголки по художественному творчеству. Для занятий музыкой имеется музыкальный зал; для театрализованной деятельности костюмы, театральные реквизит..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Фото05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996952"/>
            <a:ext cx="3096344" cy="2322258"/>
          </a:xfrm>
          <a:prstGeom prst="rect">
            <a:avLst/>
          </a:prstGeom>
        </p:spPr>
      </p:pic>
      <p:pic>
        <p:nvPicPr>
          <p:cNvPr id="5" name="Рисунок 4" descr="Фото05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3212976"/>
            <a:ext cx="2976331" cy="223224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/>
              <a:t>. </a:t>
            </a:r>
            <a:r>
              <a:rPr lang="ru-RU" sz="1800" dirty="0"/>
              <a:t>Эффективно используются раздевалки в групповых комнатах и коридоры: в них размещаются выставки фотографий, рисунков детей, поделок из природного материала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Фото05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120887"/>
            <a:ext cx="3131840" cy="2348880"/>
          </a:xfrm>
          <a:prstGeom prst="rect">
            <a:avLst/>
          </a:prstGeom>
        </p:spPr>
      </p:pic>
      <p:pic>
        <p:nvPicPr>
          <p:cNvPr id="7" name="Рисунок 6" descr="Фото05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924944"/>
            <a:ext cx="3899925" cy="292494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то056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2784309" cy="2088232"/>
          </a:xfrm>
        </p:spPr>
      </p:pic>
      <p:pic>
        <p:nvPicPr>
          <p:cNvPr id="5" name="Рисунок 4" descr="Фото05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332656"/>
            <a:ext cx="2784309" cy="2088232"/>
          </a:xfrm>
          <a:prstGeom prst="rect">
            <a:avLst/>
          </a:prstGeom>
        </p:spPr>
      </p:pic>
      <p:pic>
        <p:nvPicPr>
          <p:cNvPr id="6" name="Рисунок 5" descr="Фото057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933056"/>
            <a:ext cx="3563888" cy="2672916"/>
          </a:xfrm>
          <a:prstGeom prst="rect">
            <a:avLst/>
          </a:prstGeom>
        </p:spPr>
      </p:pic>
      <p:pic>
        <p:nvPicPr>
          <p:cNvPr id="7" name="Рисунок 6" descr="Фото057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4077072"/>
            <a:ext cx="3419872" cy="2564904"/>
          </a:xfrm>
          <a:prstGeom prst="rect">
            <a:avLst/>
          </a:prstGeom>
        </p:spPr>
      </p:pic>
      <p:pic>
        <p:nvPicPr>
          <p:cNvPr id="9" name="Рисунок 8" descr="Фото055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31840" y="1628800"/>
            <a:ext cx="2459765" cy="184482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549275"/>
            <a:ext cx="8229600" cy="55768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Для успешного освоения программ по художественно-эстетическому воспитанию необходимо грамотно организовать педагогический процесс. Система педагогического взаимодействия педагогов и детей, направленная на эстетическое развитие, строится в ДОУ в трех направлениях: </a:t>
            </a:r>
          </a:p>
          <a:p>
            <a:r>
              <a:rPr lang="ru-RU" dirty="0" smtClean="0"/>
              <a:t>специально организованное обучение;  </a:t>
            </a:r>
          </a:p>
          <a:p>
            <a:r>
              <a:rPr lang="ru-RU" dirty="0" smtClean="0"/>
              <a:t>совместная деятельность педагогов и детей; </a:t>
            </a:r>
          </a:p>
          <a:p>
            <a:r>
              <a:rPr lang="ru-RU" dirty="0" smtClean="0"/>
              <a:t>самостоятельная деятельность детей.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Взаимодействие педагогов и детей осуществляется с учетом дифференцированного подхода и включает разнообразные формы и методы работы:  </a:t>
            </a:r>
          </a:p>
          <a:p>
            <a:r>
              <a:rPr lang="ru-RU" dirty="0" smtClean="0"/>
              <a:t>групповые и подгрупповые занятия,</a:t>
            </a:r>
          </a:p>
          <a:p>
            <a:r>
              <a:rPr lang="ru-RU" dirty="0" smtClean="0"/>
              <a:t>праздники,  </a:t>
            </a:r>
          </a:p>
          <a:p>
            <a:r>
              <a:rPr lang="ru-RU" dirty="0" smtClean="0"/>
              <a:t>развлечения,   </a:t>
            </a:r>
          </a:p>
          <a:p>
            <a:r>
              <a:rPr lang="ru-RU" dirty="0" smtClean="0"/>
              <a:t>дидактические игры,  </a:t>
            </a:r>
          </a:p>
          <a:p>
            <a:r>
              <a:rPr lang="ru-RU" dirty="0" smtClean="0"/>
              <a:t>выставки рисунков и поделок,</a:t>
            </a:r>
          </a:p>
          <a:p>
            <a:r>
              <a:rPr lang="ru-RU" dirty="0" smtClean="0"/>
              <a:t>участие в  конкурсах детского изобразительного творчества; 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290266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 Все дети любят рисовать. Творчество для них – это отражение душевной работы. Чувства, разум, глаза и руки – инструменты души. Сталкиваясь с красотой и гармонией мира, изведав при этом чувство восторга и восхищения, они испытывают желание «остановить прекрасное мгновенье», отобразив свое отношение к действительности на листе бумаги. 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457200" y="2996952"/>
            <a:ext cx="3657600" cy="31752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2"/>
          </p:nvPr>
        </p:nvSpPr>
        <p:spPr>
          <a:xfrm>
            <a:off x="4270248" y="2636912"/>
            <a:ext cx="3657600" cy="35352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Фото05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2780928"/>
            <a:ext cx="2459765" cy="1844824"/>
          </a:xfrm>
          <a:prstGeom prst="rect">
            <a:avLst/>
          </a:prstGeom>
        </p:spPr>
      </p:pic>
      <p:pic>
        <p:nvPicPr>
          <p:cNvPr id="8" name="Рисунок 7" descr="Фото05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2780928"/>
            <a:ext cx="2459765" cy="1844824"/>
          </a:xfrm>
          <a:prstGeom prst="rect">
            <a:avLst/>
          </a:prstGeom>
        </p:spPr>
      </p:pic>
      <p:pic>
        <p:nvPicPr>
          <p:cNvPr id="9" name="Рисунок 8" descr="Фото05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717032"/>
            <a:ext cx="2520280" cy="1890210"/>
          </a:xfrm>
          <a:prstGeom prst="rect">
            <a:avLst/>
          </a:prstGeom>
        </p:spPr>
      </p:pic>
      <p:pic>
        <p:nvPicPr>
          <p:cNvPr id="11" name="Рисунок 10" descr="Фото053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4797152"/>
            <a:ext cx="2363755" cy="1772816"/>
          </a:xfrm>
          <a:prstGeom prst="rect">
            <a:avLst/>
          </a:prstGeom>
        </p:spPr>
      </p:pic>
      <p:pic>
        <p:nvPicPr>
          <p:cNvPr id="12" name="Рисунок 11" descr="Фото055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96136" y="4725144"/>
            <a:ext cx="2483768" cy="186282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386</TotalTime>
  <Words>460</Words>
  <Application>Microsoft Office PowerPoint</Application>
  <PresentationFormat>Экран (4:3)</PresentationFormat>
  <Paragraphs>47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Государственное бюджетное образовательное учреждение ВОУО  ДО города Москвы Детский сад №1559 </vt:lpstr>
      <vt:lpstr>Художественно-эстетическое развитие </vt:lpstr>
      <vt:lpstr>Дошкольный возраст – это время приобщения ребенка к миру культуры (музыки и искусства). Богатство окружающего мира, его красочность, звуковая полифония увлекают, будят чувства ребенка, подталкивают к самостоятельному познанию, к проявлению творчества. Вся работа в нашем учреждении направлена на развитие способности ребенка.</vt:lpstr>
      <vt:lpstr>Презентация PowerPoint</vt:lpstr>
      <vt:lpstr>Созданная в детском саду предметно-развивающая среда способствует развитию интереса к миру искусства, развитию навыков в изобразительной, музыкальной, театрализованной деятельности, творчества.  Каждая группа детского сада эстетически оформлена, имеются театральные, игровые уголки, уголки по художественному творчеству. Для занятий музыкой имеется музыкальный зал; для театрализованной деятельности костюмы, театральные реквизит.. </vt:lpstr>
      <vt:lpstr>. Эффективно используются раздевалки в групповых комнатах и коридоры: в них размещаются выставки фотографий, рисунков детей, поделок из природного материала </vt:lpstr>
      <vt:lpstr>Презентация PowerPoint</vt:lpstr>
      <vt:lpstr>Презентация PowerPoint</vt:lpstr>
      <vt:lpstr> Все дети любят рисовать. Творчество для них – это отражение душевной работы. Чувства, разум, глаза и руки – инструменты души. Сталкиваясь с красотой и гармонией мира, изведав при этом чувство восторга и восхищения, они испытывают желание «остановить прекрасное мгновенье», отобразив свое отношение к действительности на листе бумаги.  </vt:lpstr>
      <vt:lpstr>Презентация PowerPoint</vt:lpstr>
      <vt:lpstr>Презентация PowerPoint</vt:lpstr>
      <vt:lpstr>Презентация PowerPoint</vt:lpstr>
      <vt:lpstr>Рисование нетрадиционными  способами, увлекательная, завораживающая  деятельность.       Детишки, с которыми  я  работаю, пока малыши. Не просто малыши, а маленькие исследователи, которые с каждым днём открывают для себя незнакомый окружающий мир. Мы, любим - заниматься, играть, танцевать, и, конечно же, рисовать!  И я считаю, что эстетический вкус детей,  развивается изо дня в день. </vt:lpstr>
      <vt:lpstr>конец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Детско-родительский образовательный проект           «Мой родной город Москва»</dc:title>
  <dc:creator>Валентина</dc:creator>
  <cp:lastModifiedBy>Пользователь Windows</cp:lastModifiedBy>
  <cp:revision>49</cp:revision>
  <dcterms:created xsi:type="dcterms:W3CDTF">2013-09-08T10:56:46Z</dcterms:created>
  <dcterms:modified xsi:type="dcterms:W3CDTF">2019-10-10T12:35:49Z</dcterms:modified>
</cp:coreProperties>
</file>