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6" r:id="rId4"/>
    <p:sldId id="268" r:id="rId5"/>
    <p:sldId id="269" r:id="rId6"/>
    <p:sldId id="258" r:id="rId7"/>
    <p:sldId id="270" r:id="rId8"/>
    <p:sldId id="271" r:id="rId9"/>
    <p:sldId id="272" r:id="rId10"/>
    <p:sldId id="273" r:id="rId11"/>
    <p:sldId id="260" r:id="rId12"/>
    <p:sldId id="261" r:id="rId13"/>
    <p:sldId id="262" r:id="rId14"/>
    <p:sldId id="263" r:id="rId15"/>
    <p:sldId id="264" r:id="rId16"/>
    <p:sldId id="26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B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42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22B6-1C9A-49AF-974F-0519A2E7845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D18-E07C-49D5-91B8-5151F71F7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268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22B6-1C9A-49AF-974F-0519A2E7845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D18-E07C-49D5-91B8-5151F71F7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325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22B6-1C9A-49AF-974F-0519A2E7845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D18-E07C-49D5-91B8-5151F71F7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39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22B6-1C9A-49AF-974F-0519A2E7845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D18-E07C-49D5-91B8-5151F71F7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763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22B6-1C9A-49AF-974F-0519A2E7845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D18-E07C-49D5-91B8-5151F71F7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423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22B6-1C9A-49AF-974F-0519A2E7845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D18-E07C-49D5-91B8-5151F71F7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61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22B6-1C9A-49AF-974F-0519A2E7845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D18-E07C-49D5-91B8-5151F71F7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427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22B6-1C9A-49AF-974F-0519A2E7845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D18-E07C-49D5-91B8-5151F71F7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277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22B6-1C9A-49AF-974F-0519A2E7845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D18-E07C-49D5-91B8-5151F71F7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36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22B6-1C9A-49AF-974F-0519A2E7845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D18-E07C-49D5-91B8-5151F71F7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817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E22B6-1C9A-49AF-974F-0519A2E7845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CDD18-E07C-49D5-91B8-5151F71F7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668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E22B6-1C9A-49AF-974F-0519A2E78453}" type="datetimeFigureOut">
              <a:rPr lang="ru-RU" smtClean="0"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CDD18-E07C-49D5-91B8-5151F71F75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230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54035" y="2121748"/>
            <a:ext cx="723207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«</a:t>
            </a:r>
            <a:r>
              <a:rPr lang="ru-RU" sz="28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Наши помощники: справочники, словари, энциклопедии</a:t>
            </a:r>
            <a:r>
              <a:rPr lang="ru-RU" sz="28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»</a:t>
            </a: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Библиотечный урок для 3 класса</a:t>
            </a:r>
            <a:endParaRPr lang="ru-RU" sz="14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1600" dirty="0"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3964" y="113506"/>
            <a:ext cx="11734799" cy="1711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algn="ct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 Black" panose="020B0A04020102020204" pitchFamily="34" charset="0"/>
                <a:ea typeface="Times New Roman" panose="02020603050405020304" pitchFamily="18" charset="0"/>
              </a:rPr>
              <a:t>Муниципальное бюджетное общеобразовательное учреждение «Средняя общеобразовательная школа №2 </a:t>
            </a:r>
            <a:r>
              <a:rPr lang="ru-RU" dirty="0" err="1">
                <a:latin typeface="Arial Black" panose="020B0A04020102020204" pitchFamily="34" charset="0"/>
                <a:ea typeface="Times New Roman" panose="02020603050405020304" pitchFamily="18" charset="0"/>
              </a:rPr>
              <a:t>п.г.т.Актюбинский</a:t>
            </a:r>
            <a:r>
              <a:rPr lang="ru-RU" dirty="0">
                <a:latin typeface="Arial Black" panose="020B0A04020102020204" pitchFamily="34" charset="0"/>
                <a:ea typeface="Times New Roman" panose="02020603050405020304" pitchFamily="18" charset="0"/>
              </a:rPr>
              <a:t>» </a:t>
            </a:r>
            <a:r>
              <a:rPr lang="ru-RU" dirty="0" err="1">
                <a:latin typeface="Arial Black" panose="020B0A04020102020204" pitchFamily="34" charset="0"/>
                <a:ea typeface="Times New Roman" panose="02020603050405020304" pitchFamily="18" charset="0"/>
              </a:rPr>
              <a:t>Азнакаевского</a:t>
            </a:r>
            <a:r>
              <a:rPr lang="ru-RU" dirty="0">
                <a:latin typeface="Arial Black" panose="020B0A04020102020204" pitchFamily="34" charset="0"/>
                <a:ea typeface="Times New Roman" panose="02020603050405020304" pitchFamily="18" charset="0"/>
              </a:rPr>
              <a:t> муниципального района Республики Татарстан</a:t>
            </a:r>
            <a:endParaRPr lang="ru-RU" sz="16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 Black" panose="020B0A04020102020204" pitchFamily="34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97236" y="456666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err="1">
                <a:latin typeface="Arial Black" panose="020B0A04020102020204" pitchFamily="34" charset="0"/>
                <a:ea typeface="Times New Roman" panose="02020603050405020304" pitchFamily="18" charset="0"/>
              </a:rPr>
              <a:t>Хуснуллина</a:t>
            </a:r>
            <a:r>
              <a:rPr lang="ru-RU" dirty="0">
                <a:latin typeface="Arial Black" panose="020B0A04020102020204" pitchFamily="34" charset="0"/>
                <a:ea typeface="Times New Roman" panose="02020603050405020304" pitchFamily="18" charset="0"/>
              </a:rPr>
              <a:t> Рамиля </a:t>
            </a:r>
            <a:r>
              <a:rPr lang="ru-RU" dirty="0" err="1">
                <a:latin typeface="Arial Black" panose="020B0A04020102020204" pitchFamily="34" charset="0"/>
                <a:ea typeface="Times New Roman" panose="02020603050405020304" pitchFamily="18" charset="0"/>
              </a:rPr>
              <a:t>Римовна</a:t>
            </a:r>
            <a:endParaRPr lang="ru-RU" sz="16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 Black" panose="020B0A04020102020204" pitchFamily="34" charset="0"/>
                <a:ea typeface="Times New Roman" panose="02020603050405020304" pitchFamily="18" charset="0"/>
              </a:rPr>
              <a:t>                         </a:t>
            </a:r>
            <a:r>
              <a:rPr lang="ru-RU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педагог </a:t>
            </a:r>
            <a:r>
              <a:rPr lang="ru-RU" dirty="0">
                <a:latin typeface="Arial Black" panose="020B0A04020102020204" pitchFamily="34" charset="0"/>
                <a:ea typeface="Times New Roman" panose="02020603050405020304" pitchFamily="18" charset="0"/>
              </a:rPr>
              <a:t>– библиотекарь</a:t>
            </a:r>
            <a:endParaRPr lang="ru-RU" sz="1600" dirty="0"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98153" y="5920080"/>
            <a:ext cx="3275257" cy="464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 Black" panose="020B0A04020102020204" pitchFamily="34" charset="0"/>
                <a:ea typeface="Times New Roman" panose="02020603050405020304" pitchFamily="18" charset="0"/>
              </a:rPr>
              <a:t>п.г.т.Актюбинский,2018</a:t>
            </a:r>
            <a:endParaRPr lang="ru-RU" sz="1600" dirty="0"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20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60762" y="1166567"/>
            <a:ext cx="72320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А вот и я.</a:t>
            </a:r>
            <a:endParaRPr lang="ru-RU" sz="24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И без меня никак нельзя:</a:t>
            </a:r>
            <a:endParaRPr lang="ru-RU" sz="24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Во мне:</a:t>
            </a:r>
            <a:endParaRPr lang="ru-RU" sz="24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Пять тысяч где,</a:t>
            </a:r>
            <a:endParaRPr lang="ru-RU" sz="24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Семь тысяч как.</a:t>
            </a:r>
            <a:endParaRPr lang="ru-RU" sz="24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Сто тысяч почему</a:t>
            </a:r>
            <a:endParaRPr lang="ru-RU" sz="24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А как зовусь я? 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19314" y="4218709"/>
            <a:ext cx="1742498" cy="247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5330" y="5320334"/>
            <a:ext cx="4128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 Black" panose="020B0A04020102020204" pitchFamily="34" charset="0"/>
              </a:rPr>
              <a:t>энциклопедия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46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99309" y="1665055"/>
            <a:ext cx="74537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Arial Black" panose="020B0A04020102020204" pitchFamily="34" charset="0"/>
                <a:ea typeface="Times New Roman" panose="02020603050405020304" pitchFamily="18" charset="0"/>
              </a:rPr>
              <a:t>Энциклопедии описывают предметы, содержат очень подробные статьи. Цель энциклопедии — собрать </a:t>
            </a:r>
            <a:r>
              <a:rPr lang="ru-RU" sz="2400" dirty="0" smtClean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знания</a:t>
            </a:r>
            <a:r>
              <a:rPr lang="ru-RU" sz="2400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, </a:t>
            </a:r>
            <a:r>
              <a:rPr lang="ru-RU" sz="2400" dirty="0">
                <a:latin typeface="Arial Black" panose="020B0A04020102020204" pitchFamily="34" charset="0"/>
                <a:ea typeface="Times New Roman" panose="02020603050405020304" pitchFamily="18" charset="0"/>
              </a:rPr>
              <a:t>рассеянные по свету, привести </a:t>
            </a:r>
            <a:r>
              <a:rPr lang="ru-RU" sz="2400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их </a:t>
            </a:r>
            <a:r>
              <a:rPr lang="ru-RU" sz="2400" dirty="0">
                <a:latin typeface="Arial Black" panose="020B0A04020102020204" pitchFamily="34" charset="0"/>
                <a:ea typeface="Times New Roman" panose="02020603050405020304" pitchFamily="18" charset="0"/>
              </a:rPr>
              <a:t>в систему, понятную для людей: для нас, для ваших родителей  и для вас. 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7023" y="4204855"/>
            <a:ext cx="1742498" cy="247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73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8036" y="307401"/>
            <a:ext cx="8811491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В нашей школьной библиотеке имеются такие энциклопедии как: «Школьная энциклопедия» в 8 томах, «Я познаю мир» в 10 томах, «Большая Российская энциклопедия» в 18 томах, «Справочник школьника» (нового типа для 5-11 классов) в 2 томах, «Большая школьная энциклопедия» в 2 томах, </a:t>
            </a:r>
            <a:r>
              <a:rPr lang="ru-RU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«Детская </a:t>
            </a:r>
            <a:r>
              <a:rPr lang="ru-RU" dirty="0">
                <a:latin typeface="Arial Black" panose="020B0A04020102020204" pitchFamily="34" charset="0"/>
                <a:ea typeface="Times New Roman" panose="02020603050405020304" pitchFamily="18" charset="0"/>
              </a:rPr>
              <a:t>энциклопедия» в 10 </a:t>
            </a:r>
            <a:r>
              <a:rPr lang="ru-RU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томах</a:t>
            </a:r>
            <a:r>
              <a:rPr lang="ru-RU" dirty="0">
                <a:latin typeface="Arial Black" panose="020B0A04020102020204" pitchFamily="34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6697" y="2354612"/>
            <a:ext cx="2615334" cy="351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Ð°ÑÑÐ¸Ð½ÐºÐ¸ Ð¿Ð¾ Ð·Ð°Ð¿ÑÐ¾ÑÑ Ñ Ð¿Ð¾Ð·Ð½Ð°Ñ Ð¼Ð¸Ñ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0172" y="3429000"/>
            <a:ext cx="2411843" cy="339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ÐÐ°ÑÑÐ¸Ð½ÐºÐ¸ Ð¿Ð¾ Ð·Ð°Ð¿ÑÐ¾ÑÑ Ð±Ð¾Ð»ÑÑÐ°Ñ ÑÐ¾ÑÑÐ¸Ð¹ÑÐºÐ°Ñ ÑÐ½ÑÐ¸ÐºÐ»Ð¾Ð¿ÐµÐ´Ð¸Ñ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058" y="2471152"/>
            <a:ext cx="2527271" cy="383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ÐÐ°ÑÑÐ¸Ð½ÐºÐ¸ Ð¿Ð¾ Ð·Ð°Ð¿ÑÐ¾ÑÑ ÑÐ½ÑÐ¸ÐºÐ»Ð¾Ð¿ÐµÐ´Ð¸Ñ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411" r="12207"/>
          <a:stretch/>
        </p:blipFill>
        <p:spPr bwMode="auto">
          <a:xfrm>
            <a:off x="2319298" y="2716650"/>
            <a:ext cx="3105517" cy="401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ÐÐ°ÑÑÐ¸Ð½ÐºÐ¸ Ð¿Ð¾ Ð·Ð°Ð¿ÑÐ¾ÑÑ ÑÐºÐ¾Ð»ÑÐ½Ð°Ñ ÑÐ½ÑÐ¸ÐºÐ»Ð¾Ð¿ÐµÐ´Ð¸Ñ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12408" y="1160259"/>
            <a:ext cx="3308800" cy="2388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ÐÐ°ÑÑÐ¸Ð½ÐºÐ¸ Ð¿Ð¾ Ð·Ð°Ð¿ÑÐ¾ÑÑ ÑÐ¿ÑÐ°Ð²Ð¾ÑÐ½Ð¸Ðº ÑÐºÐ¾Ð»ÑÐ½Ð¸ÐºÐ°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2408" y="3673632"/>
            <a:ext cx="2037504" cy="305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383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39636" y="1125278"/>
            <a:ext cx="687185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Потрудились — отдохнём</a:t>
            </a:r>
            <a:endParaRPr lang="ru-RU" sz="16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Потрудились — отдохнём, </a:t>
            </a:r>
            <a:r>
              <a:rPr lang="ru-RU" i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(Ходьба на месте.)</a:t>
            </a:r>
            <a:endParaRPr lang="ru-RU" sz="16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Встанем, глубоко вздохнём. </a:t>
            </a:r>
            <a:r>
              <a:rPr lang="ru-RU" i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(Потягивания.)</a:t>
            </a:r>
            <a:endParaRPr lang="ru-RU" sz="16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Руки в стороны, вперёд, </a:t>
            </a:r>
            <a:r>
              <a:rPr lang="ru-RU" i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(Повороты туловища.)</a:t>
            </a:r>
            <a:endParaRPr lang="ru-RU" sz="16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Влево, вправо поворот. </a:t>
            </a:r>
            <a:r>
              <a:rPr lang="ru-RU" i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(Наклоны влево-вправо.)</a:t>
            </a:r>
            <a:endParaRPr lang="ru-RU" sz="16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Три наклона, прямо встать.</a:t>
            </a:r>
            <a:r>
              <a:rPr lang="ru-RU" i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(Приседания.)</a:t>
            </a:r>
            <a:endParaRPr lang="ru-RU" sz="16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Руки вниз и вверх поднять.</a:t>
            </a:r>
            <a:r>
              <a:rPr lang="ru-RU" i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(Прыжки.)</a:t>
            </a:r>
            <a:endParaRPr lang="ru-RU" sz="16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Руки плавно опустили, </a:t>
            </a:r>
            <a:r>
              <a:rPr lang="ru-RU" i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(Ходьба на месте</a:t>
            </a:r>
            <a:r>
              <a:rPr lang="ru-RU" i="1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.)</a:t>
            </a:r>
            <a:endParaRPr lang="ru-RU" sz="16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Всем улыбки подарили. 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19314" y="4287982"/>
            <a:ext cx="1742498" cy="247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34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57055" y="2907590"/>
            <a:ext cx="5344391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50000"/>
              </a:lnSpc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Вопросы </a:t>
            </a:r>
            <a:r>
              <a:rPr lang="ru-RU" b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для третьей группы</a:t>
            </a:r>
            <a:r>
              <a:rPr lang="ru-RU" b="1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.</a:t>
            </a:r>
          </a:p>
          <a:p>
            <a:pPr indent="449580">
              <a:spcAft>
                <a:spcPts val="0"/>
              </a:spcAft>
            </a:pPr>
            <a:endParaRPr lang="ru-RU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1.Найдите в «Словаре иностранных слов» значение данных слов:</a:t>
            </a:r>
            <a:endParaRPr lang="ru-RU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i="1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        </a:t>
            </a:r>
            <a:r>
              <a:rPr lang="ru-RU" b="1" i="1" u="sng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ураган</a:t>
            </a:r>
            <a:r>
              <a:rPr lang="ru-RU" b="1" i="1" u="sng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, ранец, дантист</a:t>
            </a:r>
            <a:endParaRPr lang="ru-RU" b="1" u="sng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2.В «Энциклопедическом словаре» найдите ответ на следующие вопросы:</a:t>
            </a:r>
            <a:endParaRPr lang="ru-RU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b="1" i="1" u="sng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Самая маленькая птичка в мире?</a:t>
            </a:r>
            <a:endParaRPr lang="ru-RU" b="1" u="sng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b="1" i="1" u="sng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Где находится её родина? </a:t>
            </a:r>
            <a:endParaRPr lang="ru-RU" b="1" u="sng" dirty="0"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8546" y="405002"/>
            <a:ext cx="554181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Вопросы для первой группы</a:t>
            </a:r>
            <a:r>
              <a:rPr lang="ru-RU" b="1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.</a:t>
            </a:r>
          </a:p>
          <a:p>
            <a:pPr indent="449580">
              <a:spcAft>
                <a:spcPts val="0"/>
              </a:spcAft>
            </a:pPr>
            <a:endParaRPr lang="ru-RU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1.Найдите в «Словаре иностранных слов» значение данных слов:</a:t>
            </a:r>
            <a:endParaRPr lang="ru-RU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marL="678180">
              <a:spcAft>
                <a:spcPts val="0"/>
              </a:spcAft>
            </a:pPr>
            <a:r>
              <a:rPr lang="ru-RU" b="1" i="1" u="sng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абрикос, кадет, урюк</a:t>
            </a:r>
            <a:endParaRPr lang="ru-RU" b="1" u="sng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2.В «Энциклопедическом словаре» найдите ответ на следующие вопросы:</a:t>
            </a:r>
            <a:endParaRPr lang="ru-RU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b="1" i="1" u="sng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Самое большое животное в мире?</a:t>
            </a:r>
            <a:endParaRPr lang="ru-RU" b="1" u="sng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b="1" i="1" u="sng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Где находится его родина?</a:t>
            </a:r>
            <a:endParaRPr lang="ru-RU" b="1" u="sng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83927" y="405002"/>
            <a:ext cx="539115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Вопросы для второй группы</a:t>
            </a:r>
            <a:r>
              <a:rPr lang="ru-RU" b="1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.</a:t>
            </a:r>
          </a:p>
          <a:p>
            <a:pPr indent="449580">
              <a:spcAft>
                <a:spcPts val="0"/>
              </a:spcAft>
            </a:pPr>
            <a:endParaRPr lang="ru-RU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1.Найдите в «Словаре иностранных слов» значение данных слов:</a:t>
            </a:r>
            <a:endParaRPr lang="ru-RU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marL="678180">
              <a:spcAft>
                <a:spcPts val="0"/>
              </a:spcAft>
            </a:pPr>
            <a:r>
              <a:rPr lang="ru-RU" b="1" i="1" u="sng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салон, сантиметр, </a:t>
            </a:r>
            <a:r>
              <a:rPr lang="ru-RU" b="1" i="1" u="sng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фанат</a:t>
            </a:r>
            <a:endParaRPr lang="ru-RU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2.В «Энциклопедическом словаре» найдите ответ на следующие вопросы:</a:t>
            </a:r>
            <a:endParaRPr lang="ru-RU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b="1" i="1" u="sng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Самая большая змея в мире?</a:t>
            </a:r>
            <a:endParaRPr lang="ru-RU" b="1" u="sng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b="1" i="1" u="sng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Где находится её родина?</a:t>
            </a:r>
            <a:endParaRPr lang="ru-RU" b="1" u="sng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92052" y="4246418"/>
            <a:ext cx="1742498" cy="247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45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37854" y="1027884"/>
            <a:ext cx="911629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Молодцы, ребята! Вы очень хорошо поработали, быстро нашли правильные ответы, и думаю, научились грамотно пользоваться словарями, энциклопедиями и справочниками.</a:t>
            </a:r>
            <a:endParaRPr lang="ru-RU" sz="2000" dirty="0" smtClean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	Ваши знания и в будущем вам пригодятся.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8586" y="4302537"/>
            <a:ext cx="1742498" cy="247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59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6253" y="641980"/>
            <a:ext cx="11859491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Литература.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Symbol" panose="05050102010706020507" pitchFamily="18" charset="2"/>
              <a:buChar char=""/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Большой фразеологический словарь русского языка. Значение. Употребление. Культурологический комментарий / Отв. Ред. В.Н. </a:t>
            </a:r>
            <a:r>
              <a:rPr lang="ru-RU" sz="1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Телия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– М.: АСТ-ПРЕСС КНИГА, 2006.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Большая Российская энциклопедия: в 18т. Т. «Россия». – М.: «Большая Российская энциклопедия», 2004.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Большой справочник школьника. 5-11 классы. – М.: Дрофа, 2001.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Букчина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Б.З. Слитно? Раздельно? Через дефис? Орфографический словарь русского языка. – М.: АСТ-ПРЕСС, 1998.Всё обо всех. 1-10тт. – Москва, 1996-1998.</a:t>
            </a:r>
          </a:p>
          <a:p>
            <a:pPr marL="342900" indent="-342900" algn="just">
              <a:buFont typeface="Symbol" panose="05050102010706020507" pitchFamily="18" charset="2"/>
              <a:buChar char=""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Введенская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Л.А. Словарь антонимов русского языка. – Ростов – на Дону: Феникс, 1995.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Даль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В.И. Толковый словарь живого великорусского языка: в 4-х томах. – М.: Русс. яз., 1989.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Жуков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В.П., Жуков А.В. Школьный фразеологический словарь русского языка. – М.: Просвещение, 1994.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Ожегов С.И. Словарь русского языка: </a:t>
            </a:r>
            <a:r>
              <a:rPr lang="ru-RU" sz="1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ок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60000 слов и фразеологических выражений / С.И. Ожегов; Под общ. Ред. Проф. Л.И. Скворцова. – М.: ООО «Издательство Оникс»: ООО «Издательство «Мир и образование», 2007.</a:t>
            </a:r>
          </a:p>
          <a:p>
            <a:pPr marL="342900" indent="-342900" algn="just">
              <a:buFont typeface="Symbol" panose="05050102010706020507" pitchFamily="18" charset="2"/>
              <a:buChar char=""/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Орфографический словарь русского языка для учащихся. – М.: ООО «Дом Славянской книги»; ООО «ИП Логос-М», 2009.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Школьный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словарь иностранных слов / В.В. Одинцов, В.В. Иванов, Г.П. </a:t>
            </a:r>
            <a:r>
              <a:rPr lang="ru-RU" sz="1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Смолицкая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др.; Под ред. В.В. Иванова. – М.: Просвещение, 1994.</a:t>
            </a:r>
          </a:p>
          <a:p>
            <a:pPr marL="342900" indent="-342900" algn="just">
              <a:buFont typeface="Symbol" panose="05050102010706020507" pitchFamily="18" charset="2"/>
              <a:buChar char=""/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Школьная энциклопедия «</a:t>
            </a:r>
            <a:r>
              <a:rPr lang="ru-RU" sz="1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Руссика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». История древнего мира. – М:ОЛМА-ПРЕСС Образование, 2003.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 </a:t>
            </a:r>
            <a:r>
              <a:rPr lang="ru-RU" sz="1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познаю мир: В 10 т.: дет. </a:t>
            </a:r>
            <a:r>
              <a:rPr lang="ru-RU" sz="1400" b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энцикл</a:t>
            </a:r>
            <a:r>
              <a:rPr lang="ru-RU" sz="1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/ [Непомнящий Н; </a:t>
            </a:r>
            <a:r>
              <a:rPr lang="ru-RU" sz="1400" b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худож</a:t>
            </a:r>
            <a:r>
              <a:rPr lang="ru-RU" sz="1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Румянцев А. А.]. - М.: </a:t>
            </a:r>
            <a:r>
              <a:rPr lang="ru-RU" sz="1400" b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Астрель</a:t>
            </a:r>
            <a:r>
              <a:rPr lang="ru-RU" sz="1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АСТ, 2000. - 391 </a:t>
            </a:r>
            <a:r>
              <a:rPr lang="ru-RU" sz="14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3895" y="4242966"/>
            <a:ext cx="1742498" cy="247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8745" y="4242965"/>
            <a:ext cx="3992781" cy="247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27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43890" y="1000428"/>
            <a:ext cx="9504218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Цель</a:t>
            </a: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:</a:t>
            </a:r>
            <a:endParaRPr lang="ru-RU" sz="16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1. Познакомить учащихся с различными видами справочной литературы: энциклопедиями, словарями; обучить умению ими пользоваться, находить нужную информацию.</a:t>
            </a:r>
            <a:endParaRPr lang="ru-RU" sz="16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2. Развивать правильную, грамотную речь учащихся, логическое и творческое мышление,</a:t>
            </a:r>
            <a:r>
              <a:rPr lang="ru-RU" sz="16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обобщать полученные данные и делать выводы.</a:t>
            </a:r>
            <a:endParaRPr lang="ru-RU" sz="16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3.  Воспитывать любовь к чтению и бережное отношение к книгам, дружеские отношения в коллективе. 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75430" y="3429000"/>
            <a:ext cx="1742498" cy="247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36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51709" y="374072"/>
            <a:ext cx="8101156" cy="509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678381" y="5763490"/>
            <a:ext cx="3893127" cy="803564"/>
          </a:xfrm>
          <a:prstGeom prst="rect">
            <a:avLst/>
          </a:prstGeom>
          <a:solidFill>
            <a:srgbClr val="EEEB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СЛОВАРЬ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52865" y="4195304"/>
            <a:ext cx="1742498" cy="247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889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6962" y="751344"/>
            <a:ext cx="951807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Известный французский писатель Анатоль Франс сказал: "Словарь - это вся Вселенная в алфавитном порядке". Вот это и есть одно из правил, по которому составляется словарь - алфавитный порядок слов. Самый известный словарь, который вы хорошо знаете, это "Школьный орфографический словарь русского языка".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3786" y="4052455"/>
            <a:ext cx="1742498" cy="247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07526" y="3209109"/>
            <a:ext cx="2452255" cy="346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05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23306" y="778709"/>
            <a:ext cx="689956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На 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прашлагодние</a:t>
            </a: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ашибки</a:t>
            </a:r>
            <a:endParaRPr lang="ru-RU" sz="20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См</a:t>
            </a:r>
            <a:r>
              <a:rPr lang="ru-RU" sz="2000" dirty="0" err="1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а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треть</a:t>
            </a: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мне трудно без 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улы</a:t>
            </a:r>
            <a:r>
              <a:rPr lang="ru-RU" sz="2000" dirty="0" err="1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ки</a:t>
            </a: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.</a:t>
            </a:r>
            <a:endParaRPr lang="ru-RU" sz="20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Вновь 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пот</a:t>
            </a:r>
            <a:r>
              <a:rPr lang="ru-RU" sz="2000" dirty="0" err="1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и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плело</a:t>
            </a: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в 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д</a:t>
            </a:r>
            <a:r>
              <a:rPr lang="ru-RU" sz="2000" dirty="0" err="1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и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кабре</a:t>
            </a: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.</a:t>
            </a:r>
            <a:endParaRPr lang="ru-RU" sz="20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Запахло сен</a:t>
            </a:r>
            <a:r>
              <a:rPr lang="ru-RU" sz="2000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а</a:t>
            </a: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м на 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дв</a:t>
            </a:r>
            <a:r>
              <a:rPr lang="ru-RU" sz="2000" dirty="0" err="1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а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ре</a:t>
            </a: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.</a:t>
            </a:r>
            <a:endParaRPr lang="ru-RU" sz="20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</a:t>
            </a:r>
            <a:r>
              <a:rPr lang="ru-RU" sz="2000" dirty="0" err="1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е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шу</a:t>
            </a: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я 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лу</a:t>
            </a:r>
            <a:r>
              <a:rPr lang="ru-RU" sz="2000" dirty="0" err="1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чч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е</a:t>
            </a: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многих в 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кла</a:t>
            </a:r>
            <a:r>
              <a:rPr lang="ru-RU" sz="2000" dirty="0" err="1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с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е</a:t>
            </a: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.</a:t>
            </a:r>
            <a:endParaRPr lang="ru-RU" sz="20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Мне 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</a:t>
            </a:r>
            <a:r>
              <a:rPr lang="ru-RU" sz="2000" dirty="0" err="1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а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дарил</a:t>
            </a: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</a:t>
            </a:r>
            <a:r>
              <a:rPr lang="ru-RU" sz="2000" dirty="0" err="1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а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дарок</a:t>
            </a: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Вася.</a:t>
            </a:r>
            <a:endParaRPr lang="ru-RU" sz="20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Я изучала весь </a:t>
            </a:r>
            <a:r>
              <a:rPr lang="ru-RU" sz="2000" dirty="0" err="1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е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нварь</a:t>
            </a:r>
            <a:endParaRPr lang="ru-RU" sz="2000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err="1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А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рф</a:t>
            </a:r>
            <a:r>
              <a:rPr lang="ru-RU" sz="2000" dirty="0" err="1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а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графический</a:t>
            </a: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сл</a:t>
            </a:r>
            <a:r>
              <a:rPr lang="ru-RU" sz="2000" dirty="0" err="1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а</a:t>
            </a:r>
            <a:r>
              <a:rPr lang="ru-RU" sz="2000" dirty="0" err="1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варь</a:t>
            </a:r>
            <a:r>
              <a:rPr lang="ru-RU" sz="2000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. 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36186" y="4218709"/>
            <a:ext cx="1742498" cy="247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19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ÐÐ°ÑÑÐ¸Ð½ÐºÐ¸ Ð¿Ð¾ Ð·Ð°Ð¿ÑÐ¾ÑÑ ÑÐ¾Ð»ÐºÐ¾Ð²ÑÐ¹ ÑÐ»Ð¾Ð²Ð°ÑÑ Ð¾Ð¶ÐµÐ³Ð¾Ð²Ð°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26969" y="3740727"/>
            <a:ext cx="2073402" cy="2830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ÐÐ°ÑÑÐ¸Ð½ÐºÐ¸ Ð¿Ð¾ Ð·Ð°Ð¿ÑÐ¾ÑÑ ÑÐ»Ð¾Ð²Ð°ÑÐ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0509" y="3166005"/>
            <a:ext cx="1806541" cy="267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ÐÐ°ÑÑÐ¸Ð½ÐºÐ¸ Ð¿Ð¾ Ð·Ð°Ð¿ÑÐ¾ÑÑ ÑÐ»Ð¾Ð²Ð°ÑÑ Ð¸Ð½Ð¾ÑÑÑÐ°Ð½Ð½ÑÑ ÑÐ»Ð¾Ð²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595" y="234366"/>
            <a:ext cx="1693321" cy="246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28856" y="265022"/>
            <a:ext cx="73325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Словарь иностранных слов», «Школьный орфографический словарь русского языка», «Краткий словарь литературоведческих терминов», «Биобиблиографический словарь - русские писатели», </a:t>
            </a:r>
            <a:r>
              <a:rPr lang="ru-RU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«Англо-русский русско-английский словарь», </a:t>
            </a:r>
            <a:r>
              <a:rPr lang="ru-RU" dirty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«Словарь синонимов</a:t>
            </a:r>
            <a:r>
              <a:rPr lang="ru-RU" dirty="0" smtClean="0">
                <a:solidFill>
                  <a:srgbClr val="00000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» «Словарь иностранных слов», «Толковый словарь русского языка».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61418" y="185856"/>
            <a:ext cx="2056937" cy="292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ÐºÑÐ°ÑÐºÐ¸Ð¹ ÑÐ»Ð¾Ð²Ð°ÑÑ Ð»Ð¸ÑÐµÑÐ°ÑÑÑÐ¾Ð²ÐµÐ´ÑÐµÑÐºÐ¸Ñ ÑÐµÑÐ¼Ð¸Ð½Ð¾Ð²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940" y="3020202"/>
            <a:ext cx="1754530" cy="274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°ÑÑÐ¸Ð½ÐºÐ¸ Ð¿Ð¾ Ð·Ð°Ð¿ÑÐ¾ÑÑ Ð±Ð¸Ð±Ð»Ð¸Ð¾Ð³ÑÐ°ÑÐ¸ÑÐµÑÐºÐ¸Ð¹ ÑÐ»Ð¾Ð²Ð°ÑÑ ÑÑÑÑÐºÐ¸Ðµ Ð¿Ð¸ÑÐ°ÑÐµÐ»Ð¸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37377" y="3200018"/>
            <a:ext cx="2242749" cy="303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Ð°ÑÑÐ¸Ð½ÐºÐ¸ Ð¿Ð¾ Ð·Ð°Ð¿ÑÐ¾ÑÑ ÑÐ»Ð¾Ð²Ð°ÑÑ ÑÐ¸Ð½Ð¾Ð½Ð¸Ð¼Ð¾Ð²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7491" y="2859802"/>
            <a:ext cx="2082691" cy="319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336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42653" y="806164"/>
            <a:ext cx="91578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 Black" panose="020B0A04020102020204" pitchFamily="34" charset="0"/>
                <a:ea typeface="Times New Roman" panose="02020603050405020304" pitchFamily="18" charset="0"/>
              </a:rPr>
              <a:t>Толковый словарь» русского языка—словарь, составленный Владимиром Ивановичем Далем в середине XIX века. Один из крупнейших словарей русского языка. Содержит около 200000 слов и 30000 пословиц, поговорок, загадок и присловий, служащих для пояснения смысла приводимых слов. 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pic>
        <p:nvPicPr>
          <p:cNvPr id="4" name="Picture 6" descr="https://ozon-st.cdn.ngenix.net/multimedia/10226957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5821" y="2468065"/>
            <a:ext cx="3234470" cy="4111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2441" y="4108324"/>
            <a:ext cx="1742498" cy="247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275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0855" y="570996"/>
            <a:ext cx="82187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0303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Владимир Иванович Даль (1801-1872) — потомок переселившегося в Россию Датчанина, знаменитый русский учёный, врач, писатель и знаток языка, друг </a:t>
            </a:r>
            <a:r>
              <a:rPr lang="ru-RU" dirty="0" err="1">
                <a:solidFill>
                  <a:srgbClr val="30303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А.С.Пушкина</a:t>
            </a:r>
            <a:r>
              <a:rPr lang="ru-RU" dirty="0">
                <a:solidFill>
                  <a:srgbClr val="303030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, который, как пишут, и посоветовал ему не бросать дело на полдороге и обязательно составить этот замечательный словарь. Даль был не только знатоком русского литературного, повседневного языка. Он всю жизнь собирал фольклор — русские сказки, песни, поговорки и прибаутки, оставил в наследство другим учёным множество «областных» выражений и словечек, которые не выходили за пределы какого-то географического района. Он знал, по меньшей мере, 12 языков, а его «Словарь» считается не просто словарём, а настоящей энциклопедией русской жизни. Работе над своим словарём В.И. Даль посвятил 53 года жизни!</a:t>
            </a:r>
            <a:r>
              <a:rPr lang="ru-RU" dirty="0">
                <a:latin typeface="Arial Black" panose="020B0A04020102020204" pitchFamily="34" charset="0"/>
                <a:ea typeface="Times New Roman" panose="02020603050405020304" pitchFamily="18" charset="0"/>
              </a:rPr>
              <a:t> </a:t>
            </a:r>
            <a:endParaRPr lang="ru-RU" dirty="0" smtClean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r>
              <a:rPr lang="ru-RU" dirty="0">
                <a:latin typeface="Arial Black" panose="020B0A04020102020204" pitchFamily="34" charset="0"/>
                <a:ea typeface="Times New Roman" panose="02020603050405020304" pitchFamily="18" charset="0"/>
              </a:rPr>
              <a:t>	</a:t>
            </a:r>
            <a:r>
              <a:rPr lang="ru-RU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И </a:t>
            </a:r>
            <a:r>
              <a:rPr lang="ru-RU" dirty="0">
                <a:latin typeface="Arial Black" panose="020B0A04020102020204" pitchFamily="34" charset="0"/>
                <a:ea typeface="Times New Roman" panose="02020603050405020304" pitchFamily="18" charset="0"/>
              </a:rPr>
              <a:t>в день </a:t>
            </a:r>
            <a:r>
              <a:rPr lang="ru-RU" dirty="0" smtClean="0">
                <a:latin typeface="Arial Black" panose="020B0A04020102020204" pitchFamily="34" charset="0"/>
                <a:ea typeface="Times New Roman" panose="02020603050405020304" pitchFamily="18" charset="0"/>
              </a:rPr>
              <a:t>рождения </a:t>
            </a:r>
            <a:r>
              <a:rPr lang="ru-RU" dirty="0">
                <a:latin typeface="Arial Black" panose="020B0A04020102020204" pitchFamily="34" charset="0"/>
                <a:ea typeface="Times New Roman" panose="02020603050405020304" pitchFamily="18" charset="0"/>
              </a:rPr>
              <a:t>В.И. Даля, 22 ноября, в России отмечается праздник русской словесности – День словарей и энциклопедий. 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2050" name="Picture 2" descr="ÐÐ°ÑÑÐ¸Ð½ÐºÐ¸ Ð¿Ð¾ Ð·Ð°Ð¿ÑÐ¾ÑÑ Ð´Ð°Ð»Ñ ÑÐ»Ð¾Ð²Ð°ÑÑ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53458" y="764959"/>
            <a:ext cx="3285331" cy="4058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18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7999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0437" y="526474"/>
            <a:ext cx="9753599" cy="454429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2441" y="4246418"/>
            <a:ext cx="1742498" cy="247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29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999</Words>
  <Application>Microsoft Office PowerPoint</Application>
  <PresentationFormat>Широкоэкранный</PresentationFormat>
  <Paragraphs>81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Arial Black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Рамиля</dc:creator>
  <cp:lastModifiedBy>Алсу Хуснуллина</cp:lastModifiedBy>
  <cp:revision>17</cp:revision>
  <dcterms:created xsi:type="dcterms:W3CDTF">2018-11-05T17:20:57Z</dcterms:created>
  <dcterms:modified xsi:type="dcterms:W3CDTF">2019-10-11T19:22:05Z</dcterms:modified>
</cp:coreProperties>
</file>