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75" r:id="rId11"/>
    <p:sldId id="280" r:id="rId12"/>
    <p:sldId id="281" r:id="rId13"/>
    <p:sldId id="282" r:id="rId14"/>
    <p:sldId id="266" r:id="rId15"/>
    <p:sldId id="267" r:id="rId16"/>
    <p:sldId id="283" r:id="rId17"/>
    <p:sldId id="284" r:id="rId18"/>
    <p:sldId id="278" r:id="rId19"/>
    <p:sldId id="285" r:id="rId20"/>
    <p:sldId id="286" r:id="rId21"/>
    <p:sldId id="273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72" autoAdjust="0"/>
  </p:normalViewPr>
  <p:slideViewPr>
    <p:cSldViewPr>
      <p:cViewPr varScale="1">
        <p:scale>
          <a:sx n="74" d="100"/>
          <a:sy n="74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30000">
              <a:schemeClr val="accent5">
                <a:lumMod val="60000"/>
                <a:lumOff val="40000"/>
              </a:schemeClr>
            </a:gs>
            <a:gs pos="53000">
              <a:srgbClr val="F8B049"/>
            </a:gs>
            <a:gs pos="63000">
              <a:srgbClr val="FEE7F2"/>
            </a:gs>
            <a:gs pos="63000">
              <a:schemeClr val="bg1">
                <a:lumMod val="60000"/>
                <a:lumOff val="40000"/>
              </a:schemeClr>
            </a:gs>
            <a:gs pos="78000">
              <a:schemeClr val="bg2">
                <a:lumMod val="60000"/>
                <a:lumOff val="40000"/>
              </a:schemeClr>
            </a:gs>
            <a:gs pos="82001">
              <a:schemeClr val="tx2">
                <a:lumMod val="60000"/>
                <a:lumOff val="40000"/>
              </a:schemeClr>
            </a:gs>
            <a:gs pos="92000">
              <a:srgbClr val="FFFF00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30000">
              <a:schemeClr val="accent5">
                <a:lumMod val="60000"/>
                <a:lumOff val="40000"/>
              </a:schemeClr>
            </a:gs>
            <a:gs pos="53000">
              <a:srgbClr val="F8B049"/>
            </a:gs>
            <a:gs pos="63000">
              <a:srgbClr val="FEE7F2"/>
            </a:gs>
            <a:gs pos="63000">
              <a:schemeClr val="bg1">
                <a:lumMod val="60000"/>
                <a:lumOff val="40000"/>
              </a:schemeClr>
            </a:gs>
            <a:gs pos="78000">
              <a:schemeClr val="bg2">
                <a:lumMod val="60000"/>
                <a:lumOff val="40000"/>
              </a:schemeClr>
            </a:gs>
            <a:gs pos="82001">
              <a:schemeClr val="tx2">
                <a:lumMod val="60000"/>
                <a:lumOff val="40000"/>
              </a:schemeClr>
            </a:gs>
            <a:gs pos="92000">
              <a:srgbClr val="FFFF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7917504" cy="2520280"/>
          </a:xfrm>
        </p:spPr>
        <p:txBody>
          <a:bodyPr>
            <a:normAutofit/>
          </a:bodyPr>
          <a:lstStyle/>
          <a:p>
            <a:pPr algn="ctr" hangingPunct="0"/>
            <a:r>
              <a:rPr lang="ru-RU" sz="4000" dirty="0" smtClean="0">
                <a:solidFill>
                  <a:srgbClr val="FFFF00"/>
                </a:solidFill>
                <a:effectLst/>
                <a:latin typeface="Mistral" pitchFamily="66" charset="0"/>
              </a:rPr>
              <a:t/>
            </a:r>
            <a:br>
              <a:rPr lang="ru-RU" sz="4000" dirty="0" smtClean="0">
                <a:solidFill>
                  <a:srgbClr val="FFFF00"/>
                </a:solidFill>
                <a:effectLst/>
                <a:latin typeface="Mistral" pitchFamily="66" charset="0"/>
              </a:rPr>
            </a:br>
            <a:r>
              <a:rPr lang="ru-RU" sz="4000" dirty="0" smtClean="0"/>
              <a:t>.</a:t>
            </a:r>
            <a:br>
              <a:rPr lang="ru-RU" sz="4000" dirty="0" smtClean="0"/>
            </a:br>
            <a:r>
              <a:rPr lang="ru-RU" sz="4000" dirty="0" smtClean="0">
                <a:solidFill>
                  <a:srgbClr val="FFFF00"/>
                </a:solidFill>
                <a:effectLst/>
                <a:latin typeface="Mistral" pitchFamily="66" charset="0"/>
              </a:rPr>
              <a:t> </a:t>
            </a:r>
            <a:br>
              <a:rPr lang="ru-RU" sz="4000" dirty="0" smtClean="0">
                <a:solidFill>
                  <a:srgbClr val="FFFF00"/>
                </a:solidFill>
                <a:effectLst/>
                <a:latin typeface="Mistral" pitchFamily="66" charset="0"/>
              </a:rPr>
            </a:br>
            <a:endParaRPr lang="ru-RU" sz="4000" dirty="0">
              <a:solidFill>
                <a:srgbClr val="FFFF00"/>
              </a:solidFill>
              <a:effectLst/>
              <a:latin typeface="Mistral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76672"/>
            <a:ext cx="7854696" cy="5976664"/>
          </a:xfrm>
          <a:gradFill>
            <a:gsLst>
              <a:gs pos="0">
                <a:schemeClr val="accent5">
                  <a:lumMod val="75000"/>
                </a:schemeClr>
              </a:gs>
              <a:gs pos="30000">
                <a:schemeClr val="accent5">
                  <a:lumMod val="60000"/>
                  <a:lumOff val="40000"/>
                </a:schemeClr>
              </a:gs>
              <a:gs pos="53000">
                <a:srgbClr val="F8B049"/>
              </a:gs>
              <a:gs pos="63000">
                <a:srgbClr val="FEE7F2"/>
              </a:gs>
              <a:gs pos="63000">
                <a:schemeClr val="bg1">
                  <a:lumMod val="60000"/>
                  <a:lumOff val="40000"/>
                </a:schemeClr>
              </a:gs>
              <a:gs pos="78000">
                <a:schemeClr val="bg2">
                  <a:lumMod val="60000"/>
                  <a:lumOff val="40000"/>
                </a:schemeClr>
              </a:gs>
              <a:gs pos="82001">
                <a:schemeClr val="tx2">
                  <a:lumMod val="60000"/>
                  <a:lumOff val="40000"/>
                </a:schemeClr>
              </a:gs>
              <a:gs pos="92000">
                <a:srgbClr val="FFFF00"/>
              </a:gs>
            </a:gsLst>
            <a:lin ang="2700000" scaled="0"/>
          </a:gradFill>
        </p:spPr>
        <p:txBody>
          <a:bodyPr>
            <a:normAutofit fontScale="62500" lnSpcReduction="20000"/>
          </a:bodyPr>
          <a:lstStyle/>
          <a:p>
            <a:pPr algn="ctr" hangingPunct="0"/>
            <a:endParaRPr lang="ru-RU" sz="4000" dirty="0" smtClean="0">
              <a:solidFill>
                <a:srgbClr val="FFFF00"/>
              </a:solidFill>
              <a:latin typeface="Mistral" pitchFamily="66" charset="0"/>
            </a:endParaRPr>
          </a:p>
          <a:p>
            <a:pPr algn="ctr" hangingPunct="0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ОТКРЫТЫЙ  УРОК  ПО</a:t>
            </a:r>
            <a:b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 предмету</a:t>
            </a:r>
          </a:p>
          <a:p>
            <a:pPr algn="ctr" hangingPunct="0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</a:p>
          <a:p>
            <a:pPr algn="l" hangingPunct="0"/>
            <a:r>
              <a:rPr lang="ru-RU" sz="7700" dirty="0" smtClean="0">
                <a:solidFill>
                  <a:srgbClr val="002060"/>
                </a:solidFill>
                <a:latin typeface="Arial Black" pitchFamily="34" charset="0"/>
              </a:rPr>
              <a:t>«Основы</a:t>
            </a:r>
          </a:p>
          <a:p>
            <a:pPr algn="l" hangingPunct="0"/>
            <a:r>
              <a:rPr lang="ru-RU" sz="7700" dirty="0" smtClean="0">
                <a:solidFill>
                  <a:srgbClr val="002060"/>
                </a:solidFill>
                <a:latin typeface="Arial Black" pitchFamily="34" charset="0"/>
              </a:rPr>
              <a:t>        актерского</a:t>
            </a:r>
          </a:p>
          <a:p>
            <a:pPr algn="l" hangingPunct="0"/>
            <a:r>
              <a:rPr lang="ru-RU" sz="7700" dirty="0" smtClean="0">
                <a:solidFill>
                  <a:srgbClr val="002060"/>
                </a:solidFill>
                <a:latin typeface="Arial Black" pitchFamily="34" charset="0"/>
              </a:rPr>
              <a:t>              мастерства».</a:t>
            </a:r>
            <a:r>
              <a:rPr lang="ru-RU" sz="63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</a:p>
          <a:p>
            <a:pPr algn="ctr" hangingPunct="0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>
                <a:solidFill>
                  <a:srgbClr val="C00000"/>
                </a:solidFill>
              </a:rPr>
              <a:t>В занятии принимали участие обучающиеся</a:t>
            </a:r>
            <a:r>
              <a:rPr lang="ru-RU" sz="1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3</a:t>
            </a:r>
            <a:r>
              <a:rPr lang="ru-RU" sz="18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класса</a:t>
            </a:r>
            <a:r>
              <a:rPr lang="ru-RU" sz="1800" dirty="0" smtClean="0">
                <a:solidFill>
                  <a:srgbClr val="C00000"/>
                </a:solidFill>
              </a:rPr>
              <a:t>.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Возраст учащихся </a:t>
            </a:r>
            <a:r>
              <a:rPr lang="ru-RU" sz="2800" dirty="0" smtClean="0">
                <a:solidFill>
                  <a:srgbClr val="C00000"/>
                </a:solidFill>
              </a:rPr>
              <a:t>8 - 9</a:t>
            </a:r>
            <a:r>
              <a:rPr lang="ru-RU" sz="18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лет</a:t>
            </a:r>
          </a:p>
          <a:p>
            <a:pPr hangingPunct="0"/>
            <a:endParaRPr lang="ru-RU" dirty="0" smtClean="0"/>
          </a:p>
          <a:p>
            <a:pPr hangingPunct="0"/>
            <a:endParaRPr lang="ru-RU" dirty="0" smtClean="0"/>
          </a:p>
          <a:p>
            <a:pPr hangingPunct="0"/>
            <a:r>
              <a:rPr lang="ru-RU" dirty="0" smtClean="0">
                <a:solidFill>
                  <a:srgbClr val="002060"/>
                </a:solidFill>
              </a:rPr>
              <a:t> подготовила преподаватель </a:t>
            </a:r>
          </a:p>
          <a:p>
            <a:pPr hangingPunct="0"/>
            <a:r>
              <a:rPr lang="ru-RU" dirty="0" smtClean="0">
                <a:solidFill>
                  <a:srgbClr val="002060"/>
                </a:solidFill>
              </a:rPr>
              <a:t>театральных  дисциплин</a:t>
            </a:r>
          </a:p>
          <a:p>
            <a:pPr hangingPunct="0"/>
            <a:r>
              <a:rPr lang="ru-RU" dirty="0" smtClean="0">
                <a:solidFill>
                  <a:srgbClr val="002060"/>
                </a:solidFill>
              </a:rPr>
              <a:t>Чистякова </a:t>
            </a:r>
            <a:r>
              <a:rPr lang="ru-RU" dirty="0" err="1" smtClean="0">
                <a:solidFill>
                  <a:srgbClr val="002060"/>
                </a:solidFill>
              </a:rPr>
              <a:t>Анися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Абдулловна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597666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/>
              <a:t>Ход урока:</a:t>
            </a:r>
          </a:p>
          <a:p>
            <a:endParaRPr lang="ru-RU" b="1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7021571"/>
              </p:ext>
            </p:extLst>
          </p:nvPr>
        </p:nvGraphicFramePr>
        <p:xfrm>
          <a:off x="539553" y="1124744"/>
          <a:ext cx="7200799" cy="5220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390"/>
                <a:gridCol w="2337905"/>
                <a:gridCol w="4536504"/>
              </a:tblGrid>
              <a:tr h="648072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r>
                        <a:rPr lang="ru-RU" sz="1800" u="sng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  <a:defRPr/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Часть урока. 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Содержание.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06361">
                <a:tc>
                  <a:txBody>
                    <a:bodyPr/>
                    <a:lstStyle/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r>
                        <a:rPr lang="ru-RU" sz="2800" dirty="0" smtClean="0">
                          <a:latin typeface="Gabriola" pitchFamily="82" charset="0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Gabriola" pitchFamily="82" charset="0"/>
                          <a:ea typeface="+mn-ea"/>
                          <a:cs typeface="Mongolian Baiti" pitchFamily="66" charset="0"/>
                        </a:rPr>
                        <a:t>Организационный момент .</a:t>
                      </a:r>
                      <a:endParaRPr lang="ru-RU" sz="2800" b="1" dirty="0" smtClean="0">
                        <a:latin typeface="Gabriola" pitchFamily="82" charset="0"/>
                        <a:ea typeface="Times New Roman"/>
                        <a:cs typeface="Mongolian Baiti" pitchFamily="66" charset="0"/>
                      </a:endParaRPr>
                    </a:p>
                    <a:p>
                      <a:endParaRPr kumimoji="0" lang="ru-RU" sz="2800" kern="1200" dirty="0">
                        <a:solidFill>
                          <a:schemeClr val="dk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Проводится с целью -  выяснить эмоциональное состояние воспитанников до начала занятия и включить учащихся в познавательную творческую  деятельность, настроить на восприятие материала и   на продуктивную работу по теме. 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учащиеся входят в класс и становятся в круг;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приветствие;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позитивный визуальный контакт с каждым учащимся; </a:t>
                      </a:r>
                    </a:p>
                    <a:p>
                      <a:pPr lvl="0">
                        <a:buFont typeface="Wingdings" pitchFamily="2" charset="2"/>
                        <a:buChar char="ü"/>
                      </a:pP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выяснение отсутствующих на занятии.</a:t>
                      </a:r>
                      <a:endParaRPr kumimoji="0"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5976664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7021571"/>
              </p:ext>
            </p:extLst>
          </p:nvPr>
        </p:nvGraphicFramePr>
        <p:xfrm>
          <a:off x="467544" y="404664"/>
          <a:ext cx="7128792" cy="5832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120"/>
                <a:gridCol w="2447108"/>
                <a:gridCol w="4348564"/>
              </a:tblGrid>
              <a:tr h="5832648">
                <a:tc>
                  <a:txBody>
                    <a:bodyPr/>
                    <a:lstStyle/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Gabriola" pitchFamily="82" charset="0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Gabriola" pitchFamily="82" charset="0"/>
                          <a:ea typeface="+mn-ea"/>
                          <a:cs typeface="+mn-cs"/>
                        </a:rPr>
                        <a:t>Подготовка к изучению нового материала через повторение и актуализацию опорных знаний.</a:t>
                      </a:r>
                      <a:endParaRPr lang="ru-RU" sz="2800" b="1" dirty="0" smtClean="0">
                        <a:solidFill>
                          <a:schemeClr val="tx1"/>
                        </a:solidFill>
                        <a:latin typeface="Gabriola" pitchFamily="82" charset="0"/>
                      </a:endParaRPr>
                    </a:p>
                    <a:p>
                      <a:endParaRPr kumimoji="0" lang="ru-RU" sz="2800" kern="1200" dirty="0">
                        <a:solidFill>
                          <a:schemeClr val="dk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Преподаватель проводит в форме беседы, в которой обучающиеся отвечают на поставленные вопросы:</a:t>
                      </a:r>
                    </a:p>
                    <a:p>
                      <a:pPr algn="l"/>
                      <a:endParaRPr kumimoji="0" lang="ru-RU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 Вопрос: Что вы уже знаете о театральных этюдах? 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kumimoji="0" lang="ru-RU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 Ожидаемые ответы воспитанников (Этюд – это маленькая история, разыгранная на сцене и т.п.).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kumimoji="0" lang="ru-RU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   Вопрос: Чем отличается этюд от упражнения? 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endParaRPr kumimoji="0" lang="ru-RU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 Ожидаемые ответы воспитанников.</a:t>
                      </a: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5976664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7021571"/>
              </p:ext>
            </p:extLst>
          </p:nvPr>
        </p:nvGraphicFramePr>
        <p:xfrm>
          <a:off x="395535" y="260649"/>
          <a:ext cx="7272810" cy="5819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851"/>
                <a:gridCol w="2324446"/>
                <a:gridCol w="4608513"/>
              </a:tblGrid>
              <a:tr h="5819017">
                <a:tc>
                  <a:txBody>
                    <a:bodyPr/>
                    <a:lstStyle/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8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kumimoji="0" lang="ru-RU" sz="2800" kern="1200" dirty="0">
                        <a:solidFill>
                          <a:schemeClr val="dk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Этюд – упражнение, в котором есть содержание. Он может длиться тридцать секунд и полчаса, в нем есть жизненное содержание. В этюдах мы используем мимику, жесты, образную речь, пластику тела. Театральные этюды имеют свои правила и композицию.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Этюд состоит из:</a:t>
                      </a:r>
                      <a:b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1. Завязки (знакомство с персонажем, местом действия и условиями);</a:t>
                      </a:r>
                      <a:b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 События;</a:t>
                      </a:r>
                      <a:b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3. Кульминации (наивысшей эмоциональной точки этюда);</a:t>
                      </a:r>
                      <a:b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4. Развязки (исход, разрешение ситуации).</a:t>
                      </a: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7021571"/>
              </p:ext>
            </p:extLst>
          </p:nvPr>
        </p:nvGraphicFramePr>
        <p:xfrm>
          <a:off x="395535" y="260649"/>
          <a:ext cx="7272809" cy="5819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851"/>
                <a:gridCol w="2132906"/>
                <a:gridCol w="4800052"/>
              </a:tblGrid>
              <a:tr h="5819017">
                <a:tc>
                  <a:txBody>
                    <a:bodyPr/>
                    <a:lstStyle/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8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Times New Roman"/>
                        <a:cs typeface="Times New Roman"/>
                      </a:endParaRP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8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Times New Roman"/>
                        <a:cs typeface="Times New Roman"/>
                      </a:endParaRP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8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Times New Roman"/>
                        <a:cs typeface="Times New Roman"/>
                      </a:endParaRP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8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Times New Roman"/>
                        <a:cs typeface="Times New Roman"/>
                      </a:endParaRP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8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Times New Roman"/>
                        <a:cs typeface="Times New Roman"/>
                      </a:endParaRP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8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Times New Roman"/>
                        <a:cs typeface="Times New Roman"/>
                      </a:endParaRP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8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kumimoji="0" lang="ru-RU" sz="2800" kern="1200" dirty="0" smtClean="0">
                        <a:solidFill>
                          <a:schemeClr val="dk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endParaRPr kumimoji="0" lang="ru-RU" sz="2800" kern="1200" dirty="0" smtClean="0">
                        <a:solidFill>
                          <a:schemeClr val="dk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endParaRPr kumimoji="0" lang="ru-RU" sz="2800" kern="1200" dirty="0" smtClean="0">
                        <a:solidFill>
                          <a:schemeClr val="dk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endParaRPr kumimoji="0" lang="ru-RU" sz="2800" kern="1200" dirty="0" smtClean="0">
                        <a:solidFill>
                          <a:schemeClr val="dk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endParaRPr kumimoji="0" lang="ru-RU" sz="2800" kern="1200" dirty="0" smtClean="0">
                        <a:solidFill>
                          <a:schemeClr val="dk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endParaRPr kumimoji="0" lang="ru-RU" sz="2800" kern="1200" dirty="0" smtClean="0">
                        <a:solidFill>
                          <a:schemeClr val="dk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endParaRPr kumimoji="0" lang="ru-RU" sz="2800" kern="1200" dirty="0" smtClean="0">
                        <a:solidFill>
                          <a:schemeClr val="dk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endParaRPr kumimoji="0" lang="ru-RU" sz="2800" kern="1200" dirty="0">
                        <a:solidFill>
                          <a:schemeClr val="dk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sz="22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Вопрос: Какие этюды мы с вами уже выполняли? 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 Ожидаемые ответы  обучающихся:   на память физических действий и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«Я – в предлагаемых обстоятельства», групповые этюды по мотивам сказок.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2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2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15" name="Содержимое 14" descr="1 кл 2015-16 а (1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3140968"/>
            <a:ext cx="5544616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23529" y="216024"/>
          <a:ext cx="7344816" cy="6201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9"/>
                <a:gridCol w="1898518"/>
                <a:gridCol w="5014249"/>
              </a:tblGrid>
              <a:tr h="620111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3.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Gabriola" pitchFamily="82" charset="0"/>
                          <a:ea typeface="+mn-ea"/>
                          <a:cs typeface="+mn-cs"/>
                        </a:rPr>
                        <a:t>Ознакомление с темой урока, постановка его целей и задач.</a:t>
                      </a:r>
                    </a:p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Преподаватель рассказывает обучающимся о сценическом общении и о парных этюдах на взаимодействие с партнером,  в которых так важно уметь понимать, слышать, видеть предлагаемые обстоятельства  и уметь действовать совместно с партнером. Во время объяснения новой темы и для закрепления полученных теоретических знаний преподаватель  проводит упражнения: </a:t>
                      </a:r>
                    </a:p>
                    <a:p>
                      <a:endParaRPr kumimoji="0" lang="ru-RU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Разминка для всего тела (упражнения для снятия психических и физических зажимов). Эти упражнения выполняются с учетом индивидуальных особенностей. </a:t>
                      </a:r>
                      <a:endParaRPr kumimoji="0" lang="ru-RU" sz="20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537" y="404664"/>
          <a:ext cx="7344814" cy="6192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853"/>
                <a:gridCol w="1768726"/>
                <a:gridCol w="5148235"/>
              </a:tblGrid>
              <a:tr h="61926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sz="2000" b="0" kern="1200" dirty="0" smtClean="0">
                        <a:solidFill>
                          <a:schemeClr val="bg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0" kern="1200" dirty="0" smtClean="0">
                          <a:solidFill>
                            <a:schemeClr val="bg1"/>
                          </a:solidFill>
                          <a:latin typeface="Gabriola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Упражнение «Звуки и шумы вокруг нас» </a:t>
                      </a:r>
                    </a:p>
                    <a:p>
                      <a:pPr algn="l">
                        <a:buFont typeface="Wingdings" pitchFamily="2" charset="2"/>
                        <a:buNone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упражнения: обучающиеся при полной тишине слушают звуки исходящие вокруг них – в коридор, на улице.</a:t>
                      </a:r>
                    </a:p>
                    <a:p>
                      <a:pPr algn="l">
                        <a:buFont typeface="Wingdings" pitchFamily="2" charset="2"/>
                        <a:buNone/>
                      </a:pPr>
                      <a:endParaRPr kumimoji="0" lang="ru-RU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buFont typeface="Wingdings" pitchFamily="2" charset="2"/>
                        <a:buNone/>
                      </a:pPr>
                      <a:endParaRPr kumimoji="0" lang="ru-RU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Упражнение «Замороженный»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упражнения: обучающиеся  застыли в спонтанной позе якобы миллионы лет тому назад, они  должны попробовать выбраться из замороженного состояния, используя свою энергию. Но для начала нужно представить себя вмерзшим в глыбу.</a:t>
                      </a:r>
                      <a:endParaRPr lang="ru-RU" sz="2000" dirty="0">
                        <a:solidFill>
                          <a:schemeClr val="bg1"/>
                        </a:solidFill>
                        <a:latin typeface="Gabriola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67544" y="188640"/>
          <a:ext cx="7200798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464"/>
                <a:gridCol w="1935937"/>
                <a:gridCol w="4845397"/>
              </a:tblGrid>
              <a:tr h="61926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Упражнение «Ртутный шарик».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упражнения: необходимо сконцентрировать внимание на кончике мизинца левой руки, чтобы затем вообразить себе в мизинце левой руки крошечный ртутный шарик подвижного металла, который готов рассыпаться на множество более мелких шариков по всему телу.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kumimoji="0" lang="ru-RU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Упражнение «Немое кино».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упражнения: разыграть в паре с партнером  при помощи одних лишь жестов следующие сюжеты: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понравившийся подарок; невыученный урок; угостить друга сладким апельсином или кислым лимоном , накормить младшего брата кашей. </a:t>
                      </a:r>
                      <a:endParaRPr kumimoji="0" lang="ru-RU" sz="20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537" y="404664"/>
          <a:ext cx="7344814" cy="6192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853"/>
                <a:gridCol w="1768726"/>
                <a:gridCol w="5148235"/>
              </a:tblGrid>
              <a:tr h="61926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«Сад скульптур»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упражнения: обучающиеся разделяются на пары, по ролям – скульптор – глина. Скульпторам предлагается слепить несуществующее фантастическое животное из глины, придумать ему имя и биографию. Затем обучающиеся меняются ролями.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endParaRPr kumimoji="0" lang="ru-RU" sz="2000" b="0" kern="1200" dirty="0" smtClean="0">
                        <a:solidFill>
                          <a:schemeClr val="bg1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9" name="Рисунок 8" descr="1 кл 2015-16 а (1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27884">
            <a:off x="971600" y="3789040"/>
            <a:ext cx="2404492" cy="2614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 кл 2015-16 а (1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77611">
            <a:off x="4211960" y="4077072"/>
            <a:ext cx="3140700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3" y="476672"/>
          <a:ext cx="7272809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9"/>
                <a:gridCol w="1749794"/>
                <a:gridCol w="5090966"/>
              </a:tblGrid>
              <a:tr h="5932552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rgbClr val="002060"/>
                          </a:solidFill>
                          <a:latin typeface="Gabriola" pitchFamily="82" charset="0"/>
                        </a:rPr>
                        <a:t>4.</a:t>
                      </a:r>
                      <a:endParaRPr lang="ru-RU" sz="2800" b="0" dirty="0">
                        <a:solidFill>
                          <a:srgbClr val="002060"/>
                        </a:solidFill>
                        <a:latin typeface="Gabriola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rgbClr val="002060"/>
                          </a:solidFill>
                          <a:latin typeface="Gabriola" pitchFamily="82" charset="0"/>
                          <a:ea typeface="+mn-ea"/>
                          <a:cs typeface="+mn-cs"/>
                        </a:rPr>
                        <a:t>Первичное закрепление изученного материала.</a:t>
                      </a:r>
                      <a:endParaRPr lang="ru-RU" sz="2800" dirty="0">
                        <a:solidFill>
                          <a:srgbClr val="002060"/>
                        </a:solidFill>
                        <a:latin typeface="Gabriola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Практическая часть урока «Работа над этюдами». Создание ряда этюдных работ на тему   произведений детской литературы: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Николай Носов «Фантазеры». 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Ирины Пивоваровой «Письмо»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Совместное с обучающимися  обсуждение творческих работ – парных этюдов.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Вопросы для обсуждения: 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Что у вас получилось в работе над этюдами, а что нет?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Вы угадали цель партнера? Если нет, почему и в чем причина?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 чем в данном виде деятельности заключается взаимодействие друг с другом?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Оценка учебной деятельности каждого обучающегося по пятибалльной шкале.</a:t>
                      </a:r>
                      <a:endParaRPr kumimoji="0" lang="ru-RU" sz="20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3" y="476672"/>
          <a:ext cx="7272809" cy="597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9"/>
                <a:gridCol w="1749794"/>
                <a:gridCol w="5090966"/>
              </a:tblGrid>
              <a:tr h="5688632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rgbClr val="002060"/>
                          </a:solidFill>
                          <a:latin typeface="Gabriola" pitchFamily="82" charset="0"/>
                        </a:rPr>
                        <a:t>5.</a:t>
                      </a:r>
                    </a:p>
                    <a:p>
                      <a:pPr algn="ctr"/>
                      <a:endParaRPr lang="ru-RU" sz="2800" b="0" dirty="0" smtClean="0">
                        <a:solidFill>
                          <a:srgbClr val="002060"/>
                        </a:solidFill>
                        <a:latin typeface="Gabriola" pitchFamily="82" charset="0"/>
                      </a:endParaRPr>
                    </a:p>
                    <a:p>
                      <a:pPr algn="ctr"/>
                      <a:endParaRPr lang="ru-RU" sz="2800" b="0" dirty="0" smtClean="0">
                        <a:solidFill>
                          <a:srgbClr val="002060"/>
                        </a:solidFill>
                        <a:latin typeface="Gabriola" pitchFamily="82" charset="0"/>
                      </a:endParaRPr>
                    </a:p>
                    <a:p>
                      <a:pPr algn="ctr"/>
                      <a:endParaRPr lang="ru-RU" sz="2800" b="0" dirty="0" smtClean="0">
                        <a:solidFill>
                          <a:srgbClr val="002060"/>
                        </a:solidFill>
                        <a:latin typeface="Gabriola" pitchFamily="82" charset="0"/>
                      </a:endParaRPr>
                    </a:p>
                    <a:p>
                      <a:pPr algn="ctr"/>
                      <a:endParaRPr lang="ru-RU" sz="2800" b="0" dirty="0" smtClean="0">
                        <a:solidFill>
                          <a:srgbClr val="002060"/>
                        </a:solidFill>
                        <a:latin typeface="Gabriola" pitchFamily="82" charset="0"/>
                      </a:endParaRPr>
                    </a:p>
                    <a:p>
                      <a:pPr algn="ctr"/>
                      <a:endParaRPr lang="ru-RU" sz="2800" b="0" dirty="0" smtClean="0">
                        <a:solidFill>
                          <a:srgbClr val="002060"/>
                        </a:solidFill>
                        <a:latin typeface="Gabriola" pitchFamily="82" charset="0"/>
                      </a:endParaRPr>
                    </a:p>
                    <a:p>
                      <a:pPr algn="ctr"/>
                      <a:endParaRPr lang="ru-RU" sz="2800" b="0" dirty="0" smtClean="0">
                        <a:solidFill>
                          <a:srgbClr val="002060"/>
                        </a:solidFill>
                        <a:latin typeface="Gabriola" pitchFamily="82" charset="0"/>
                      </a:endParaRPr>
                    </a:p>
                    <a:p>
                      <a:pPr algn="ctr"/>
                      <a:endParaRPr lang="ru-RU" sz="2800" b="0" dirty="0" smtClean="0">
                        <a:solidFill>
                          <a:srgbClr val="002060"/>
                        </a:solidFill>
                        <a:latin typeface="Gabriola" pitchFamily="82" charset="0"/>
                      </a:endParaRPr>
                    </a:p>
                    <a:p>
                      <a:pPr algn="ctr"/>
                      <a:r>
                        <a:rPr lang="ru-RU" sz="2800" b="0" dirty="0" smtClean="0">
                          <a:solidFill>
                            <a:srgbClr val="002060"/>
                          </a:solidFill>
                          <a:latin typeface="Gabriola" pitchFamily="82" charset="0"/>
                        </a:rPr>
                        <a:t>6.</a:t>
                      </a:r>
                      <a:endParaRPr lang="ru-RU" sz="2800" b="0" dirty="0">
                        <a:solidFill>
                          <a:srgbClr val="002060"/>
                        </a:solidFill>
                        <a:latin typeface="Gabriola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kern="1200" dirty="0" smtClean="0">
                          <a:solidFill>
                            <a:srgbClr val="002060"/>
                          </a:solidFill>
                          <a:latin typeface="Gabriola" pitchFamily="82" charset="0"/>
                          <a:ea typeface="+mn-ea"/>
                          <a:cs typeface="+mn-cs"/>
                        </a:rPr>
                        <a:t>Постановка задания на дом.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1" kern="12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1" kern="12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1" kern="12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1" kern="12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1" kern="1200" dirty="0" smtClean="0">
                        <a:solidFill>
                          <a:srgbClr val="002060"/>
                        </a:solidFill>
                        <a:latin typeface="Gabriola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800" b="1" kern="1200" dirty="0" smtClean="0">
                          <a:solidFill>
                            <a:srgbClr val="002060"/>
                          </a:solidFill>
                          <a:latin typeface="Gabriola" pitchFamily="82" charset="0"/>
                          <a:ea typeface="+mn-ea"/>
                          <a:cs typeface="+mn-cs"/>
                        </a:rPr>
                        <a:t>Рефлексия. </a:t>
                      </a:r>
                      <a:endParaRPr lang="ru-RU" sz="2800" dirty="0">
                        <a:solidFill>
                          <a:srgbClr val="002060"/>
                        </a:solidFill>
                        <a:latin typeface="Gabriola" pitchFamily="82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Продумать постановку парного этюда на тему:  «Поздравление друга (подруги) с днем рождения».</a:t>
                      </a:r>
                    </a:p>
                    <a:p>
                      <a:endParaRPr kumimoji="0" lang="ru-RU" sz="20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Беседа с обучающимися на тему: 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Что было особенно интересное и поучительное на уроке для вас и что произвело наибольшее впечатление?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Вам понравилось сочинять и  разыгрывать этюды? 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Что оказалось самым трудным?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Что не вызвало трудности? 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None/>
                      </a:pPr>
                      <a:endParaRPr kumimoji="0" lang="ru-RU" sz="20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gradFill>
                      <a:gsLst>
                        <a:gs pos="0">
                          <a:srgbClr val="00B050"/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8" name="Рисунок 7" descr="1 кл 2015-16 а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1683494"/>
            <a:ext cx="2664296" cy="1889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7632848" cy="40324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200" dirty="0" smtClean="0">
                <a:latin typeface="+mj-lt"/>
              </a:rPr>
              <a:t>«Занятия театральным искусством помогают пополнять интеллектуальный багаж человека и дают почву для реализации творческого потенциала, заключенного  во многих людях»</a:t>
            </a:r>
          </a:p>
          <a:p>
            <a:pPr algn="r">
              <a:buNone/>
            </a:pPr>
            <a:r>
              <a:rPr lang="ru-RU" sz="3200" dirty="0" smtClean="0">
                <a:latin typeface="+mj-lt"/>
              </a:rPr>
              <a:t>                                          К.С.Станиславский</a:t>
            </a:r>
            <a:endParaRPr lang="ru-RU" sz="3200" dirty="0">
              <a:latin typeface="+mj-lt"/>
            </a:endParaRPr>
          </a:p>
        </p:txBody>
      </p:sp>
      <p:pic>
        <p:nvPicPr>
          <p:cNvPr id="5" name="Рисунок 4" descr="1 кл 2015-2016 (16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15161A"/>
              </a:clrFrom>
              <a:clrTo>
                <a:srgbClr val="15161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3212976"/>
            <a:ext cx="4392488" cy="3358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 кл 2015-2016 (23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131315"/>
              </a:clrFrom>
              <a:clrTo>
                <a:srgbClr val="131315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076056" y="2492896"/>
            <a:ext cx="2872292" cy="3481295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476672"/>
            <a:ext cx="7239000" cy="4896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Подбор</a:t>
            </a:r>
            <a:r>
              <a:rPr lang="ru-RU" b="1" dirty="0" smtClean="0"/>
              <a:t> упражнений для  занятий  осуществляются из ниже приведенных учебников и  сборников 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упражнений</a:t>
            </a:r>
            <a:r>
              <a:rPr lang="ru-RU" dirty="0" smtClean="0"/>
              <a:t>: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Гиппиус С.В. «Гимнастика чувств»; </a:t>
            </a:r>
          </a:p>
          <a:p>
            <a:pPr>
              <a:buFont typeface="Wingdings" pitchFamily="2" charset="2"/>
              <a:buChar char="v"/>
            </a:pPr>
            <a:r>
              <a:rPr lang="ru-RU" dirty="0" err="1" smtClean="0"/>
              <a:t>Корогодский</a:t>
            </a:r>
            <a:r>
              <a:rPr lang="ru-RU" dirty="0" smtClean="0"/>
              <a:t> </a:t>
            </a:r>
            <a:r>
              <a:rPr lang="ru-RU" dirty="0" smtClean="0"/>
              <a:t>З.Я.</a:t>
            </a:r>
            <a:r>
              <a:rPr lang="ru-RU" dirty="0" smtClean="0"/>
              <a:t> </a:t>
            </a:r>
            <a:r>
              <a:rPr lang="ru-RU" dirty="0" smtClean="0"/>
              <a:t>«Начало».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Станиславский</a:t>
            </a:r>
            <a:r>
              <a:rPr lang="ru-RU" dirty="0" smtClean="0"/>
              <a:t> К.С. </a:t>
            </a:r>
            <a:r>
              <a:rPr lang="ru-RU" dirty="0" smtClean="0"/>
              <a:t>«Работа</a:t>
            </a:r>
          </a:p>
          <a:p>
            <a:pPr>
              <a:buNone/>
            </a:pPr>
            <a:r>
              <a:rPr lang="ru-RU" dirty="0" smtClean="0"/>
              <a:t> актёра надо собой», «</a:t>
            </a:r>
            <a:r>
              <a:rPr lang="ru-RU" dirty="0" smtClean="0"/>
              <a:t>Работа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актёра над  ролью</a:t>
            </a:r>
            <a:r>
              <a:rPr lang="ru-RU" dirty="0" smtClean="0"/>
              <a:t>».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/>
              <a:t>Чехов М.А. «О технике актёра</a:t>
            </a:r>
            <a:r>
              <a:rPr lang="ru-RU" dirty="0" smtClean="0"/>
              <a:t>».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476672"/>
            <a:ext cx="5222776" cy="57606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Список литературы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/>
              <a:t>Антонова О.А. Школьная театральная педагогика как социально-культурный феномен: Санкт-Петербург, 2011. - 365 с. РГБ ОД, 71:07-13/167. 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err="1" smtClean="0"/>
              <a:t>Жабровец</a:t>
            </a:r>
            <a:r>
              <a:rPr lang="ru-RU" dirty="0" smtClean="0"/>
              <a:t> М.В. Творческий зачин урока. Тюмень. 2013 год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Ефремова Т.Ф. Современный толковый словарь русского языка [Текст]: том 3 Р-Я / Т.Ф. Ефремовой. М: АСТ, </a:t>
            </a:r>
            <a:r>
              <a:rPr lang="ru-RU" dirty="0" err="1" smtClean="0"/>
              <a:t>Астрель</a:t>
            </a:r>
            <a:r>
              <a:rPr lang="ru-RU" dirty="0" smtClean="0"/>
              <a:t>, </a:t>
            </a:r>
            <a:r>
              <a:rPr lang="ru-RU" dirty="0" err="1" smtClean="0"/>
              <a:t>Харвест</a:t>
            </a:r>
            <a:r>
              <a:rPr lang="ru-RU" dirty="0" smtClean="0"/>
              <a:t>, 2010. – 976 с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/>
              <a:t>Никитина А.Б. Театр, где играют дети – поиски новой эстетики. </a:t>
            </a:r>
            <a:r>
              <a:rPr lang="ru-RU" dirty="0" err="1" smtClean="0"/>
              <a:t>Дис</a:t>
            </a:r>
            <a:r>
              <a:rPr lang="ru-RU" dirty="0" smtClean="0"/>
              <a:t>. </a:t>
            </a:r>
            <a:r>
              <a:rPr lang="ru-RU" dirty="0" err="1" smtClean="0"/>
              <a:t>искусст</a:t>
            </a:r>
            <a:r>
              <a:rPr lang="ru-RU" dirty="0" smtClean="0"/>
              <a:t>. Наук. Москва, 2012. – 269 с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Попов П.Г. Театральная педагогика. Режиссура [Текст]: учебное пособие / П.Г. Попов. М: АПРИКТ, 2012. - 59 с.</a:t>
            </a:r>
          </a:p>
          <a:p>
            <a:pPr>
              <a:buFont typeface="Wingdings" pitchFamily="2" charset="2"/>
              <a:buChar char="v"/>
            </a:pPr>
            <a:r>
              <a:rPr lang="ru-RU" dirty="0" err="1" smtClean="0"/>
              <a:t>Цукасова</a:t>
            </a:r>
            <a:r>
              <a:rPr lang="ru-RU" dirty="0" smtClean="0"/>
              <a:t> </a:t>
            </a:r>
            <a:r>
              <a:rPr lang="ru-RU" dirty="0" smtClean="0"/>
              <a:t>.В. Театральная педагогика. Принципы. Заповеди. Советы. Москва.2013 год</a:t>
            </a:r>
          </a:p>
          <a:p>
            <a:endParaRPr lang="ru-RU" dirty="0"/>
          </a:p>
        </p:txBody>
      </p:sp>
      <p:pic>
        <p:nvPicPr>
          <p:cNvPr id="5" name="Рисунок 4" descr="1 кл 2015-2016 (24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121214"/>
              </a:clrFrom>
              <a:clrTo>
                <a:srgbClr val="12121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04864"/>
            <a:ext cx="2782824" cy="4099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7380312" cy="1656184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algn="ctr" hangingPunct="0"/>
            <a:endParaRPr lang="ru-RU" sz="66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istral" pitchFamily="66" charset="0"/>
            </a:endParaRPr>
          </a:p>
          <a:p>
            <a:pPr algn="ctr" hangingPunct="0">
              <a:buNone/>
            </a:pPr>
            <a:r>
              <a:rPr lang="ru-RU" sz="6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stral" pitchFamily="66" charset="0"/>
              </a:rPr>
              <a:t>Спасибо за </a:t>
            </a:r>
            <a:r>
              <a:rPr lang="ru-RU" sz="6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stral" pitchFamily="66" charset="0"/>
              </a:rPr>
              <a:t>внимание!!!!!!!</a:t>
            </a:r>
            <a:endParaRPr lang="ru-RU" sz="66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istral" pitchFamily="66" charset="0"/>
            </a:endParaRPr>
          </a:p>
        </p:txBody>
      </p:sp>
      <p:pic>
        <p:nvPicPr>
          <p:cNvPr id="4" name="Рисунок 3" descr="1 кл 2015-2016 (17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272727"/>
              </a:clrFrom>
              <a:clrTo>
                <a:srgbClr val="27272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1949192"/>
            <a:ext cx="5136899" cy="4432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 кл 2015-2016 (21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252726"/>
              </a:clrFrom>
              <a:clrTo>
                <a:srgbClr val="25272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635896" y="3717032"/>
            <a:ext cx="5688632" cy="357301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7488832" cy="38884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Тема урока:</a:t>
            </a:r>
          </a:p>
          <a:p>
            <a:pPr algn="ctr">
              <a:buNone/>
            </a:pPr>
            <a:r>
              <a:rPr lang="ru-RU" sz="3600" b="1" dirty="0" smtClean="0"/>
              <a:t>     </a:t>
            </a:r>
            <a:r>
              <a:rPr lang="ru-RU" sz="3200" dirty="0" smtClean="0"/>
              <a:t>«Сценические парные  этюды  на</a:t>
            </a:r>
          </a:p>
          <a:p>
            <a:pPr algn="ctr">
              <a:buNone/>
            </a:pPr>
            <a:r>
              <a:rPr lang="ru-RU" sz="3200" dirty="0" smtClean="0"/>
              <a:t>       взаимодействие с партнером» </a:t>
            </a:r>
            <a:endParaRPr lang="ru-RU" sz="3600" dirty="0" smtClean="0"/>
          </a:p>
          <a:p>
            <a:pPr>
              <a:buNone/>
            </a:pPr>
            <a:r>
              <a:rPr lang="ru-RU" sz="3600" b="1" dirty="0" smtClean="0"/>
              <a:t>Цель:</a:t>
            </a:r>
          </a:p>
          <a:p>
            <a:pPr>
              <a:buNone/>
            </a:pPr>
            <a:r>
              <a:rPr lang="ru-RU" sz="3200" dirty="0" smtClean="0"/>
              <a:t>           познакомить обучающихся </a:t>
            </a:r>
          </a:p>
          <a:p>
            <a:pPr>
              <a:buNone/>
            </a:pPr>
            <a:r>
              <a:rPr lang="ru-RU" sz="3200" dirty="0" smtClean="0"/>
              <a:t> с  видами театральных этюдов.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1 кл 2015-2016 (21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252726"/>
              </a:clrFrom>
              <a:clrTo>
                <a:srgbClr val="25272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195736" y="3933056"/>
            <a:ext cx="5688632" cy="3573016"/>
          </a:xfrm>
          <a:prstGeom prst="rect">
            <a:avLst/>
          </a:prstGeom>
        </p:spPr>
      </p:pic>
      <p:pic>
        <p:nvPicPr>
          <p:cNvPr id="8" name="Рисунок 7" descr="1 кл 2015-2016 (21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252726"/>
              </a:clrFrom>
              <a:clrTo>
                <a:srgbClr val="25272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43608" y="4005064"/>
            <a:ext cx="5688632" cy="3573016"/>
          </a:xfrm>
          <a:prstGeom prst="rect">
            <a:avLst/>
          </a:prstGeom>
        </p:spPr>
      </p:pic>
      <p:pic>
        <p:nvPicPr>
          <p:cNvPr id="9" name="Рисунок 8" descr="1 кл 2015-2016 (21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252726"/>
              </a:clrFrom>
              <a:clrTo>
                <a:srgbClr val="252726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-180528" y="4077072"/>
            <a:ext cx="5688632" cy="3573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 кл 2015-16 (18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15191C"/>
              </a:clrFrom>
              <a:clrTo>
                <a:srgbClr val="15191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072" y="3573016"/>
            <a:ext cx="3456384" cy="2944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7344816" cy="51845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200" b="1" dirty="0" smtClean="0"/>
              <a:t>Задачи:</a:t>
            </a:r>
          </a:p>
          <a:p>
            <a:pPr>
              <a:buNone/>
            </a:pPr>
            <a:r>
              <a:rPr lang="ru-RU" sz="3600" b="1" dirty="0" smtClean="0"/>
              <a:t>Образовательная:</a:t>
            </a:r>
            <a:endParaRPr lang="ru-RU" sz="3600" dirty="0" smtClean="0"/>
          </a:p>
          <a:p>
            <a:pPr>
              <a:buFont typeface="Wingdings" pitchFamily="2" charset="2"/>
              <a:buChar char="v"/>
            </a:pPr>
            <a:r>
              <a:rPr lang="ru-RU" sz="3500" dirty="0" smtClean="0"/>
              <a:t>дать основные теоретические знания по теме «Театральный этюд»;</a:t>
            </a:r>
          </a:p>
          <a:p>
            <a:pPr>
              <a:buFont typeface="Wingdings" pitchFamily="2" charset="2"/>
              <a:buChar char="v"/>
            </a:pPr>
            <a:r>
              <a:rPr lang="ru-RU" sz="3500" dirty="0" smtClean="0"/>
              <a:t>познакомить с новыми видами театральных этюдов;</a:t>
            </a:r>
          </a:p>
          <a:p>
            <a:pPr>
              <a:buFont typeface="Wingdings" pitchFamily="2" charset="2"/>
              <a:buChar char="v"/>
            </a:pPr>
            <a:r>
              <a:rPr lang="ru-RU" sz="3500" dirty="0" smtClean="0"/>
              <a:t>научить  работе </a:t>
            </a:r>
          </a:p>
          <a:p>
            <a:pPr>
              <a:buNone/>
            </a:pPr>
            <a:r>
              <a:rPr lang="ru-RU" sz="3500" dirty="0" smtClean="0"/>
              <a:t>на сцене с партнером.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 кл 2015-16 (22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17181A"/>
              </a:clrFrom>
              <a:clrTo>
                <a:srgbClr val="17181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3933056"/>
            <a:ext cx="4608512" cy="2772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6166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300" b="1" dirty="0" smtClean="0"/>
              <a:t>Развивающая</a:t>
            </a:r>
            <a:r>
              <a:rPr lang="ru-RU" sz="3300" dirty="0" smtClean="0"/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sz="3500" dirty="0" smtClean="0"/>
              <a:t>развить навыки актерского мастерства  через работу над этюдами; </a:t>
            </a:r>
          </a:p>
          <a:p>
            <a:pPr>
              <a:buFont typeface="Wingdings" pitchFamily="2" charset="2"/>
              <a:buChar char="v"/>
            </a:pPr>
            <a:r>
              <a:rPr lang="ru-RU" sz="3500" dirty="0" smtClean="0"/>
              <a:t>развивать умения взаимодействовать</a:t>
            </a:r>
          </a:p>
          <a:p>
            <a:pPr>
              <a:buNone/>
            </a:pPr>
            <a:r>
              <a:rPr lang="ru-RU" sz="3500" dirty="0" smtClean="0"/>
              <a:t> с партнёром.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 кл 2015-16 (8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14191D"/>
              </a:clrFrom>
              <a:clrTo>
                <a:srgbClr val="14191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8024" y="3933056"/>
            <a:ext cx="3389756" cy="2642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7704856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b="1" dirty="0" smtClean="0"/>
              <a:t>Воспитательная:</a:t>
            </a:r>
            <a:endParaRPr lang="ru-RU" sz="3500" dirty="0" smtClean="0"/>
          </a:p>
          <a:p>
            <a:pPr>
              <a:buFont typeface="Wingdings" pitchFamily="2" charset="2"/>
              <a:buChar char="v"/>
            </a:pPr>
            <a:r>
              <a:rPr lang="ru-RU" sz="3000" dirty="0" smtClean="0"/>
              <a:t>Воспитание навыков коллективного творчества в процессе группового общения через совместные упражнения, театральные игры.</a:t>
            </a:r>
          </a:p>
          <a:p>
            <a:pPr>
              <a:buFont typeface="Wingdings" pitchFamily="2" charset="2"/>
              <a:buChar char="v"/>
            </a:pPr>
            <a:r>
              <a:rPr lang="ru-RU" sz="3000" dirty="0" smtClean="0"/>
              <a:t>Научиться анализировать и выстраивать в сценических  условиях последовательность </a:t>
            </a:r>
          </a:p>
          <a:p>
            <a:pPr>
              <a:buNone/>
            </a:pPr>
            <a:r>
              <a:rPr lang="ru-RU" sz="3000" dirty="0" smtClean="0"/>
              <a:t>  и логику поступков </a:t>
            </a:r>
          </a:p>
          <a:p>
            <a:pPr>
              <a:buNone/>
            </a:pPr>
            <a:r>
              <a:rPr lang="ru-RU" sz="3000" dirty="0" smtClean="0"/>
              <a:t>  сценических образов. </a:t>
            </a:r>
          </a:p>
          <a:p>
            <a:pPr>
              <a:buNone/>
            </a:pPr>
            <a:endParaRPr lang="ru-RU" sz="3600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 кл 2015-16 (10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9337B"/>
              </a:clrFrom>
              <a:clrTo>
                <a:srgbClr val="09337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112" y="3789040"/>
            <a:ext cx="2952328" cy="2943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7560840" cy="58326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dirty="0" smtClean="0"/>
              <a:t>Тип урока:</a:t>
            </a:r>
            <a:r>
              <a:rPr lang="ru-RU" sz="3200" dirty="0" smtClean="0"/>
              <a:t> комбинированный</a:t>
            </a:r>
          </a:p>
          <a:p>
            <a:pPr>
              <a:buNone/>
            </a:pPr>
            <a:endParaRPr lang="ru-RU" sz="3200" dirty="0" smtClean="0"/>
          </a:p>
          <a:p>
            <a:pPr>
              <a:buFont typeface="Wingdings" pitchFamily="2" charset="2"/>
              <a:buChar char="v"/>
            </a:pPr>
            <a:r>
              <a:rPr lang="ru-RU" sz="3200" b="1" dirty="0" smtClean="0"/>
              <a:t>Форма урока: </a:t>
            </a:r>
            <a:r>
              <a:rPr lang="ru-RU" sz="3200" dirty="0" smtClean="0"/>
              <a:t> парная, групповая. </a:t>
            </a:r>
          </a:p>
          <a:p>
            <a:pPr>
              <a:buFont typeface="Wingdings" pitchFamily="2" charset="2"/>
              <a:buChar char="v"/>
            </a:pPr>
            <a:endParaRPr lang="ru-RU" sz="3200" dirty="0" smtClean="0"/>
          </a:p>
          <a:p>
            <a:pPr>
              <a:buFont typeface="Wingdings" pitchFamily="2" charset="2"/>
              <a:buChar char="v"/>
            </a:pPr>
            <a:r>
              <a:rPr lang="ru-RU" sz="3200" b="1" dirty="0" smtClean="0"/>
              <a:t>Методы обучения</a:t>
            </a:r>
            <a:r>
              <a:rPr lang="ru-RU" sz="3200" dirty="0" smtClean="0"/>
              <a:t>:  </a:t>
            </a:r>
            <a:r>
              <a:rPr lang="ru-RU" sz="3200" dirty="0" err="1" smtClean="0"/>
              <a:t>Здоровьесберегающие</a:t>
            </a:r>
            <a:r>
              <a:rPr lang="ru-RU" sz="3200" dirty="0" smtClean="0"/>
              <a:t> технологии на основе личностно-ориентированного подхода, технологии коллективной творческой деятельности. </a:t>
            </a:r>
          </a:p>
          <a:p>
            <a:pPr>
              <a:buFont typeface="Wingdings" pitchFamily="2" charset="2"/>
              <a:buChar char="v"/>
            </a:pPr>
            <a:endParaRPr lang="ru-RU" sz="32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7488832" cy="532859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Продолжительность урока 45 мин 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Средства обучения: 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Визуальные:  реквизит, костюмы, раздаточный материал.</a:t>
            </a:r>
          </a:p>
          <a:p>
            <a:pPr>
              <a:buFont typeface="Wingdings" pitchFamily="2" charset="2"/>
              <a:buChar char="v"/>
            </a:pPr>
            <a:r>
              <a:rPr lang="ru-RU" dirty="0" err="1" smtClean="0"/>
              <a:t>Аудиальные</a:t>
            </a:r>
            <a:r>
              <a:rPr lang="ru-RU" dirty="0" smtClean="0"/>
              <a:t>: СД – проигрыватель, ноутбук.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Прогнозируемые результаты: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В ходе проведенного урока при помощи парных этюдов вырабатывается одно из основных умений – работа с партнером по сцене, что является основополагающим умением в театральном творчестве.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2565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/>
              <a:t>План урока: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7021571"/>
              </p:ext>
            </p:extLst>
          </p:nvPr>
        </p:nvGraphicFramePr>
        <p:xfrm>
          <a:off x="539552" y="1052736"/>
          <a:ext cx="7128792" cy="508395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04056"/>
                <a:gridCol w="5040560"/>
                <a:gridCol w="1584176"/>
              </a:tblGrid>
              <a:tr h="504056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r>
                        <a:rPr lang="ru-RU" sz="1800" u="sng" dirty="0" smtClean="0"/>
                        <a:t>№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r>
                        <a:rPr lang="ru-RU" sz="2800" dirty="0"/>
                        <a:t>   </a:t>
                      </a:r>
                      <a:r>
                        <a:rPr lang="ru-RU" sz="2800" dirty="0" smtClean="0"/>
                        <a:t>    </a:t>
                      </a:r>
                      <a:r>
                        <a:rPr lang="ru-RU" sz="2800" dirty="0"/>
                        <a:t>Часть урока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r>
                        <a:rPr lang="ru-RU" sz="2800" dirty="0"/>
                        <a:t>Время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9896">
                <a:tc>
                  <a:txBody>
                    <a:bodyPr/>
                    <a:lstStyle/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r>
                        <a:rPr lang="ru-RU" sz="2400" b="0" dirty="0" smtClean="0">
                          <a:latin typeface="+mn-lt"/>
                        </a:rPr>
                        <a:t>1.</a:t>
                      </a: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r>
                        <a:rPr lang="ru-RU" sz="2400" b="0" dirty="0" smtClean="0">
                          <a:latin typeface="+mn-lt"/>
                        </a:rPr>
                        <a:t>2.</a:t>
                      </a: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400" b="0" dirty="0" smtClean="0">
                        <a:latin typeface="+mn-lt"/>
                      </a:endParaRP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400" b="0" dirty="0" smtClean="0">
                        <a:latin typeface="+mn-lt"/>
                      </a:endParaRP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400" b="0" dirty="0" smtClean="0">
                        <a:latin typeface="+mn-lt"/>
                      </a:endParaRPr>
                    </a:p>
                    <a:p>
                      <a:pPr marL="457200" marR="0" indent="-4572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  <a:defRPr/>
                      </a:pPr>
                      <a:r>
                        <a:rPr lang="ru-RU" sz="2400" b="0" dirty="0" smtClean="0">
                          <a:latin typeface="+mn-lt"/>
                        </a:rPr>
                        <a:t>3.</a:t>
                      </a: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400" b="0" dirty="0" smtClean="0">
                        <a:latin typeface="+mn-lt"/>
                      </a:endParaRP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r>
                        <a:rPr lang="ru-RU" sz="2400" b="0" dirty="0" smtClean="0">
                          <a:latin typeface="+mn-lt"/>
                        </a:rPr>
                        <a:t>4.</a:t>
                      </a: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endParaRPr lang="ru-RU" sz="2400" b="0" dirty="0" smtClean="0">
                        <a:latin typeface="+mn-lt"/>
                      </a:endParaRP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r>
                        <a:rPr lang="ru-RU" sz="2400" b="0" dirty="0" smtClean="0">
                          <a:latin typeface="+mn-lt"/>
                        </a:rPr>
                        <a:t>5.</a:t>
                      </a:r>
                    </a:p>
                    <a:p>
                      <a:pPr marL="457200" indent="-457200" algn="l" hangingPunct="0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705" algn="l"/>
                          <a:tab pos="539750" algn="l"/>
                          <a:tab pos="899795" algn="l"/>
                          <a:tab pos="1259840" algn="l"/>
                          <a:tab pos="1619885" algn="l"/>
                          <a:tab pos="1979930" algn="l"/>
                          <a:tab pos="2339975" algn="l"/>
                          <a:tab pos="2700020" algn="l"/>
                          <a:tab pos="2879725" algn="l"/>
                          <a:tab pos="3060065" algn="l"/>
                          <a:tab pos="3239770" algn="l"/>
                          <a:tab pos="3420110" algn="l"/>
                          <a:tab pos="3599815" algn="l"/>
                          <a:tab pos="3780155" algn="l"/>
                          <a:tab pos="3959860" algn="l"/>
                          <a:tab pos="4140200" algn="l"/>
                          <a:tab pos="4319905" algn="l"/>
                          <a:tab pos="4500245" algn="l"/>
                          <a:tab pos="4679950" algn="l"/>
                          <a:tab pos="4860290" algn="l"/>
                          <a:tab pos="5039995" algn="l"/>
                          <a:tab pos="5219700" algn="l"/>
                          <a:tab pos="5400040" algn="l"/>
                          <a:tab pos="5579745" algn="l"/>
                          <a:tab pos="5760085" algn="l"/>
                          <a:tab pos="5939790" algn="l"/>
                          <a:tab pos="6120130" algn="l"/>
                          <a:tab pos="6299835" algn="l"/>
                          <a:tab pos="6480175" algn="l"/>
                          <a:tab pos="6659880" algn="l"/>
                          <a:tab pos="6840220" algn="l"/>
                          <a:tab pos="7019925" algn="l"/>
                        </a:tabLst>
                      </a:pPr>
                      <a:r>
                        <a:rPr lang="ru-RU" sz="2400" b="0" dirty="0" smtClean="0">
                          <a:latin typeface="+mn-lt"/>
                          <a:ea typeface="Times New Roman"/>
                          <a:cs typeface="Times New Roman"/>
                        </a:rPr>
                        <a:t>6.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Организационный момент.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Подготовка к изучению нового материала через повторение и актуализацию опорных знаний.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Ознакомление с темой урока, постановка его целей и задач.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Первичное закрепление изученного материала.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Постановка задания на дом.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Рефлексия.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2 минут.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5 минут</a:t>
                      </a:r>
                      <a:r>
                        <a:rPr lang="ru-RU" sz="2400" dirty="0" smtClean="0"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15 минут</a:t>
                      </a:r>
                      <a:r>
                        <a:rPr lang="ru-RU" sz="2400" dirty="0" smtClean="0"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10 минут</a:t>
                      </a:r>
                      <a:r>
                        <a:rPr lang="ru-RU" sz="2400" dirty="0" smtClean="0"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5 минут.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3 минут.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13">
      <a:dk1>
        <a:srgbClr val="002060"/>
      </a:dk1>
      <a:lt1>
        <a:srgbClr val="00B0F0"/>
      </a:lt1>
      <a:dk2>
        <a:srgbClr val="00B0F0"/>
      </a:dk2>
      <a:lt2>
        <a:srgbClr val="FF0000"/>
      </a:lt2>
      <a:accent1>
        <a:srgbClr val="00B0F0"/>
      </a:accent1>
      <a:accent2>
        <a:srgbClr val="C0504D"/>
      </a:accent2>
      <a:accent3>
        <a:srgbClr val="36FF91"/>
      </a:accent3>
      <a:accent4>
        <a:srgbClr val="FF0000"/>
      </a:accent4>
      <a:accent5>
        <a:srgbClr val="00B050"/>
      </a:accent5>
      <a:accent6>
        <a:srgbClr val="F79646"/>
      </a:accent6>
      <a:hlink>
        <a:srgbClr val="00B0F0"/>
      </a:hlink>
      <a:folHlink>
        <a:srgbClr val="00B05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584</TotalTime>
  <Words>961</Words>
  <Application>Microsoft Office PowerPoint</Application>
  <PresentationFormat>Экран (4:3)</PresentationFormat>
  <Paragraphs>202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 .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ОТКРЫТОГО  УРОКА  ПО  НАРОДНО-СЦЕНИЧЕСКОМУ  ТАНЦУ.</dc:title>
  <dc:creator>Larisa</dc:creator>
  <cp:lastModifiedBy>ДШИ</cp:lastModifiedBy>
  <cp:revision>97</cp:revision>
  <dcterms:created xsi:type="dcterms:W3CDTF">2016-05-30T11:24:09Z</dcterms:created>
  <dcterms:modified xsi:type="dcterms:W3CDTF">2016-06-01T11:43:11Z</dcterms:modified>
</cp:coreProperties>
</file>