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1" r:id="rId2"/>
    <p:sldId id="260" r:id="rId3"/>
    <p:sldId id="262" r:id="rId4"/>
    <p:sldId id="263" r:id="rId5"/>
    <p:sldId id="264" r:id="rId6"/>
    <p:sldId id="265" r:id="rId7"/>
    <p:sldId id="267" r:id="rId8"/>
    <p:sldId id="268" r:id="rId9"/>
    <p:sldId id="270" r:id="rId10"/>
    <p:sldId id="271" r:id="rId11"/>
    <p:sldId id="272" r:id="rId12"/>
    <p:sldId id="266" r:id="rId13"/>
    <p:sldId id="273" r:id="rId14"/>
    <p:sldId id="259" r:id="rId15"/>
    <p:sldId id="27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1472" y="1214422"/>
            <a:ext cx="80010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Педагогические технологии 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дифференцированного обучения 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 условиях реализации ФГОС НОО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0" y="142852"/>
          <a:ext cx="8358246" cy="6572296"/>
        </p:xfrm>
        <a:graphic>
          <a:graphicData uri="http://schemas.openxmlformats.org/drawingml/2006/table">
            <a:tbl>
              <a:tblPr/>
              <a:tblGrid>
                <a:gridCol w="2722201"/>
                <a:gridCol w="5636045"/>
              </a:tblGrid>
              <a:tr h="350016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800" b="1" i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Игровые технологии</a:t>
                      </a:r>
                      <a:endParaRPr lang="ru-RU" sz="18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9011" marR="49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i="1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i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Классификационные </a:t>
                      </a:r>
                      <a:r>
                        <a:rPr lang="ru-RU" sz="18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параметры игровых технологий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уровню применения: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все уровни.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философской основе: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приспосабливающаяся. </a:t>
                      </a: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основному фактору развития: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психогенные.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концепции усвоения опыта: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ассоциативно-рефлекторные + </a:t>
                      </a:r>
                      <a:r>
                        <a:rPr lang="ru-RU" sz="18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гештальт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+ суггестия.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ориентации на личностные структуры: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ЗУН </a:t>
                      </a: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СУД </a:t>
                      </a: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СУМ </a:t>
                      </a: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СЭН </a:t>
                      </a: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сдп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характеру содержания: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все виды + проникающие.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типу управления: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все виды - от системы консультаций до программной.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организационным формам: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все формы.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подходу к ребенку: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свободное воспитание.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преобладающему методу: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развивающие, поисковые, творческие.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направлению модернизации: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активизация.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категории обучаемых: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массовая, все категории.</a:t>
                      </a:r>
                    </a:p>
                  </a:txBody>
                  <a:tcPr marL="49011" marR="49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222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Технология развивающих игр Б.П.Никитина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9011" marR="49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42844" y="142852"/>
          <a:ext cx="8572560" cy="6572296"/>
        </p:xfrm>
        <a:graphic>
          <a:graphicData uri="http://schemas.openxmlformats.org/drawingml/2006/table">
            <a:tbl>
              <a:tblPr/>
              <a:tblGrid>
                <a:gridCol w="2792001"/>
                <a:gridCol w="5780559"/>
              </a:tblGrid>
              <a:tr h="65722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Технология интенсификации</a:t>
                      </a:r>
                      <a:endParaRPr lang="ru-RU" sz="2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обучения на основе схемных</a:t>
                      </a:r>
                      <a:endParaRPr lang="ru-RU" sz="2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 знаковых моделей учебного</a:t>
                      </a:r>
                      <a:endParaRPr lang="ru-RU" sz="2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материала (В.Ф.Шаталов)</a:t>
                      </a:r>
                      <a:endParaRPr lang="ru-RU" sz="2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9011" marR="49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i="1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i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Классификационные </a:t>
                      </a:r>
                      <a:r>
                        <a:rPr lang="ru-RU" sz="18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параметры технологии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уровню применения: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общепедагогическая.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философской основе: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приспосабливающаяся.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основному фактору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развития: </a:t>
                      </a:r>
                      <a:r>
                        <a:rPr lang="ru-RU" sz="18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социогенная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концепции усвоения: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ассоциативно-рефлекторная + поэтапной </a:t>
                      </a:r>
                      <a:r>
                        <a:rPr lang="ru-RU" sz="18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интериоризации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ориентации на личностные структуры: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информационная — ЗУН.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характеру содержания: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обучающая, светская, технократическая, общеобразовательная, </a:t>
                      </a:r>
                      <a:r>
                        <a:rPr lang="ru-RU" sz="18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дидактоцентрическая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типу управления: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система малых групп + «репетитор».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организационным формам: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традиционная классно-урочная, академическая, индивидуально-групповая.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подходу к ребенку: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сотрудничество с элементами </a:t>
                      </a:r>
                      <a:r>
                        <a:rPr lang="ru-RU" sz="18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дидактоцентризма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преобладающему методу: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объяснительно-иллюстративная.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категории обучаемых: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массовая, для всех категорий, без селекции.</a:t>
                      </a:r>
                    </a:p>
                  </a:txBody>
                  <a:tcPr marL="49011" marR="49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857224" y="357166"/>
            <a:ext cx="7358114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Педагогические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технологии                               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дифференцированного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обучения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Однако в некоторых моделях обучения дифференциация учебного процесса 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—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главная отличительная особенность,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системообразующий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фактор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и поэтому они могут быть названы 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технологиями дифференцированного обучения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42844" y="142852"/>
          <a:ext cx="8501122" cy="6429420"/>
        </p:xfrm>
        <a:graphic>
          <a:graphicData uri="http://schemas.openxmlformats.org/drawingml/2006/table">
            <a:tbl>
              <a:tblPr/>
              <a:tblGrid>
                <a:gridCol w="2768734"/>
                <a:gridCol w="5732388"/>
              </a:tblGrid>
              <a:tr h="64294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u="sng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Технологии уровневой </a:t>
                      </a:r>
                      <a:r>
                        <a:rPr lang="ru-RU" sz="1200" b="1" u="sng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дифференциации:</a:t>
                      </a:r>
                      <a:endParaRPr lang="ru-RU" sz="1200" u="sng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организационному уровню гомогенных групп выделяют дифференциацию: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  </a:t>
                      </a:r>
                      <a:r>
                        <a:rPr lang="ru-RU" sz="1200" b="1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региональную 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</a:t>
                      </a:r>
                      <a:r>
                        <a:rPr lang="ru-RU" sz="1200" b="1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типу школ 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(спецшколы, гимназии, лицеи, колледжи, частные школы, комплексы);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  </a:t>
                      </a:r>
                      <a:r>
                        <a:rPr lang="ru-RU" sz="1200" b="1" i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внутришколъную</a:t>
                      </a:r>
                      <a:r>
                        <a:rPr lang="ru-RU" sz="1200" b="1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(уровни, профили, отделения, углубления, уклоны, по токи);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  </a:t>
                      </a:r>
                      <a:r>
                        <a:rPr lang="ru-RU" sz="1200" b="1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параллели 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(группы и классы различных уровней: гимназические, классы компенсирующего обучения и т.д.);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  </a:t>
                      </a:r>
                      <a:r>
                        <a:rPr lang="ru-RU" sz="1200" b="1" i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межклассную</a:t>
                      </a:r>
                      <a:r>
                        <a:rPr lang="ru-RU" sz="1200" b="1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(факультативные, сводные, разновозрастные группы);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</a:t>
                      </a:r>
                      <a:r>
                        <a:rPr lang="ru-RU" sz="1200" b="1" i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внутриклассную</a:t>
                      </a:r>
                      <a:r>
                        <a:rPr lang="ru-RU" sz="1200" b="1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или </a:t>
                      </a:r>
                      <a:r>
                        <a:rPr lang="ru-RU" sz="12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внутрипредметную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(группы в составе класса).</a:t>
                      </a:r>
                    </a:p>
                    <a:p>
                      <a:pPr algn="l">
                        <a:spcAft>
                          <a:spcPts val="0"/>
                        </a:spcAft>
                        <a:buFont typeface="Wingdings" pitchFamily="2" charset="2"/>
                        <a:buChar char="v"/>
                      </a:pPr>
                      <a:r>
                        <a:rPr lang="ru-RU" sz="1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Внутриклассная</a:t>
                      </a:r>
                      <a:r>
                        <a:rPr lang="ru-RU" sz="1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</a:t>
                      </a:r>
                      <a:r>
                        <a:rPr lang="ru-RU" sz="12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внутрипредметная</a:t>
                      </a: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 дифференциация (</a:t>
                      </a:r>
                      <a:r>
                        <a:rPr lang="ru-RU" sz="12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Н.П.Гузик</a:t>
                      </a: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l">
                        <a:spcBef>
                          <a:spcPts val="1200"/>
                        </a:spcBef>
                        <a:spcAft>
                          <a:spcPts val="300"/>
                        </a:spcAft>
                        <a:buFont typeface="Wingdings" pitchFamily="2" charset="2"/>
                        <a:buChar char="v"/>
                      </a:pPr>
                      <a:r>
                        <a:rPr lang="ru-RU" sz="1200" b="1" i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Уровневая </a:t>
                      </a:r>
                      <a:r>
                        <a:rPr lang="ru-RU" sz="1200" b="1" i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дифференциация обучения на основе обязательных результатов (В.В. Фирсов</a:t>
                      </a:r>
                      <a:r>
                        <a:rPr lang="ru-RU" sz="1200" b="1" i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</a:t>
                      </a:r>
                    </a:p>
                    <a:p>
                      <a:pPr algn="l">
                        <a:spcBef>
                          <a:spcPts val="1200"/>
                        </a:spcBef>
                        <a:spcAft>
                          <a:spcPts val="300"/>
                        </a:spcAft>
                        <a:buFont typeface="Wingdings" pitchFamily="2" charset="2"/>
                        <a:buChar char="v"/>
                      </a:pPr>
                      <a:r>
                        <a:rPr lang="ru-RU" sz="1200" b="1" i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Модель « Смешанная дифференциация»</a:t>
                      </a:r>
                      <a:endParaRPr lang="ru-RU" sz="1200" b="1" i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Классификационные параметры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уровню применения: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все уровни.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философской основе: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приспосабливающаяся.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основному фактору развития: </a:t>
                      </a:r>
                      <a:r>
                        <a:rPr lang="ru-RU" sz="18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социогенная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 допущениями биогенного характера (всех выучить до одного уровня нельзя).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концепции усвоения: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приспосабливающаяся.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ориентации на личностные структуры: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информационная, 1) ЗУН + 2) СУД.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характеру содержания: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обучающая, светская, технократическая, общеобразовательная, </a:t>
                      </a:r>
                      <a:r>
                        <a:rPr lang="ru-RU" sz="18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дидактоцентрическая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 ограниченной ориентацией на личность, проникающая.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типу управления познавательной деятельностью: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система малых групп - «репетитор».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организационным формам: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все формы.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подходу к ребенку: </a:t>
                      </a:r>
                      <a:r>
                        <a:rPr lang="ru-RU" sz="18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все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виды.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преобладающему методу: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объяснительно-иллюстративная с элементами программирования.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категории обучаемых: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массовая.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1"/>
          <p:cNvSpPr>
            <a:spLocks noChangeArrowheads="1"/>
          </p:cNvSpPr>
          <p:nvPr/>
        </p:nvSpPr>
        <p:spPr bwMode="auto">
          <a:xfrm>
            <a:off x="214282" y="214290"/>
            <a:ext cx="800105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Культуровоспитывающая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технология дифференцированного обучения по интереса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детей (И.Н.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Закатова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538" name="Rectangle 2"/>
          <p:cNvSpPr>
            <a:spLocks noChangeArrowheads="1"/>
          </p:cNvSpPr>
          <p:nvPr/>
        </p:nvSpPr>
        <p:spPr bwMode="auto">
          <a:xfrm>
            <a:off x="428596" y="1643050"/>
            <a:ext cx="785818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Классификационные параметры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уровню применения: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общепедагогическая.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философской основе: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гуманистическая.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основному фактору развития: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социогенная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концепции усвоения: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ассоциативно-рефлекторная.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ориентации на личностные структуры: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СЭН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+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ЗУН.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характеру содержания: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обучающая + воспитательная, светская, общеобразовательная, гуманистическая.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типу управления: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современная традиционная + дифференциация.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организационным формам: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дифференцированная.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подходу к ребенку: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гуманно-личностная +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социоцентрическая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преобладающему методу: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объяснительно-иллюстративная + творческая.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направлению модернизации: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активизация и интенсификация деятельности детей.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категории обучающихся: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 категории.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20966750">
            <a:off x="1192064" y="2187507"/>
            <a:ext cx="6985835" cy="830997"/>
          </a:xfrm>
          <a:prstGeom prst="rect">
            <a:avLst/>
          </a:prstGeom>
          <a:solidFill>
            <a:schemeClr val="bg2"/>
          </a:solidFill>
          <a:ln>
            <a:solidFill>
              <a:srgbClr val="00B05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1"/>
          <p:cNvSpPr>
            <a:spLocks noChangeArrowheads="1"/>
          </p:cNvSpPr>
          <p:nvPr/>
        </p:nvSpPr>
        <p:spPr bwMode="auto">
          <a:xfrm>
            <a:off x="642910" y="357166"/>
            <a:ext cx="664373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Дифференцированное обучение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это: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форма организации учебного процесса, при которой учитель работает с группой учащихся, составленной с учётом наличия у них каких-либо значимых для учебного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процесса общих качеств (гомогенная группа); 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 часть общей дидактической системы, которая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обеспечивает специализацию учебного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процесса для различных групп обучаемых.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8596" y="357166"/>
            <a:ext cx="7929618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Педагогические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технологии                               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               дифференцированного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обучения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любой системе обучения в той или иной мере присутствует дифференцированный подход и осуществляется более или менее разветвлённая дифференциация. Поэтому сама технология дифференцированного обучения, как применение разнообразных методических средств дифференциации, является включённой, проникающей технологией.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2" y="142852"/>
          <a:ext cx="8572560" cy="6572296"/>
        </p:xfrm>
        <a:graphic>
          <a:graphicData uri="http://schemas.openxmlformats.org/drawingml/2006/table">
            <a:tbl>
              <a:tblPr/>
              <a:tblGrid>
                <a:gridCol w="2792001"/>
                <a:gridCol w="5780559"/>
              </a:tblGrid>
              <a:tr h="6572296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b="1" i="0" dirty="0">
                          <a:latin typeface="Times New Roman"/>
                          <a:ea typeface="Times New Roman"/>
                        </a:rPr>
                        <a:t>Технология </a:t>
                      </a:r>
                      <a:r>
                        <a:rPr lang="ru-RU" sz="2400" b="1" i="0" dirty="0" err="1">
                          <a:latin typeface="Times New Roman"/>
                          <a:ea typeface="Times New Roman"/>
                        </a:rPr>
                        <a:t>С.Н.Лысенковой</a:t>
                      </a:r>
                      <a:r>
                        <a:rPr lang="ru-RU" sz="2400" b="1" i="0" dirty="0">
                          <a:latin typeface="Times New Roman"/>
                          <a:ea typeface="Times New Roman"/>
                        </a:rPr>
                        <a:t>: перспективно-опережающее обучение с использованием опорных схем при комментируемом </a:t>
                      </a:r>
                      <a:r>
                        <a:rPr lang="ru-RU" sz="2400" b="1" i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управлении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49011" marR="49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Классификационные параметры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уровню применения: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общепедагогическая.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философской основе: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гуманистическая.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основному фактору развития: </a:t>
                      </a:r>
                      <a:r>
                        <a:rPr lang="ru-RU" sz="18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социогенная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 допущениями биогенного и психогенного факторов.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концепции усвоения: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ассоциативно-рефлекторная с элементами поэтапной </a:t>
                      </a:r>
                      <a:r>
                        <a:rPr lang="ru-RU" sz="18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интериоризации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ориентации на личностные структуры: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информационная (ЗУН) с элементами операционной (СУД).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характеру содержания: </a:t>
                      </a:r>
                      <a:r>
                        <a:rPr lang="ru-RU" sz="18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обучающе-воспитательная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светская, технократическая, общеобразовательная.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типу управления: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система малых групп.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организационным формам: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традиционная классно-урочная, академическая с элементами дифференциации и индивидуализации.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подходу к ребенку: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сотрудничество, партнерство.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</a:t>
                      </a: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преобладающему методу: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объяснительно-иллюстративная с элементами диалога.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направлению модернизации: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эффективность организации и управления учебным процессом.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категории обучающихся: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массовая, без всякой сегрегации.</a:t>
                      </a:r>
                    </a:p>
                  </a:txBody>
                  <a:tcPr marL="49011" marR="49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42844" y="214290"/>
          <a:ext cx="8643998" cy="6429420"/>
        </p:xfrm>
        <a:graphic>
          <a:graphicData uri="http://schemas.openxmlformats.org/drawingml/2006/table">
            <a:tbl>
              <a:tblPr/>
              <a:tblGrid>
                <a:gridCol w="2815267"/>
                <a:gridCol w="5828731"/>
              </a:tblGrid>
              <a:tr h="6429420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800" b="1" i="0" dirty="0">
                          <a:latin typeface="Times New Roman"/>
                          <a:ea typeface="Times New Roman"/>
                        </a:rPr>
                        <a:t>Технология индивидуализации обучения </a:t>
                      </a:r>
                      <a:endParaRPr lang="ru-RU" sz="2800" b="1" i="1" dirty="0">
                        <a:latin typeface="Calibri"/>
                        <a:ea typeface="Times New Roman"/>
                      </a:endParaRPr>
                    </a:p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b="1" i="0" dirty="0">
                          <a:latin typeface="Times New Roman"/>
                          <a:ea typeface="Times New Roman"/>
                        </a:rPr>
                        <a:t>(</a:t>
                      </a:r>
                      <a:r>
                        <a:rPr lang="ru-RU" sz="2400" b="1" i="0" dirty="0" err="1">
                          <a:latin typeface="Times New Roman"/>
                          <a:ea typeface="Times New Roman"/>
                        </a:rPr>
                        <a:t>Инге</a:t>
                      </a:r>
                      <a:r>
                        <a:rPr lang="ru-RU" sz="2400" b="1" i="0" dirty="0">
                          <a:latin typeface="Times New Roman"/>
                          <a:ea typeface="Times New Roman"/>
                        </a:rPr>
                        <a:t> Унт</a:t>
                      </a:r>
                      <a:r>
                        <a:rPr lang="ru-RU" sz="2400" b="1" i="0" dirty="0" smtClean="0">
                          <a:latin typeface="Times New Roman"/>
                          <a:ea typeface="Times New Roman"/>
                        </a:rPr>
                        <a:t>,</a:t>
                      </a:r>
                    </a:p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b="1" i="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400" b="1" i="0" dirty="0">
                          <a:latin typeface="Times New Roman"/>
                          <a:ea typeface="Times New Roman"/>
                        </a:rPr>
                        <a:t>А.С.  </a:t>
                      </a:r>
                      <a:r>
                        <a:rPr lang="ru-RU" sz="2400" b="1" i="0" dirty="0" err="1">
                          <a:latin typeface="Times New Roman"/>
                          <a:ea typeface="Times New Roman"/>
                        </a:rPr>
                        <a:t>Границкая</a:t>
                      </a:r>
                      <a:r>
                        <a:rPr lang="ru-RU" sz="2400" b="1" i="0" dirty="0">
                          <a:latin typeface="Times New Roman"/>
                          <a:ea typeface="Times New Roman"/>
                        </a:rPr>
                        <a:t>, </a:t>
                      </a:r>
                      <a:endParaRPr lang="ru-RU" sz="2400" b="1" i="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b="1" i="0" dirty="0" smtClean="0">
                          <a:latin typeface="Times New Roman"/>
                          <a:ea typeface="Times New Roman"/>
                        </a:rPr>
                        <a:t>В.Д</a:t>
                      </a:r>
                      <a:r>
                        <a:rPr lang="ru-RU" sz="2400" b="1" i="0" dirty="0">
                          <a:latin typeface="Times New Roman"/>
                          <a:ea typeface="Times New Roman"/>
                        </a:rPr>
                        <a:t>. </a:t>
                      </a:r>
                      <a:r>
                        <a:rPr lang="ru-RU" sz="2400" b="1" i="0" dirty="0" err="1">
                          <a:latin typeface="Times New Roman"/>
                          <a:ea typeface="Times New Roman"/>
                        </a:rPr>
                        <a:t>Шадриков</a:t>
                      </a:r>
                      <a:r>
                        <a:rPr lang="ru-RU" sz="2400" b="1" i="0" dirty="0">
                          <a:latin typeface="Times New Roman"/>
                          <a:ea typeface="Times New Roman"/>
                        </a:rPr>
                        <a:t>)</a:t>
                      </a:r>
                      <a:endParaRPr lang="ru-RU" sz="2400" b="1" i="1" dirty="0">
                        <a:latin typeface="Calibri"/>
                        <a:ea typeface="Times New Roman"/>
                      </a:endParaRPr>
                    </a:p>
                  </a:txBody>
                  <a:tcPr marL="49011" marR="49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Классификационные характеристики технологий индивидуализированного обучения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уровню применения: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все уровни.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философской основе: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гуманистические.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основному фактору развитая: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комплексная: </a:t>
                      </a:r>
                      <a:r>
                        <a:rPr lang="ru-RU" sz="18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био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-, </a:t>
                      </a:r>
                      <a:r>
                        <a:rPr lang="ru-RU" sz="18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социои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психогенные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концепции усвоения: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ассоциативно-рефлекторные.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ориентации на личностные структуры: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информационная, 1)ЗУН + 2) СУД.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характеру содержания: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обучающая, светская, гуманитарная, общеобразовательная, личностно-ориентированная +</a:t>
                      </a:r>
                      <a:r>
                        <a:rPr lang="ru-RU" sz="18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дидактоцентрическая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проникающие.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типу управления: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система «репетитор».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организационным формам: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альтернативные, академические + клубные, индивидуально-групповые.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подходу к ребенку: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гуманно-личностные.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преобладающему методу: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программированные, </a:t>
                      </a:r>
                      <a:r>
                        <a:rPr lang="ru-RU" sz="18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саморазвивающие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творческие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направлению модернизации: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альтернативные.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категории обучаемых: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все категории.</a:t>
                      </a:r>
                    </a:p>
                  </a:txBody>
                  <a:tcPr marL="49011" marR="49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42844" y="142852"/>
          <a:ext cx="8643998" cy="6500858"/>
        </p:xfrm>
        <a:graphic>
          <a:graphicData uri="http://schemas.openxmlformats.org/drawingml/2006/table">
            <a:tbl>
              <a:tblPr/>
              <a:tblGrid>
                <a:gridCol w="2815267"/>
                <a:gridCol w="5828731"/>
              </a:tblGrid>
              <a:tr h="65008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Коллективный способ обучения КСО (А.Г.Ривин, В.К.Дьяченко</a:t>
                      </a: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11" marR="49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Классификационные параметры технологии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уровню применения: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общепедагогическая.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философской основе: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диалектическая + </a:t>
                      </a:r>
                      <a:r>
                        <a:rPr lang="ru-RU" sz="18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неоэкзистенциалистская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основному фактору развития: </a:t>
                      </a:r>
                      <a:r>
                        <a:rPr lang="ru-RU" sz="18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социогенная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концепции усвоения: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ассоциативно-рефлекторная.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ориентации на личностные структуры: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информационная (ЗУН) + операционная (СУД).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характеру содержания: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обучающая, светская, общеобразовательная.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типу управления: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«репетитор» + система малых групп.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организационным формам: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альтернативная классно-урочной, КСО.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подходу к ребенку: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сотрудничество.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преобладающему  </a:t>
                      </a: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 методу:  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диалогическая,  </a:t>
                      </a:r>
                      <a:endParaRPr lang="ru-RU" sz="18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объяснительно-иллюстративная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направлению модернизации: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альтернативная.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категории обучаемых: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массовая.</a:t>
                      </a:r>
                    </a:p>
                  </a:txBody>
                  <a:tcPr marL="49011" marR="49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42844" y="142852"/>
          <a:ext cx="8786874" cy="6715148"/>
        </p:xfrm>
        <a:graphic>
          <a:graphicData uri="http://schemas.openxmlformats.org/drawingml/2006/table">
            <a:tbl>
              <a:tblPr/>
              <a:tblGrid>
                <a:gridCol w="2861801"/>
                <a:gridCol w="5925073"/>
              </a:tblGrid>
              <a:tr h="67151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Компьютерные (новые информационные) технологии обучения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011" marR="49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Классификационные параметры технологии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уровню применения:</a:t>
                      </a: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общепедагогическая.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философской основе:</a:t>
                      </a: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приспосабливающаяся + </a:t>
                      </a:r>
                      <a:r>
                        <a:rPr lang="ru-RU" sz="16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сциентистско-технократическая</a:t>
                      </a: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основному фактору развития:</a:t>
                      </a: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социогенная</a:t>
                      </a: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+ психогенная. </a:t>
                      </a:r>
                      <a:endParaRPr lang="ru-RU" sz="16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</a:t>
                      </a: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концепции усвоения: </a:t>
                      </a: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ассоциативно-рефлекторная.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ориентации на личностные структуры:</a:t>
                      </a: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информационная + операционная (ЗУН + СУД).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характеру содержания:</a:t>
                      </a: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проникающая, пригодная для любого содержания.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типу управления познавательной деятельностью:</a:t>
                      </a: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компьютерная.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организационным формам:</a:t>
                      </a: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индивидуальная + система малых групп.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подходу к ребенку:</a:t>
                      </a: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сотрудничество.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преобладающему методу:</a:t>
                      </a: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информационная + операционная (ЗУН + СУД), диалогическая + программированное обучение.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направлению модернизации:</a:t>
                      </a: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эффективность организации и управления.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категории обучаемых:</a:t>
                      </a: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все категории.</a:t>
                      </a:r>
                    </a:p>
                  </a:txBody>
                  <a:tcPr marL="49011" marR="49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42844" y="142852"/>
          <a:ext cx="8572560" cy="6572295"/>
        </p:xfrm>
        <a:graphic>
          <a:graphicData uri="http://schemas.openxmlformats.org/drawingml/2006/table">
            <a:tbl>
              <a:tblPr/>
              <a:tblGrid>
                <a:gridCol w="2792001"/>
                <a:gridCol w="5780559"/>
              </a:tblGrid>
              <a:tr h="65722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Педагогика сотрудничества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Название технологии было дано группой педагогов-новаторов, в обобщенном опыте которых соединились лучшие традиции советской школы (Н.К.Крупская, </a:t>
                      </a:r>
                      <a:r>
                        <a:rPr lang="ru-RU" sz="18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С.Т.Шацкий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В.А.Сухомлинский, А.С.Макаренко), достижения русской (К.Д.Ушинский, Н.П.Пирогов, Л.Н.Толстой) и зарубежной (Ж.Ж.Руссо, Я.Корчак, </a:t>
                      </a:r>
                      <a:r>
                        <a:rPr lang="ru-RU" sz="18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К.Роджерс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Э.Берн) психолого-педагогической практики и науки.</a:t>
                      </a:r>
                    </a:p>
                  </a:txBody>
                  <a:tcPr marL="49011" marR="49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Классификационные характеристики технологии «Педагогика сотрудничества»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уровню применения: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общепедагогическая.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философской основе: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гуманистическая.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основному фактору развития: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комплексная: </a:t>
                      </a:r>
                      <a:r>
                        <a:rPr lang="ru-RU" sz="18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био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-, </a:t>
                      </a:r>
                      <a:r>
                        <a:rPr lang="ru-RU" sz="18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социои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психогенная.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концепции усвоения: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ассоциативно-рефлекторная + поэтапная </a:t>
                      </a:r>
                      <a:r>
                        <a:rPr lang="ru-RU" sz="18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интериоризация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ориентации на личностные структуры: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всесторонне гармоническая.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характеру содержания: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обучающая + воспитательная, светская, гуманистическая, общеобразовательная, проникающая.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типу управления: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система малых групп.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организационным формам: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академическая + клубная, индивидуальная + групповая, дифференцированная.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подходу к ребенку: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гуманно-личностная, </a:t>
                      </a:r>
                      <a:r>
                        <a:rPr lang="ru-RU" sz="18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субъект-субъектная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(сотрудничество).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преобладающему методу: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проблемно-поисковая, творческая, диалогическая, игровая.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категории обучаемых: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массовая (все категории).</a:t>
                      </a:r>
                    </a:p>
                  </a:txBody>
                  <a:tcPr marL="49011" marR="49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42844" y="214290"/>
          <a:ext cx="8643998" cy="6500857"/>
        </p:xfrm>
        <a:graphic>
          <a:graphicData uri="http://schemas.openxmlformats.org/drawingml/2006/table">
            <a:tbl>
              <a:tblPr/>
              <a:tblGrid>
                <a:gridCol w="2815267"/>
                <a:gridCol w="5828731"/>
              </a:tblGrid>
              <a:tr h="6500857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800" b="1" i="0" dirty="0">
                          <a:latin typeface="Times New Roman"/>
                          <a:ea typeface="Times New Roman"/>
                        </a:rPr>
                        <a:t>Гуманно-личностная технология Ш.А. </a:t>
                      </a:r>
                      <a:r>
                        <a:rPr lang="ru-RU" sz="2800" b="1" i="0" dirty="0" err="1">
                          <a:latin typeface="Times New Roman"/>
                          <a:ea typeface="Times New Roman"/>
                        </a:rPr>
                        <a:t>Амонашвили</a:t>
                      </a:r>
                      <a:endParaRPr lang="ru-RU" sz="2800" b="1" i="1" dirty="0">
                        <a:latin typeface="Calibri"/>
                        <a:ea typeface="Times New Roman"/>
                      </a:endParaRPr>
                    </a:p>
                  </a:txBody>
                  <a:tcPr marL="49011" marR="49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b="1" i="1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Классификационные </a:t>
                      </a:r>
                      <a:r>
                        <a:rPr lang="ru-RU" sz="1600" b="1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параметры технологии Ш. А. </a:t>
                      </a:r>
                      <a:r>
                        <a:rPr lang="ru-RU" sz="1600" b="1" i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Амонашвили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уровню применения: </a:t>
                      </a: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общепедагогическая.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философской основе: </a:t>
                      </a: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гуманистическая + религиозная.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основному фактору развития: </a:t>
                      </a:r>
                      <a:r>
                        <a:rPr lang="ru-RU" sz="16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социогенная</a:t>
                      </a: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+ биогенная.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концепции усвоения: </a:t>
                      </a: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ассоциативно-рефлекторная.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ориентации на личностные структуры: </a:t>
                      </a: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эмоционально-нравственная: СЭН + 2) ЗУН.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характеру содержания: </a:t>
                      </a: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обучающая + воспитательная, светская с элементами религиозной культуры, гуманитарная, общеобразовательная, </a:t>
                      </a:r>
                      <a:r>
                        <a:rPr lang="ru-RU" sz="16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человекоориен-тированная</a:t>
                      </a: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типу управления: </a:t>
                      </a: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система малых групп.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организационным формам: </a:t>
                      </a: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традиционная классно-урочная с элементами дифференциации и индивидуализации.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подходу к ребенку: </a:t>
                      </a: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гуманно-личностная, педагогика сотрудничества.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преобладающему методу: </a:t>
                      </a: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объяснительно-иллюстративная, игровая с элементами </a:t>
                      </a:r>
                      <a:r>
                        <a:rPr lang="ru-RU" sz="16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проблемности</a:t>
                      </a: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творчества.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категории обучаемых: </a:t>
                      </a: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массовая и продвинутая на основе личностного подхода к детям.</a:t>
                      </a:r>
                    </a:p>
                  </a:txBody>
                  <a:tcPr marL="49011" marR="49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312</TotalTime>
  <Words>1421</Words>
  <PresentationFormat>Экран (4:3)</PresentationFormat>
  <Paragraphs>177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Завхоз</cp:lastModifiedBy>
  <cp:revision>33</cp:revision>
  <dcterms:modified xsi:type="dcterms:W3CDTF">2017-03-30T11:21:40Z</dcterms:modified>
</cp:coreProperties>
</file>