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9"/>
  </p:notesMasterIdLst>
  <p:sldIdLst>
    <p:sldId id="256" r:id="rId2"/>
    <p:sldId id="268" r:id="rId3"/>
    <p:sldId id="258" r:id="rId4"/>
    <p:sldId id="265" r:id="rId5"/>
    <p:sldId id="269" r:id="rId6"/>
    <p:sldId id="259" r:id="rId7"/>
    <p:sldId id="262" r:id="rId8"/>
    <p:sldId id="261" r:id="rId9"/>
    <p:sldId id="267" r:id="rId10"/>
    <p:sldId id="270" r:id="rId11"/>
    <p:sldId id="271" r:id="rId12"/>
    <p:sldId id="272" r:id="rId13"/>
    <p:sldId id="273" r:id="rId14"/>
    <p:sldId id="274" r:id="rId15"/>
    <p:sldId id="275" r:id="rId16"/>
    <p:sldId id="276" r:id="rId17"/>
    <p:sldId id="277" r:id="rId18"/>
  </p:sldIdLst>
  <p:sldSz cx="6858000" cy="9144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65" d="100"/>
          <a:sy n="65" d="100"/>
        </p:scale>
        <p:origin x="-2652" y="-96"/>
      </p:cViewPr>
      <p:guideLst>
        <p:guide orient="horz" pos="2880"/>
        <p:guide pos="216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9FA48CE-1D37-4723-98C9-81B3F3102784}" type="datetimeFigureOut">
              <a:rPr lang="ru-RU" smtClean="0"/>
              <a:pPr/>
              <a:t>17.02.2018</a:t>
            </a:fld>
            <a:endParaRPr lang="ru-RU"/>
          </a:p>
        </p:txBody>
      </p:sp>
      <p:sp>
        <p:nvSpPr>
          <p:cNvPr id="4" name="Образ слайда 3"/>
          <p:cNvSpPr>
            <a:spLocks noGrp="1" noRot="1" noChangeAspect="1"/>
          </p:cNvSpPr>
          <p:nvPr>
            <p:ph type="sldImg" idx="2"/>
          </p:nvPr>
        </p:nvSpPr>
        <p:spPr>
          <a:xfrm>
            <a:off x="2143125" y="685800"/>
            <a:ext cx="257175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88D8BAA-CF16-43F5-BD25-A9FDCAF3DF17}" type="slidenum">
              <a:rPr lang="ru-RU" smtClean="0"/>
              <a:pPr/>
              <a:t>‹#›</a:t>
            </a:fld>
            <a:endParaRPr lang="ru-RU"/>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E88D8BAA-CF16-43F5-BD25-A9FDCAF3DF17}" type="slidenum">
              <a:rPr lang="ru-RU" smtClean="0"/>
              <a:pPr/>
              <a:t>8</a:t>
            </a:fld>
            <a:endParaRPr lang="ru-RU"/>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514350" y="2840568"/>
            <a:ext cx="5829300" cy="1960033"/>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028700" y="5181600"/>
            <a:ext cx="4800600" cy="23368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3F0269F9-3F86-46DF-A2F9-659EAF199E9B}" type="datetimeFigureOut">
              <a:rPr lang="ru-RU" smtClean="0"/>
              <a:pPr/>
              <a:t>17.02.2018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870DB790-3677-431B-A5D0-2B7D7226BCCE}"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3F0269F9-3F86-46DF-A2F9-659EAF199E9B}" type="datetimeFigureOut">
              <a:rPr lang="ru-RU" smtClean="0"/>
              <a:pPr/>
              <a:t>17.02.2018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870DB790-3677-431B-A5D0-2B7D7226BCCE}"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3729037" y="488951"/>
            <a:ext cx="1157288" cy="10401300"/>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257175" y="488951"/>
            <a:ext cx="3357563" cy="10401300"/>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3F0269F9-3F86-46DF-A2F9-659EAF199E9B}" type="datetimeFigureOut">
              <a:rPr lang="ru-RU" smtClean="0"/>
              <a:pPr/>
              <a:t>17.02.2018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870DB790-3677-431B-A5D0-2B7D7226BCCE}"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3F0269F9-3F86-46DF-A2F9-659EAF199E9B}" type="datetimeFigureOut">
              <a:rPr lang="ru-RU" smtClean="0"/>
              <a:pPr/>
              <a:t>17.02.2018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870DB790-3677-431B-A5D0-2B7D7226BCCE}"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41735" y="5875867"/>
            <a:ext cx="5829300" cy="1816100"/>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541735" y="3875618"/>
            <a:ext cx="5829300" cy="2000249"/>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3F0269F9-3F86-46DF-A2F9-659EAF199E9B}" type="datetimeFigureOut">
              <a:rPr lang="ru-RU" smtClean="0"/>
              <a:pPr/>
              <a:t>17.02.2018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870DB790-3677-431B-A5D0-2B7D7226BCCE}"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257175" y="2844800"/>
            <a:ext cx="2257425" cy="8045451"/>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2628900" y="2844800"/>
            <a:ext cx="2257425" cy="8045451"/>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3F0269F9-3F86-46DF-A2F9-659EAF199E9B}" type="datetimeFigureOut">
              <a:rPr lang="ru-RU" smtClean="0"/>
              <a:pPr/>
              <a:t>17.02.2018</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870DB790-3677-431B-A5D0-2B7D7226BCCE}"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42900" y="366184"/>
            <a:ext cx="6172200" cy="1524000"/>
          </a:xfrm>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342900" y="2046817"/>
            <a:ext cx="3030141" cy="85301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342900" y="2899833"/>
            <a:ext cx="3030141" cy="526838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3483769" y="2046817"/>
            <a:ext cx="3031331" cy="85301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3483769" y="2899833"/>
            <a:ext cx="3031331" cy="526838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3F0269F9-3F86-46DF-A2F9-659EAF199E9B}" type="datetimeFigureOut">
              <a:rPr lang="ru-RU" smtClean="0"/>
              <a:pPr/>
              <a:t>17.02.2018</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870DB790-3677-431B-A5D0-2B7D7226BCCE}"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3F0269F9-3F86-46DF-A2F9-659EAF199E9B}" type="datetimeFigureOut">
              <a:rPr lang="ru-RU" smtClean="0"/>
              <a:pPr/>
              <a:t>17.02.2018</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870DB790-3677-431B-A5D0-2B7D7226BCCE}"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3F0269F9-3F86-46DF-A2F9-659EAF199E9B}" type="datetimeFigureOut">
              <a:rPr lang="ru-RU" smtClean="0"/>
              <a:pPr/>
              <a:t>17.02.2018</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870DB790-3677-431B-A5D0-2B7D7226BCCE}"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42900" y="364067"/>
            <a:ext cx="2256235" cy="154940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2681287" y="364067"/>
            <a:ext cx="3833813" cy="7804151"/>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342900" y="1913467"/>
            <a:ext cx="2256235" cy="6254751"/>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3F0269F9-3F86-46DF-A2F9-659EAF199E9B}" type="datetimeFigureOut">
              <a:rPr lang="ru-RU" smtClean="0"/>
              <a:pPr/>
              <a:t>17.02.2018</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870DB790-3677-431B-A5D0-2B7D7226BCCE}"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344216" y="6400800"/>
            <a:ext cx="4114800" cy="755651"/>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344216" y="817033"/>
            <a:ext cx="41148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344216" y="7156451"/>
            <a:ext cx="4114800" cy="107314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3F0269F9-3F86-46DF-A2F9-659EAF199E9B}" type="datetimeFigureOut">
              <a:rPr lang="ru-RU" smtClean="0"/>
              <a:pPr/>
              <a:t>17.02.2018</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870DB790-3677-431B-A5D0-2B7D7226BCCE}"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42900" y="366184"/>
            <a:ext cx="6172200" cy="1524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342900" y="2133601"/>
            <a:ext cx="6172200" cy="6034617"/>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342900" y="8475134"/>
            <a:ext cx="1600200" cy="486833"/>
          </a:xfrm>
          <a:prstGeom prst="rect">
            <a:avLst/>
          </a:prstGeom>
        </p:spPr>
        <p:txBody>
          <a:bodyPr vert="horz" lIns="91440" tIns="45720" rIns="91440" bIns="45720" rtlCol="0" anchor="ctr"/>
          <a:lstStyle>
            <a:lvl1pPr algn="l">
              <a:defRPr sz="1200">
                <a:solidFill>
                  <a:schemeClr val="tx1">
                    <a:tint val="75000"/>
                  </a:schemeClr>
                </a:solidFill>
              </a:defRPr>
            </a:lvl1pPr>
          </a:lstStyle>
          <a:p>
            <a:fld id="{3F0269F9-3F86-46DF-A2F9-659EAF199E9B}" type="datetimeFigureOut">
              <a:rPr lang="ru-RU" smtClean="0"/>
              <a:pPr/>
              <a:t>17.02.2018</a:t>
            </a:fld>
            <a:endParaRPr lang="ru-RU"/>
          </a:p>
        </p:txBody>
      </p:sp>
      <p:sp>
        <p:nvSpPr>
          <p:cNvPr id="5" name="Нижний колонтитул 4"/>
          <p:cNvSpPr>
            <a:spLocks noGrp="1"/>
          </p:cNvSpPr>
          <p:nvPr>
            <p:ph type="ftr" sz="quarter" idx="3"/>
          </p:nvPr>
        </p:nvSpPr>
        <p:spPr>
          <a:xfrm>
            <a:off x="2343150" y="8475134"/>
            <a:ext cx="2171700" cy="486833"/>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4914900" y="8475134"/>
            <a:ext cx="1600200" cy="486833"/>
          </a:xfrm>
          <a:prstGeom prst="rect">
            <a:avLst/>
          </a:prstGeom>
        </p:spPr>
        <p:txBody>
          <a:bodyPr vert="horz" lIns="91440" tIns="45720" rIns="91440" bIns="45720" rtlCol="0" anchor="ctr"/>
          <a:lstStyle>
            <a:lvl1pPr algn="r">
              <a:defRPr sz="1200">
                <a:solidFill>
                  <a:schemeClr val="tx1">
                    <a:tint val="75000"/>
                  </a:schemeClr>
                </a:solidFill>
              </a:defRPr>
            </a:lvl1pPr>
          </a:lstStyle>
          <a:p>
            <a:fld id="{870DB790-3677-431B-A5D0-2B7D7226BCCE}"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8" Type="http://schemas.openxmlformats.org/officeDocument/2006/relationships/image" Target="../media/image30.jpeg"/><Relationship Id="rId13" Type="http://schemas.openxmlformats.org/officeDocument/2006/relationships/image" Target="../media/image35.jpeg"/><Relationship Id="rId3" Type="http://schemas.openxmlformats.org/officeDocument/2006/relationships/image" Target="../media/image25.jpeg"/><Relationship Id="rId7" Type="http://schemas.openxmlformats.org/officeDocument/2006/relationships/image" Target="../media/image29.jpeg"/><Relationship Id="rId12" Type="http://schemas.openxmlformats.org/officeDocument/2006/relationships/image" Target="../media/image34.jpeg"/><Relationship Id="rId2" Type="http://schemas.openxmlformats.org/officeDocument/2006/relationships/image" Target="../media/image24.jpeg"/><Relationship Id="rId1" Type="http://schemas.openxmlformats.org/officeDocument/2006/relationships/slideLayout" Target="../slideLayouts/slideLayout2.xml"/><Relationship Id="rId6" Type="http://schemas.openxmlformats.org/officeDocument/2006/relationships/image" Target="../media/image28.jpeg"/><Relationship Id="rId11" Type="http://schemas.openxmlformats.org/officeDocument/2006/relationships/image" Target="../media/image33.jpeg"/><Relationship Id="rId5" Type="http://schemas.openxmlformats.org/officeDocument/2006/relationships/image" Target="../media/image27.jpeg"/><Relationship Id="rId10" Type="http://schemas.openxmlformats.org/officeDocument/2006/relationships/image" Target="../media/image32.jpeg"/><Relationship Id="rId4" Type="http://schemas.openxmlformats.org/officeDocument/2006/relationships/image" Target="../media/image26.jpeg"/><Relationship Id="rId9" Type="http://schemas.openxmlformats.org/officeDocument/2006/relationships/image" Target="../media/image31.jpe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12.gif"/></Relationships>
</file>

<file path=ppt/slides/_rels/slide9.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188640" y="251520"/>
            <a:ext cx="6534726" cy="8561973"/>
          </a:xfrm>
        </p:spPr>
        <p:txBody>
          <a:bodyPr/>
          <a:lstStyle/>
          <a:p>
            <a:endParaRPr lang="ru-RU" dirty="0"/>
          </a:p>
        </p:txBody>
      </p:sp>
      <p:sp>
        <p:nvSpPr>
          <p:cNvPr id="7" name="Прямоугольник 6"/>
          <p:cNvSpPr/>
          <p:nvPr/>
        </p:nvSpPr>
        <p:spPr>
          <a:xfrm>
            <a:off x="0" y="251520"/>
            <a:ext cx="6858000" cy="504056"/>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ru-RU" sz="24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Сделай сам</a:t>
            </a:r>
            <a:endParaRPr lang="ru-RU" sz="24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pic>
        <p:nvPicPr>
          <p:cNvPr id="11" name="Рисунок 10" descr="ezhik4.jpg"/>
          <p:cNvPicPr>
            <a:picLocks noChangeAspect="1"/>
          </p:cNvPicPr>
          <p:nvPr/>
        </p:nvPicPr>
        <p:blipFill>
          <a:blip r:embed="rId2"/>
          <a:stretch>
            <a:fillRect/>
          </a:stretch>
        </p:blipFill>
        <p:spPr>
          <a:xfrm>
            <a:off x="285727" y="1000100"/>
            <a:ext cx="6395291" cy="7983165"/>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342900" y="571473"/>
            <a:ext cx="6172200" cy="7596746"/>
          </a:xfrm>
        </p:spPr>
        <p:txBody>
          <a:bodyPr>
            <a:normAutofit/>
          </a:bodyPr>
          <a:lstStyle/>
          <a:p>
            <a:pPr>
              <a:buNone/>
            </a:pPr>
            <a:r>
              <a:rPr lang="ru-RU" sz="1600" dirty="0" smtClean="0">
                <a:latin typeface="Times New Roman" pitchFamily="18" charset="0"/>
                <a:cs typeface="Times New Roman" pitchFamily="18" charset="0"/>
              </a:rPr>
              <a:t>	</a:t>
            </a:r>
          </a:p>
          <a:p>
            <a:pPr algn="ctr">
              <a:buNone/>
            </a:pPr>
            <a:r>
              <a:rPr lang="ru-RU" sz="1600" b="1" dirty="0" smtClean="0">
                <a:latin typeface="Times New Roman" pitchFamily="18" charset="0"/>
                <a:cs typeface="Times New Roman" pitchFamily="18" charset="0"/>
              </a:rPr>
              <a:t>	</a:t>
            </a:r>
            <a:r>
              <a:rPr lang="en-US" sz="1600" b="1" dirty="0" smtClean="0">
                <a:latin typeface="Times New Roman" pitchFamily="18" charset="0"/>
                <a:cs typeface="Times New Roman" pitchFamily="18" charset="0"/>
              </a:rPr>
              <a:t>“</a:t>
            </a:r>
            <a:r>
              <a:rPr lang="ru-RU" sz="1600" b="1" dirty="0" smtClean="0">
                <a:latin typeface="Times New Roman" pitchFamily="18" charset="0"/>
                <a:cs typeface="Times New Roman" pitchFamily="18" charset="0"/>
              </a:rPr>
              <a:t>Чьи следы, где живут и чем питаются</a:t>
            </a:r>
            <a:r>
              <a:rPr lang="en-US" sz="1600" b="1" dirty="0" smtClean="0">
                <a:latin typeface="Times New Roman" pitchFamily="18" charset="0"/>
                <a:cs typeface="Times New Roman" pitchFamily="18" charset="0"/>
              </a:rPr>
              <a:t>”</a:t>
            </a:r>
            <a:endParaRPr lang="ru-RU" sz="1600" b="1" dirty="0" smtClean="0">
              <a:latin typeface="Times New Roman" pitchFamily="18" charset="0"/>
              <a:cs typeface="Times New Roman" pitchFamily="18" charset="0"/>
            </a:endParaRPr>
          </a:p>
          <a:p>
            <a:pPr>
              <a:buNone/>
            </a:pPr>
            <a:r>
              <a:rPr lang="ru-RU" sz="1600" b="1" dirty="0" smtClean="0">
                <a:latin typeface="Times New Roman" pitchFamily="18" charset="0"/>
                <a:cs typeface="Times New Roman" pitchFamily="18" charset="0"/>
              </a:rPr>
              <a:t>Цель: з</a:t>
            </a:r>
            <a:r>
              <a:rPr lang="ru-RU" sz="1600" dirty="0" smtClean="0">
                <a:latin typeface="Times New Roman" pitchFamily="18" charset="0"/>
                <a:cs typeface="Times New Roman" pitchFamily="18" charset="0"/>
              </a:rPr>
              <a:t>акрепить знания детей дошкольного возраста о диких животных занесенных в красную книгу Кемеровской области, уметь отличать следы диких животных, место обитания и питание, развивать наблюдательность, внимание, логическое мышление, речь детей.</a:t>
            </a:r>
            <a:endParaRPr lang="ru-RU" sz="1600" b="1" dirty="0" smtClean="0">
              <a:latin typeface="Times New Roman" pitchFamily="18" charset="0"/>
              <a:cs typeface="Times New Roman" pitchFamily="18" charset="0"/>
            </a:endParaRPr>
          </a:p>
          <a:p>
            <a:pPr>
              <a:buNone/>
            </a:pPr>
            <a:r>
              <a:rPr lang="ru-RU" sz="1600" dirty="0" smtClean="0">
                <a:latin typeface="Times New Roman" pitchFamily="18" charset="0"/>
                <a:cs typeface="Times New Roman" pitchFamily="18" charset="0"/>
              </a:rPr>
              <a:t>	Играть с малышами лучше начинать с 3-4 карточек. Для начала покажите ребенку 1 животное и попросите выбрать из 2-3вариантов, чем оно питается. Затем сделайте тоже самое со следами. Постепенно увеличивайте количество карточек в игре.</a:t>
            </a:r>
          </a:p>
          <a:p>
            <a:pPr>
              <a:buNone/>
            </a:pPr>
            <a:endParaRPr lang="ru-RU" sz="1600" dirty="0" smtClean="0">
              <a:latin typeface="Times New Roman" pitchFamily="18" charset="0"/>
              <a:cs typeface="Times New Roman" pitchFamily="18" charset="0"/>
            </a:endParaRPr>
          </a:p>
          <a:p>
            <a:pPr>
              <a:buNone/>
            </a:pPr>
            <a:endParaRPr lang="ru-RU" sz="1600" dirty="0">
              <a:latin typeface="Times New Roman" pitchFamily="18" charset="0"/>
              <a:cs typeface="Times New Roman" pitchFamily="18" charset="0"/>
            </a:endParaRPr>
          </a:p>
        </p:txBody>
      </p:sp>
      <p:pic>
        <p:nvPicPr>
          <p:cNvPr id="4" name="Рисунок 3" descr="1.jpg"/>
          <p:cNvPicPr>
            <a:picLocks noChangeAspect="1"/>
          </p:cNvPicPr>
          <p:nvPr/>
        </p:nvPicPr>
        <p:blipFill>
          <a:blip r:embed="rId2"/>
          <a:stretch>
            <a:fillRect/>
          </a:stretch>
        </p:blipFill>
        <p:spPr>
          <a:xfrm>
            <a:off x="500042" y="4143372"/>
            <a:ext cx="6000792" cy="4310080"/>
          </a:xfrm>
          <a:prstGeom prst="rect">
            <a:avLst/>
          </a:prstGeom>
        </p:spPr>
      </p:pic>
      <p:sp>
        <p:nvSpPr>
          <p:cNvPr id="5" name="Прямоугольник 4"/>
          <p:cNvSpPr/>
          <p:nvPr/>
        </p:nvSpPr>
        <p:spPr>
          <a:xfrm>
            <a:off x="0" y="251520"/>
            <a:ext cx="6858000" cy="504056"/>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ru-RU" sz="24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Игры с родителями</a:t>
            </a:r>
            <a:endParaRPr lang="ru-RU" sz="24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4" name="Содержимое 3" descr="2.jpg"/>
          <p:cNvPicPr>
            <a:picLocks noGrp="1" noChangeAspect="1"/>
          </p:cNvPicPr>
          <p:nvPr>
            <p:ph idx="1"/>
          </p:nvPr>
        </p:nvPicPr>
        <p:blipFill>
          <a:blip r:embed="rId2"/>
          <a:stretch>
            <a:fillRect/>
          </a:stretch>
        </p:blipFill>
        <p:spPr>
          <a:xfrm>
            <a:off x="500042" y="285720"/>
            <a:ext cx="5524500" cy="3762375"/>
          </a:xfrm>
        </p:spPr>
      </p:pic>
      <p:pic>
        <p:nvPicPr>
          <p:cNvPr id="5" name="Рисунок 4" descr="4.jpg"/>
          <p:cNvPicPr>
            <a:picLocks noChangeAspect="1"/>
          </p:cNvPicPr>
          <p:nvPr/>
        </p:nvPicPr>
        <p:blipFill>
          <a:blip r:embed="rId3"/>
          <a:stretch>
            <a:fillRect/>
          </a:stretch>
        </p:blipFill>
        <p:spPr>
          <a:xfrm>
            <a:off x="571480" y="4714876"/>
            <a:ext cx="5524500" cy="3762375"/>
          </a:xfrm>
          <a:prstGeom prst="rect">
            <a:avLst/>
          </a:prstGeom>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pic>
        <p:nvPicPr>
          <p:cNvPr id="4" name="Содержимое 3" descr="5.jpg"/>
          <p:cNvPicPr>
            <a:picLocks noGrp="1" noChangeAspect="1"/>
          </p:cNvPicPr>
          <p:nvPr>
            <p:ph idx="1"/>
          </p:nvPr>
        </p:nvPicPr>
        <p:blipFill>
          <a:blip r:embed="rId2"/>
          <a:stretch>
            <a:fillRect/>
          </a:stretch>
        </p:blipFill>
        <p:spPr>
          <a:xfrm>
            <a:off x="571480" y="357158"/>
            <a:ext cx="5524500" cy="3733800"/>
          </a:xfrm>
        </p:spPr>
      </p:pic>
      <p:pic>
        <p:nvPicPr>
          <p:cNvPr id="5" name="Рисунок 4" descr="6.jpg"/>
          <p:cNvPicPr>
            <a:picLocks noChangeAspect="1"/>
          </p:cNvPicPr>
          <p:nvPr/>
        </p:nvPicPr>
        <p:blipFill>
          <a:blip r:embed="rId3"/>
          <a:stretch>
            <a:fillRect/>
          </a:stretch>
        </p:blipFill>
        <p:spPr>
          <a:xfrm>
            <a:off x="571480" y="4500562"/>
            <a:ext cx="5524500" cy="3752850"/>
          </a:xfrm>
          <a:prstGeom prst="rect">
            <a:avLst/>
          </a:prstGeom>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357166" y="214282"/>
            <a:ext cx="6157934" cy="8358245"/>
          </a:xfrm>
        </p:spPr>
        <p:txBody>
          <a:bodyPr/>
          <a:lstStyle/>
          <a:p>
            <a:pPr algn="ctr">
              <a:buNone/>
            </a:pPr>
            <a:r>
              <a:rPr lang="ru-RU" dirty="0" smtClean="0">
                <a:latin typeface="Times New Roman" pitchFamily="18" charset="0"/>
                <a:cs typeface="Times New Roman" pitchFamily="18" charset="0"/>
              </a:rPr>
              <a:t> Графический диктант</a:t>
            </a:r>
          </a:p>
          <a:p>
            <a:pPr>
              <a:buNone/>
            </a:pPr>
            <a:r>
              <a:rPr lang="ru-RU" sz="1600" dirty="0" smtClean="0">
                <a:latin typeface="Times New Roman" pitchFamily="18" charset="0"/>
                <a:cs typeface="Times New Roman" pitchFamily="18" charset="0"/>
              </a:rPr>
              <a:t>Цель: формирование глазомера, укрепление зрительной памяти; развитие мелкой моторики; развитие устойчивого, сосредоточенного внимания, развитие зрительно-двигательной координации, произвольности, ритмичности и точности движений; развитие зрительно-пространственного восприятия. Для детей 5-6лет.</a:t>
            </a:r>
            <a:endParaRPr lang="ru-RU" sz="1600" dirty="0">
              <a:latin typeface="Times New Roman" pitchFamily="18" charset="0"/>
              <a:cs typeface="Times New Roman" pitchFamily="18" charset="0"/>
            </a:endParaRPr>
          </a:p>
        </p:txBody>
      </p:sp>
      <p:pic>
        <p:nvPicPr>
          <p:cNvPr id="4" name="Рисунок 3" descr="4e1b5d1002ae8bdf2d9f36a910b31676.jpg"/>
          <p:cNvPicPr>
            <a:picLocks noChangeAspect="1"/>
          </p:cNvPicPr>
          <p:nvPr/>
        </p:nvPicPr>
        <p:blipFill>
          <a:blip r:embed="rId2"/>
          <a:stretch>
            <a:fillRect/>
          </a:stretch>
        </p:blipFill>
        <p:spPr>
          <a:xfrm>
            <a:off x="428604" y="2357422"/>
            <a:ext cx="2357454" cy="2676525"/>
          </a:xfrm>
          <a:prstGeom prst="rect">
            <a:avLst/>
          </a:prstGeom>
        </p:spPr>
      </p:pic>
      <p:pic>
        <p:nvPicPr>
          <p:cNvPr id="5" name="Рисунок 4" descr="волк.jpg"/>
          <p:cNvPicPr>
            <a:picLocks noChangeAspect="1"/>
          </p:cNvPicPr>
          <p:nvPr/>
        </p:nvPicPr>
        <p:blipFill>
          <a:blip r:embed="rId3"/>
          <a:stretch>
            <a:fillRect/>
          </a:stretch>
        </p:blipFill>
        <p:spPr>
          <a:xfrm>
            <a:off x="357166" y="6000760"/>
            <a:ext cx="3429000" cy="2047875"/>
          </a:xfrm>
          <a:prstGeom prst="rect">
            <a:avLst/>
          </a:prstGeom>
        </p:spPr>
      </p:pic>
      <p:sp>
        <p:nvSpPr>
          <p:cNvPr id="6" name="Прямоугольник 5"/>
          <p:cNvSpPr/>
          <p:nvPr/>
        </p:nvSpPr>
        <p:spPr>
          <a:xfrm>
            <a:off x="3357562" y="2214546"/>
            <a:ext cx="3143272" cy="2786082"/>
          </a:xfrm>
          <a:prstGeom prst="rect">
            <a:avLst/>
          </a:prstGeom>
        </p:spPr>
        <p:style>
          <a:lnRef idx="2">
            <a:schemeClr val="accent5"/>
          </a:lnRef>
          <a:fillRef idx="1">
            <a:schemeClr val="lt1"/>
          </a:fillRef>
          <a:effectRef idx="0">
            <a:schemeClr val="accent5"/>
          </a:effectRef>
          <a:fontRef idx="minor">
            <a:schemeClr val="dk1"/>
          </a:fontRef>
        </p:style>
        <p:txBody>
          <a:bodyPr rtlCol="0" anchor="ctr"/>
          <a:lstStyle/>
          <a:p>
            <a:r>
              <a:rPr lang="ru-RU" sz="1200" dirty="0" smtClean="0">
                <a:latin typeface="Times New Roman" pitchFamily="18" charset="0"/>
                <a:cs typeface="Times New Roman" pitchFamily="18" charset="0"/>
              </a:rPr>
              <a:t>Диктант: от начальной точки 2 клетки вверх, 2клетки вправо, 1клетка вверх, 1клетка вправо, 2клети вверх, 1клетка вправо, 1клетка вниз, 1клетка вправо, 1клетка вверх, 1клетка вправо, 1клетка вниз, 1клетка вправо, 1клетка вверх, 1 вправо, две клетки вниз, 4клетки влево,1клетка вниз, 1клетка влево, 3клетки вниз, 1вправо, 1вниз, 7клеток вправо, 3клетки вниз, 1влево, 2наверх, 1влево, 6клеток вниз, 1влево, 2наверх, 1влево, 2наверх, 3влево, 2вниз, 1влево, 2вниз, 1воево, 5вверх, 1влево, 4наверх, соединяем в начальной точке.</a:t>
            </a:r>
            <a:endParaRPr lang="ru-RU" sz="1200" dirty="0">
              <a:latin typeface="Times New Roman" pitchFamily="18" charset="0"/>
              <a:cs typeface="Times New Roman" pitchFamily="18" charset="0"/>
            </a:endParaRPr>
          </a:p>
        </p:txBody>
      </p:sp>
      <p:sp>
        <p:nvSpPr>
          <p:cNvPr id="7" name="Прямоугольник 6"/>
          <p:cNvSpPr/>
          <p:nvPr/>
        </p:nvSpPr>
        <p:spPr>
          <a:xfrm>
            <a:off x="4000504" y="6000760"/>
            <a:ext cx="2500330" cy="2143140"/>
          </a:xfrm>
          <a:prstGeom prst="rect">
            <a:avLst/>
          </a:prstGeom>
        </p:spPr>
        <p:style>
          <a:lnRef idx="2">
            <a:schemeClr val="accent5"/>
          </a:lnRef>
          <a:fillRef idx="1">
            <a:schemeClr val="lt1"/>
          </a:fillRef>
          <a:effectRef idx="0">
            <a:schemeClr val="accent5"/>
          </a:effectRef>
          <a:fontRef idx="minor">
            <a:schemeClr val="dk1"/>
          </a:fontRef>
        </p:style>
        <p:txBody>
          <a:bodyPr rtlCol="0" anchor="ctr"/>
          <a:lstStyle/>
          <a:p>
            <a:r>
              <a:rPr lang="ru-RU" sz="1200" dirty="0" smtClean="0">
                <a:latin typeface="Times New Roman" pitchFamily="18" charset="0"/>
                <a:cs typeface="Times New Roman" pitchFamily="18" charset="0"/>
              </a:rPr>
              <a:t>Диктант: от начальной точки 2клетки вправо, 1клетка вверх, 2вправо, 1 вверх, 1вправо, 1вниз, 8клеток вправо, 1вниз, 1вправо, 1вниз, 1вправо, 2вниз, 1влево, 1вверх, 1влево, 1вверх, 1влево, 5вниз, 2влево, 1вверх, 1вправо, 3вверх, 5влево, 4вниз, 2влево, 1вверх, 1вправо, 3вверх, 2влево, 1 вверх, 3влево, соединить в начальной точке.</a:t>
            </a:r>
            <a:endParaRPr lang="ru-RU" sz="1200" dirty="0">
              <a:latin typeface="Times New Roman" pitchFamily="18" charset="0"/>
              <a:cs typeface="Times New Roman" pitchFamily="18" charset="0"/>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Содержимое 3" descr="c2e768d4e3ea211c9fd9e8499244f62c.jpg"/>
          <p:cNvPicPr>
            <a:picLocks noGrp="1" noChangeAspect="1"/>
          </p:cNvPicPr>
          <p:nvPr>
            <p:ph idx="1"/>
          </p:nvPr>
        </p:nvPicPr>
        <p:blipFill>
          <a:blip r:embed="rId2" cstate="print"/>
          <a:stretch>
            <a:fillRect/>
          </a:stretch>
        </p:blipFill>
        <p:spPr>
          <a:xfrm>
            <a:off x="458999" y="1000101"/>
            <a:ext cx="6011440" cy="7572428"/>
          </a:xfrm>
        </p:spPr>
      </p:pic>
      <p:sp>
        <p:nvSpPr>
          <p:cNvPr id="5" name="Прямоугольник 4"/>
          <p:cNvSpPr/>
          <p:nvPr/>
        </p:nvSpPr>
        <p:spPr>
          <a:xfrm>
            <a:off x="642918" y="357158"/>
            <a:ext cx="5643602" cy="571504"/>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ru-RU" dirty="0" smtClean="0"/>
              <a:t>Посчитай животных, правильный ответ обведи в кружок.</a:t>
            </a:r>
            <a:endParaRPr lang="ru-RU"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Содержимое 3" descr="dikie-jivotnye567.jpg"/>
          <p:cNvPicPr>
            <a:picLocks noGrp="1" noChangeAspect="1"/>
          </p:cNvPicPr>
          <p:nvPr>
            <p:ph idx="1"/>
          </p:nvPr>
        </p:nvPicPr>
        <p:blipFill>
          <a:blip r:embed="rId2"/>
          <a:stretch>
            <a:fillRect/>
          </a:stretch>
        </p:blipFill>
        <p:spPr>
          <a:xfrm>
            <a:off x="357166" y="500034"/>
            <a:ext cx="6286544" cy="7929618"/>
          </a:xfrm>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Содержимое 3"/>
          <p:cNvGraphicFramePr>
            <a:graphicFrameLocks noGrp="1"/>
          </p:cNvGraphicFramePr>
          <p:nvPr>
            <p:ph idx="1"/>
          </p:nvPr>
        </p:nvGraphicFramePr>
        <p:xfrm>
          <a:off x="357166" y="214282"/>
          <a:ext cx="6172200" cy="4489813"/>
        </p:xfrm>
        <a:graphic>
          <a:graphicData uri="http://schemas.openxmlformats.org/drawingml/2006/table">
            <a:tbl>
              <a:tblPr firstRow="1" bandRow="1">
                <a:tableStyleId>{5C22544A-7EE6-4342-B048-85BDC9FD1C3A}</a:tableStyleId>
              </a:tblPr>
              <a:tblGrid>
                <a:gridCol w="2057400"/>
                <a:gridCol w="2057400"/>
                <a:gridCol w="2057400"/>
              </a:tblGrid>
              <a:tr h="2011000">
                <a:tc>
                  <a:txBody>
                    <a:bodyPr/>
                    <a:lstStyle/>
                    <a:p>
                      <a:endParaRPr lang="ru-RU" dirty="0" smtClean="0"/>
                    </a:p>
                    <a:p>
                      <a:endParaRPr lang="ru-RU" dirty="0" smtClean="0"/>
                    </a:p>
                    <a:p>
                      <a:endParaRPr lang="ru-RU" dirty="0"/>
                    </a:p>
                  </a:txBody>
                  <a:tcPr/>
                </a:tc>
                <a:tc>
                  <a:txBody>
                    <a:bodyPr/>
                    <a:lstStyle/>
                    <a:p>
                      <a:endParaRPr lang="ru-RU" dirty="0" smtClean="0"/>
                    </a:p>
                    <a:p>
                      <a:endParaRPr lang="ru-RU" dirty="0" smtClean="0"/>
                    </a:p>
                    <a:p>
                      <a:endParaRPr lang="ru-RU" dirty="0" smtClean="0"/>
                    </a:p>
                    <a:p>
                      <a:endParaRPr lang="ru-RU" dirty="0" smtClean="0"/>
                    </a:p>
                    <a:p>
                      <a:endParaRPr lang="ru-RU" dirty="0" smtClean="0"/>
                    </a:p>
                    <a:p>
                      <a:endParaRPr lang="ru-RU" dirty="0" smtClean="0"/>
                    </a:p>
                    <a:p>
                      <a:endParaRPr lang="ru-RU" dirty="0" smtClean="0"/>
                    </a:p>
                    <a:p>
                      <a:endParaRPr lang="ru-RU" dirty="0"/>
                    </a:p>
                  </a:txBody>
                  <a:tcPr/>
                </a:tc>
                <a:tc>
                  <a:txBody>
                    <a:bodyPr/>
                    <a:lstStyle/>
                    <a:p>
                      <a:endParaRPr lang="ru-RU" dirty="0"/>
                    </a:p>
                  </a:txBody>
                  <a:tcPr/>
                </a:tc>
              </a:tr>
              <a:tr h="2203813">
                <a:tc>
                  <a:txBody>
                    <a:bodyPr/>
                    <a:lstStyle/>
                    <a:p>
                      <a:endParaRPr lang="ru-RU" dirty="0"/>
                    </a:p>
                  </a:txBody>
                  <a:tcPr/>
                </a:tc>
                <a:tc>
                  <a:txBody>
                    <a:bodyPr/>
                    <a:lstStyle/>
                    <a:p>
                      <a:endParaRPr lang="ru-RU" dirty="0"/>
                    </a:p>
                  </a:txBody>
                  <a:tcPr/>
                </a:tc>
                <a:tc>
                  <a:txBody>
                    <a:bodyPr/>
                    <a:lstStyle/>
                    <a:p>
                      <a:endParaRPr lang="ru-RU" dirty="0"/>
                    </a:p>
                  </a:txBody>
                  <a:tcPr/>
                </a:tc>
              </a:tr>
            </a:tbl>
          </a:graphicData>
        </a:graphic>
      </p:graphicFrame>
      <p:pic>
        <p:nvPicPr>
          <p:cNvPr id="6" name="Рисунок 5" descr="0000011383_max_11383.jpg"/>
          <p:cNvPicPr>
            <a:picLocks noChangeAspect="1"/>
          </p:cNvPicPr>
          <p:nvPr/>
        </p:nvPicPr>
        <p:blipFill>
          <a:blip r:embed="rId2" cstate="print"/>
          <a:stretch>
            <a:fillRect/>
          </a:stretch>
        </p:blipFill>
        <p:spPr>
          <a:xfrm>
            <a:off x="428604" y="357158"/>
            <a:ext cx="1857368" cy="2000244"/>
          </a:xfrm>
          <a:prstGeom prst="rect">
            <a:avLst/>
          </a:prstGeom>
        </p:spPr>
      </p:pic>
      <p:pic>
        <p:nvPicPr>
          <p:cNvPr id="7" name="Рисунок 6" descr="animals_bwua_29.05.2012_040__1920x1200.jpg"/>
          <p:cNvPicPr>
            <a:picLocks noChangeAspect="1"/>
          </p:cNvPicPr>
          <p:nvPr/>
        </p:nvPicPr>
        <p:blipFill>
          <a:blip r:embed="rId3" cstate="print"/>
          <a:stretch>
            <a:fillRect/>
          </a:stretch>
        </p:blipFill>
        <p:spPr>
          <a:xfrm>
            <a:off x="2500306" y="357158"/>
            <a:ext cx="1928826" cy="2000263"/>
          </a:xfrm>
          <a:prstGeom prst="rect">
            <a:avLst/>
          </a:prstGeom>
        </p:spPr>
      </p:pic>
      <p:pic>
        <p:nvPicPr>
          <p:cNvPr id="8" name="Рисунок 7" descr="barsuk4-e1401208143224.jpg"/>
          <p:cNvPicPr>
            <a:picLocks noChangeAspect="1"/>
          </p:cNvPicPr>
          <p:nvPr/>
        </p:nvPicPr>
        <p:blipFill>
          <a:blip r:embed="rId4"/>
          <a:stretch>
            <a:fillRect/>
          </a:stretch>
        </p:blipFill>
        <p:spPr>
          <a:xfrm>
            <a:off x="4572008" y="357158"/>
            <a:ext cx="1857388" cy="1928826"/>
          </a:xfrm>
          <a:prstGeom prst="rect">
            <a:avLst/>
          </a:prstGeom>
        </p:spPr>
      </p:pic>
      <p:pic>
        <p:nvPicPr>
          <p:cNvPr id="9" name="Рисунок 8" descr="medvedi-medvezhata-para.jpg"/>
          <p:cNvPicPr>
            <a:picLocks noChangeAspect="1"/>
          </p:cNvPicPr>
          <p:nvPr/>
        </p:nvPicPr>
        <p:blipFill>
          <a:blip r:embed="rId5"/>
          <a:stretch>
            <a:fillRect/>
          </a:stretch>
        </p:blipFill>
        <p:spPr>
          <a:xfrm>
            <a:off x="500042" y="2643174"/>
            <a:ext cx="1785950" cy="1809750"/>
          </a:xfrm>
          <a:prstGeom prst="rect">
            <a:avLst/>
          </a:prstGeom>
        </p:spPr>
      </p:pic>
      <p:pic>
        <p:nvPicPr>
          <p:cNvPr id="10" name="Рисунок 9" descr="DLdojiUWAAIQirS.jpg"/>
          <p:cNvPicPr>
            <a:picLocks noChangeAspect="1"/>
          </p:cNvPicPr>
          <p:nvPr/>
        </p:nvPicPr>
        <p:blipFill>
          <a:blip r:embed="rId6" cstate="print"/>
          <a:stretch>
            <a:fillRect/>
          </a:stretch>
        </p:blipFill>
        <p:spPr>
          <a:xfrm>
            <a:off x="2571744" y="2643174"/>
            <a:ext cx="1785950" cy="1857388"/>
          </a:xfrm>
          <a:prstGeom prst="rect">
            <a:avLst/>
          </a:prstGeom>
        </p:spPr>
      </p:pic>
      <p:pic>
        <p:nvPicPr>
          <p:cNvPr id="11" name="Рисунок 10" descr="Без названия (6).jpg"/>
          <p:cNvPicPr>
            <a:picLocks noChangeAspect="1"/>
          </p:cNvPicPr>
          <p:nvPr/>
        </p:nvPicPr>
        <p:blipFill>
          <a:blip r:embed="rId7"/>
          <a:stretch>
            <a:fillRect/>
          </a:stretch>
        </p:blipFill>
        <p:spPr>
          <a:xfrm>
            <a:off x="4572008" y="2643174"/>
            <a:ext cx="1790705" cy="1857388"/>
          </a:xfrm>
          <a:prstGeom prst="rect">
            <a:avLst/>
          </a:prstGeom>
        </p:spPr>
      </p:pic>
      <p:graphicFrame>
        <p:nvGraphicFramePr>
          <p:cNvPr id="12" name="Таблица 11"/>
          <p:cNvGraphicFramePr>
            <a:graphicFrameLocks noGrp="1"/>
          </p:cNvGraphicFramePr>
          <p:nvPr/>
        </p:nvGraphicFramePr>
        <p:xfrm>
          <a:off x="428604" y="4929190"/>
          <a:ext cx="6072228" cy="3786214"/>
        </p:xfrm>
        <a:graphic>
          <a:graphicData uri="http://schemas.openxmlformats.org/drawingml/2006/table">
            <a:tbl>
              <a:tblPr firstRow="1" bandRow="1">
                <a:tableStyleId>{5C22544A-7EE6-4342-B048-85BDC9FD1C3A}</a:tableStyleId>
              </a:tblPr>
              <a:tblGrid>
                <a:gridCol w="2024076"/>
                <a:gridCol w="2024076"/>
                <a:gridCol w="2024076"/>
              </a:tblGrid>
              <a:tr h="1893107">
                <a:tc>
                  <a:txBody>
                    <a:bodyPr/>
                    <a:lstStyle/>
                    <a:p>
                      <a:endParaRPr lang="ru-RU" dirty="0"/>
                    </a:p>
                  </a:txBody>
                  <a:tcPr/>
                </a:tc>
                <a:tc>
                  <a:txBody>
                    <a:bodyPr/>
                    <a:lstStyle/>
                    <a:p>
                      <a:endParaRPr lang="ru-RU" dirty="0"/>
                    </a:p>
                  </a:txBody>
                  <a:tcPr/>
                </a:tc>
                <a:tc>
                  <a:txBody>
                    <a:bodyPr/>
                    <a:lstStyle/>
                    <a:p>
                      <a:endParaRPr lang="ru-RU" dirty="0"/>
                    </a:p>
                  </a:txBody>
                  <a:tcPr/>
                </a:tc>
              </a:tr>
              <a:tr h="1893107">
                <a:tc>
                  <a:txBody>
                    <a:bodyPr/>
                    <a:lstStyle/>
                    <a:p>
                      <a:endParaRPr lang="ru-RU" dirty="0"/>
                    </a:p>
                  </a:txBody>
                  <a:tcPr/>
                </a:tc>
                <a:tc>
                  <a:txBody>
                    <a:bodyPr/>
                    <a:lstStyle/>
                    <a:p>
                      <a:endParaRPr lang="ru-RU" dirty="0"/>
                    </a:p>
                  </a:txBody>
                  <a:tcPr/>
                </a:tc>
                <a:tc>
                  <a:txBody>
                    <a:bodyPr/>
                    <a:lstStyle/>
                    <a:p>
                      <a:endParaRPr lang="ru-RU" dirty="0"/>
                    </a:p>
                  </a:txBody>
                  <a:tcPr/>
                </a:tc>
              </a:tr>
            </a:tbl>
          </a:graphicData>
        </a:graphic>
      </p:graphicFrame>
      <p:pic>
        <p:nvPicPr>
          <p:cNvPr id="13" name="Рисунок 12" descr="panty-marala-6.jpg"/>
          <p:cNvPicPr>
            <a:picLocks noChangeAspect="1"/>
          </p:cNvPicPr>
          <p:nvPr/>
        </p:nvPicPr>
        <p:blipFill>
          <a:blip r:embed="rId8" cstate="print"/>
          <a:stretch>
            <a:fillRect/>
          </a:stretch>
        </p:blipFill>
        <p:spPr>
          <a:xfrm>
            <a:off x="500042" y="5000628"/>
            <a:ext cx="1857388" cy="1724022"/>
          </a:xfrm>
          <a:prstGeom prst="rect">
            <a:avLst/>
          </a:prstGeom>
        </p:spPr>
      </p:pic>
      <p:pic>
        <p:nvPicPr>
          <p:cNvPr id="14" name="Рисунок 13" descr="Без названия (7).jpg"/>
          <p:cNvPicPr>
            <a:picLocks noChangeAspect="1"/>
          </p:cNvPicPr>
          <p:nvPr/>
        </p:nvPicPr>
        <p:blipFill>
          <a:blip r:embed="rId9"/>
          <a:stretch>
            <a:fillRect/>
          </a:stretch>
        </p:blipFill>
        <p:spPr>
          <a:xfrm>
            <a:off x="2500306" y="5000628"/>
            <a:ext cx="1857388" cy="1714512"/>
          </a:xfrm>
          <a:prstGeom prst="rect">
            <a:avLst/>
          </a:prstGeom>
        </p:spPr>
      </p:pic>
      <p:pic>
        <p:nvPicPr>
          <p:cNvPr id="15" name="Рисунок 14" descr="Без названия (2).jpg"/>
          <p:cNvPicPr>
            <a:picLocks noChangeAspect="1"/>
          </p:cNvPicPr>
          <p:nvPr/>
        </p:nvPicPr>
        <p:blipFill>
          <a:blip r:embed="rId10"/>
          <a:stretch>
            <a:fillRect/>
          </a:stretch>
        </p:blipFill>
        <p:spPr>
          <a:xfrm>
            <a:off x="4572008" y="5000628"/>
            <a:ext cx="1785950" cy="1733550"/>
          </a:xfrm>
          <a:prstGeom prst="rect">
            <a:avLst/>
          </a:prstGeom>
        </p:spPr>
      </p:pic>
      <p:pic>
        <p:nvPicPr>
          <p:cNvPr id="16" name="Рисунок 15" descr="Без названия (8).jpg"/>
          <p:cNvPicPr>
            <a:picLocks noChangeAspect="1"/>
          </p:cNvPicPr>
          <p:nvPr/>
        </p:nvPicPr>
        <p:blipFill>
          <a:blip r:embed="rId11"/>
          <a:stretch>
            <a:fillRect/>
          </a:stretch>
        </p:blipFill>
        <p:spPr>
          <a:xfrm>
            <a:off x="500041" y="6858016"/>
            <a:ext cx="1857389" cy="1704974"/>
          </a:xfrm>
          <a:prstGeom prst="rect">
            <a:avLst/>
          </a:prstGeom>
        </p:spPr>
      </p:pic>
      <p:pic>
        <p:nvPicPr>
          <p:cNvPr id="17" name="Рисунок 16" descr="Фото5.jpg"/>
          <p:cNvPicPr>
            <a:picLocks noChangeAspect="1"/>
          </p:cNvPicPr>
          <p:nvPr/>
        </p:nvPicPr>
        <p:blipFill>
          <a:blip r:embed="rId12"/>
          <a:stretch>
            <a:fillRect/>
          </a:stretch>
        </p:blipFill>
        <p:spPr>
          <a:xfrm>
            <a:off x="2428868" y="6858016"/>
            <a:ext cx="1928826" cy="1785950"/>
          </a:xfrm>
          <a:prstGeom prst="rect">
            <a:avLst/>
          </a:prstGeom>
        </p:spPr>
      </p:pic>
      <p:pic>
        <p:nvPicPr>
          <p:cNvPr id="18" name="Рисунок 17" descr="морда1.jpg"/>
          <p:cNvPicPr>
            <a:picLocks noChangeAspect="1"/>
          </p:cNvPicPr>
          <p:nvPr/>
        </p:nvPicPr>
        <p:blipFill>
          <a:blip r:embed="rId13" cstate="print"/>
          <a:stretch>
            <a:fillRect/>
          </a:stretch>
        </p:blipFill>
        <p:spPr>
          <a:xfrm>
            <a:off x="4572008" y="6929454"/>
            <a:ext cx="1852618" cy="1714512"/>
          </a:xfrm>
          <a:prstGeom prst="rect">
            <a:avLst/>
          </a:prstGeom>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342900" y="357158"/>
            <a:ext cx="6172200" cy="8572559"/>
          </a:xfrm>
        </p:spPr>
        <p:txBody>
          <a:bodyPr/>
          <a:lstStyle/>
          <a:p>
            <a:endParaRPr lang="ru-RU"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188640" y="251520"/>
            <a:ext cx="6534726" cy="8561973"/>
          </a:xfrm>
        </p:spPr>
        <p:txBody>
          <a:bodyPr/>
          <a:lstStyle/>
          <a:p>
            <a:endParaRPr lang="ru-RU" dirty="0"/>
          </a:p>
        </p:txBody>
      </p:sp>
      <p:sp>
        <p:nvSpPr>
          <p:cNvPr id="7" name="Прямоугольник 6"/>
          <p:cNvSpPr/>
          <p:nvPr/>
        </p:nvSpPr>
        <p:spPr>
          <a:xfrm>
            <a:off x="0" y="251520"/>
            <a:ext cx="6858000" cy="504056"/>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ru-RU" sz="24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Сделай сам</a:t>
            </a:r>
            <a:endParaRPr lang="ru-RU" sz="24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pic>
        <p:nvPicPr>
          <p:cNvPr id="5" name="Рисунок 4" descr="52.jpg"/>
          <p:cNvPicPr>
            <a:picLocks noChangeAspect="1"/>
          </p:cNvPicPr>
          <p:nvPr/>
        </p:nvPicPr>
        <p:blipFill>
          <a:blip r:embed="rId2"/>
          <a:stretch>
            <a:fillRect/>
          </a:stretch>
        </p:blipFill>
        <p:spPr>
          <a:xfrm>
            <a:off x="214290" y="1000100"/>
            <a:ext cx="6500858" cy="7786742"/>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Прямоугольник 5"/>
          <p:cNvSpPr/>
          <p:nvPr/>
        </p:nvSpPr>
        <p:spPr>
          <a:xfrm>
            <a:off x="188640" y="179512"/>
            <a:ext cx="6480720" cy="432048"/>
          </a:xfrm>
          <a:prstGeom prst="rect">
            <a:avLst/>
          </a:prstGeom>
          <a:solidFill>
            <a:srgbClr val="FFFF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Сделай сам</a:t>
            </a:r>
            <a:endParaRPr lang="ru-RU"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
        <p:nvSpPr>
          <p:cNvPr id="7" name="Прямоугольник 6"/>
          <p:cNvSpPr/>
          <p:nvPr/>
        </p:nvSpPr>
        <p:spPr>
          <a:xfrm>
            <a:off x="0" y="251520"/>
            <a:ext cx="6858000" cy="504056"/>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ru-RU" sz="24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Сделай сам</a:t>
            </a:r>
            <a:endParaRPr lang="ru-RU" sz="24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pic>
        <p:nvPicPr>
          <p:cNvPr id="9" name="Содержимое 8" descr="8.jpg"/>
          <p:cNvPicPr>
            <a:picLocks noGrp="1" noChangeAspect="1"/>
          </p:cNvPicPr>
          <p:nvPr>
            <p:ph idx="1"/>
          </p:nvPr>
        </p:nvPicPr>
        <p:blipFill>
          <a:blip r:embed="rId2"/>
          <a:stretch>
            <a:fillRect/>
          </a:stretch>
        </p:blipFill>
        <p:spPr>
          <a:xfrm>
            <a:off x="214290" y="928662"/>
            <a:ext cx="6429420" cy="4214842"/>
          </a:xfrm>
          <a:prstGeom prst="rect">
            <a:avLst/>
          </a:prstGeom>
          <a:ln>
            <a:noFill/>
          </a:ln>
          <a:effectLst>
            <a:softEdge rad="112500"/>
          </a:effectLst>
        </p:spPr>
      </p:pic>
      <p:sp>
        <p:nvSpPr>
          <p:cNvPr id="11" name="Прямоугольник 10"/>
          <p:cNvSpPr/>
          <p:nvPr/>
        </p:nvSpPr>
        <p:spPr>
          <a:xfrm>
            <a:off x="4357694" y="4714876"/>
            <a:ext cx="2214578" cy="428628"/>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r>
              <a:rPr lang="ru-RU" sz="1200" b="1" dirty="0" smtClean="0">
                <a:latin typeface="Times New Roman" pitchFamily="18" charset="0"/>
                <a:cs typeface="Times New Roman" pitchFamily="18" charset="0"/>
              </a:rPr>
              <a:t>Обведи по точкам и раскрась жителей леса</a:t>
            </a:r>
            <a:endParaRPr lang="ru-RU" sz="1200" b="1" dirty="0">
              <a:latin typeface="Times New Roman" pitchFamily="18" charset="0"/>
              <a:cs typeface="Times New Roman" pitchFamily="18" charset="0"/>
            </a:endParaRPr>
          </a:p>
        </p:txBody>
      </p:sp>
      <p:pic>
        <p:nvPicPr>
          <p:cNvPr id="12" name="Рисунок 11" descr="spryatalis-zivotnue (1).jpg"/>
          <p:cNvPicPr>
            <a:picLocks noChangeAspect="1"/>
          </p:cNvPicPr>
          <p:nvPr/>
        </p:nvPicPr>
        <p:blipFill>
          <a:blip r:embed="rId3"/>
          <a:stretch>
            <a:fillRect/>
          </a:stretch>
        </p:blipFill>
        <p:spPr>
          <a:xfrm>
            <a:off x="214290" y="5429256"/>
            <a:ext cx="6429420" cy="2928958"/>
          </a:xfrm>
          <a:prstGeom prst="rect">
            <a:avLst/>
          </a:prstGeom>
        </p:spPr>
      </p:pic>
      <p:sp>
        <p:nvSpPr>
          <p:cNvPr id="13" name="Прямоугольник 12"/>
          <p:cNvSpPr/>
          <p:nvPr/>
        </p:nvSpPr>
        <p:spPr>
          <a:xfrm>
            <a:off x="4429132" y="8572528"/>
            <a:ext cx="2286016" cy="428628"/>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ru-RU" sz="1200" b="1" dirty="0" smtClean="0">
                <a:latin typeface="Times New Roman" pitchFamily="18" charset="0"/>
                <a:cs typeface="Times New Roman" pitchFamily="18" charset="0"/>
              </a:rPr>
              <a:t>Найди и раскрась животных занесенных в Красную книгу</a:t>
            </a:r>
            <a:endParaRPr lang="ru-RU" sz="1200" b="1" dirty="0">
              <a:latin typeface="Times New Roman" pitchFamily="18" charset="0"/>
              <a:cs typeface="Times New Roman" pitchFamily="18"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Прямоугольник 4"/>
          <p:cNvSpPr/>
          <p:nvPr/>
        </p:nvSpPr>
        <p:spPr>
          <a:xfrm>
            <a:off x="0" y="251520"/>
            <a:ext cx="6858000" cy="504056"/>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ru-RU" sz="24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Сделай сам</a:t>
            </a:r>
            <a:endParaRPr lang="ru-RU" sz="24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pic>
        <p:nvPicPr>
          <p:cNvPr id="7" name="Содержимое 6" descr="b45717c0fb00.jpg"/>
          <p:cNvPicPr>
            <a:picLocks noGrp="1" noChangeAspect="1"/>
          </p:cNvPicPr>
          <p:nvPr>
            <p:ph idx="1"/>
          </p:nvPr>
        </p:nvPicPr>
        <p:blipFill>
          <a:blip r:embed="rId2"/>
          <a:stretch>
            <a:fillRect/>
          </a:stretch>
        </p:blipFill>
        <p:spPr>
          <a:xfrm>
            <a:off x="428604" y="928662"/>
            <a:ext cx="6143668" cy="3214710"/>
          </a:xfrm>
        </p:spPr>
      </p:pic>
      <p:pic>
        <p:nvPicPr>
          <p:cNvPr id="9" name="Рисунок 8" descr="Без названия (1).jpg"/>
          <p:cNvPicPr>
            <a:picLocks noChangeAspect="1"/>
          </p:cNvPicPr>
          <p:nvPr/>
        </p:nvPicPr>
        <p:blipFill>
          <a:blip r:embed="rId3"/>
          <a:stretch>
            <a:fillRect/>
          </a:stretch>
        </p:blipFill>
        <p:spPr>
          <a:xfrm>
            <a:off x="785794" y="4857752"/>
            <a:ext cx="5643602" cy="3643338"/>
          </a:xfrm>
          <a:prstGeom prst="rect">
            <a:avLst/>
          </a:prstGeom>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Прямоугольник 4"/>
          <p:cNvSpPr/>
          <p:nvPr/>
        </p:nvSpPr>
        <p:spPr>
          <a:xfrm>
            <a:off x="0" y="251520"/>
            <a:ext cx="6858000" cy="504056"/>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ru-RU" sz="24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Сделай сам</a:t>
            </a:r>
            <a:endParaRPr lang="ru-RU" sz="24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pic>
        <p:nvPicPr>
          <p:cNvPr id="8" name="Содержимое 7" descr="wolverine-animal-coloring-page.jpg"/>
          <p:cNvPicPr>
            <a:picLocks noGrp="1" noChangeAspect="1"/>
          </p:cNvPicPr>
          <p:nvPr>
            <p:ph idx="1"/>
          </p:nvPr>
        </p:nvPicPr>
        <p:blipFill>
          <a:blip r:embed="rId2"/>
          <a:stretch>
            <a:fillRect/>
          </a:stretch>
        </p:blipFill>
        <p:spPr>
          <a:xfrm>
            <a:off x="428604" y="785786"/>
            <a:ext cx="5786478" cy="4419600"/>
          </a:xfrm>
        </p:spPr>
      </p:pic>
      <p:pic>
        <p:nvPicPr>
          <p:cNvPr id="11" name="Рисунок 10" descr="stoat-coloring-page.jpg"/>
          <p:cNvPicPr>
            <a:picLocks noChangeAspect="1"/>
          </p:cNvPicPr>
          <p:nvPr/>
        </p:nvPicPr>
        <p:blipFill>
          <a:blip r:embed="rId3"/>
          <a:stretch>
            <a:fillRect/>
          </a:stretch>
        </p:blipFill>
        <p:spPr>
          <a:xfrm>
            <a:off x="214290" y="5000628"/>
            <a:ext cx="6286544" cy="3929089"/>
          </a:xfrm>
          <a:prstGeom prst="rect">
            <a:avLst/>
          </a:prstGeom>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260648" y="251520"/>
            <a:ext cx="6336704" cy="360040"/>
          </a:xfrm>
          <a:prstGeom prst="rect">
            <a:avLst/>
          </a:prstGeom>
          <a:solidFill>
            <a:srgbClr val="FFFF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b="1" dirty="0" smtClean="0">
                <a:solidFill>
                  <a:schemeClr val="tx1"/>
                </a:solidFill>
              </a:rPr>
              <a:t>Сделай сам</a:t>
            </a:r>
            <a:endParaRPr lang="ru-RU" b="1" dirty="0">
              <a:solidFill>
                <a:schemeClr val="tx1"/>
              </a:solidFill>
            </a:endParaRPr>
          </a:p>
        </p:txBody>
      </p:sp>
      <p:sp>
        <p:nvSpPr>
          <p:cNvPr id="5" name="Прямоугольник 4"/>
          <p:cNvSpPr/>
          <p:nvPr/>
        </p:nvSpPr>
        <p:spPr>
          <a:xfrm>
            <a:off x="0" y="251520"/>
            <a:ext cx="6858000" cy="504056"/>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ru-RU" sz="24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Сделай сам</a:t>
            </a:r>
            <a:endParaRPr lang="ru-RU" sz="24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pic>
        <p:nvPicPr>
          <p:cNvPr id="9" name="Содержимое 8" descr="volk_antistress_raskraska.jpg"/>
          <p:cNvPicPr>
            <a:picLocks noGrp="1" noChangeAspect="1"/>
          </p:cNvPicPr>
          <p:nvPr>
            <p:ph idx="1"/>
          </p:nvPr>
        </p:nvPicPr>
        <p:blipFill>
          <a:blip r:embed="rId2"/>
          <a:stretch>
            <a:fillRect/>
          </a:stretch>
        </p:blipFill>
        <p:spPr>
          <a:xfrm>
            <a:off x="428604" y="1214414"/>
            <a:ext cx="6143668" cy="7429552"/>
          </a:xfr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Прямоугольник 5"/>
          <p:cNvSpPr/>
          <p:nvPr/>
        </p:nvSpPr>
        <p:spPr>
          <a:xfrm>
            <a:off x="5013176" y="8532440"/>
            <a:ext cx="1584176" cy="360040"/>
          </a:xfrm>
          <a:prstGeom prst="rect">
            <a:avLst/>
          </a:prstGeom>
          <a:noFill/>
          <a:ln>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2800" b="1" dirty="0">
              <a:solidFill>
                <a:schemeClr val="tx1"/>
              </a:solidFill>
              <a:latin typeface="Times New Roman" pitchFamily="18" charset="0"/>
              <a:cs typeface="Times New Roman" pitchFamily="18" charset="0"/>
            </a:endParaRPr>
          </a:p>
        </p:txBody>
      </p:sp>
      <p:sp>
        <p:nvSpPr>
          <p:cNvPr id="7" name="Прямоугольник 6"/>
          <p:cNvSpPr/>
          <p:nvPr/>
        </p:nvSpPr>
        <p:spPr>
          <a:xfrm>
            <a:off x="0" y="251520"/>
            <a:ext cx="6858000" cy="504056"/>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ru-RU" sz="24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Сделай сам</a:t>
            </a:r>
            <a:endParaRPr lang="ru-RU" sz="24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pic>
        <p:nvPicPr>
          <p:cNvPr id="9" name="Рисунок 8" descr="raskraski-matematicheskie12.jpg"/>
          <p:cNvPicPr>
            <a:picLocks noChangeAspect="1"/>
          </p:cNvPicPr>
          <p:nvPr/>
        </p:nvPicPr>
        <p:blipFill>
          <a:blip r:embed="rId2"/>
          <a:stretch>
            <a:fillRect/>
          </a:stretch>
        </p:blipFill>
        <p:spPr>
          <a:xfrm>
            <a:off x="235974" y="785786"/>
            <a:ext cx="6336298" cy="8072494"/>
          </a:xfrm>
          <a:prstGeom prst="rect">
            <a:avLst/>
          </a:prstGeom>
        </p:spPr>
      </p:pic>
      <p:sp>
        <p:nvSpPr>
          <p:cNvPr id="10" name="Прямоугольник 9"/>
          <p:cNvSpPr/>
          <p:nvPr/>
        </p:nvSpPr>
        <p:spPr>
          <a:xfrm>
            <a:off x="3857628" y="8286776"/>
            <a:ext cx="2678698" cy="564561"/>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ru-RU" sz="1600" b="1" dirty="0" smtClean="0">
                <a:latin typeface="Times New Roman" pitchFamily="18" charset="0"/>
                <a:cs typeface="Times New Roman" pitchFamily="18" charset="0"/>
              </a:rPr>
              <a:t>Математический барсук</a:t>
            </a:r>
          </a:p>
          <a:p>
            <a:pPr algn="ctr"/>
            <a:endParaRPr lang="ru-RU" sz="1200" dirty="0">
              <a:latin typeface="Times New Roman" pitchFamily="18" charset="0"/>
              <a:cs typeface="Times New Roman" pitchFamily="18" charset="0"/>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Прямоугольник 5"/>
          <p:cNvSpPr/>
          <p:nvPr/>
        </p:nvSpPr>
        <p:spPr>
          <a:xfrm>
            <a:off x="0" y="251520"/>
            <a:ext cx="6858000" cy="504056"/>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ru-RU" sz="24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Сделай сам</a:t>
            </a:r>
            <a:endParaRPr lang="ru-RU" sz="24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
        <p:nvSpPr>
          <p:cNvPr id="10" name="Содержимое 9"/>
          <p:cNvSpPr>
            <a:spLocks noGrp="1"/>
          </p:cNvSpPr>
          <p:nvPr>
            <p:ph idx="1"/>
          </p:nvPr>
        </p:nvSpPr>
        <p:spPr>
          <a:xfrm>
            <a:off x="342900" y="1071539"/>
            <a:ext cx="6300810" cy="7096680"/>
          </a:xfrm>
        </p:spPr>
        <p:txBody>
          <a:bodyPr anchor="t">
            <a:normAutofit fontScale="40000" lnSpcReduction="20000"/>
          </a:bodyPr>
          <a:lstStyle/>
          <a:p>
            <a:pPr>
              <a:buNone/>
            </a:pPr>
            <a:r>
              <a:rPr lang="ru-RU" sz="1600" dirty="0" smtClean="0">
                <a:latin typeface="Times New Roman" pitchFamily="18" charset="0"/>
                <a:cs typeface="Times New Roman" pitchFamily="18" charset="0"/>
              </a:rPr>
              <a:t>	</a:t>
            </a:r>
            <a:r>
              <a:rPr lang="ru-RU" sz="3500" dirty="0" smtClean="0">
                <a:latin typeface="Times New Roman" pitchFamily="18" charset="0"/>
                <a:cs typeface="Times New Roman" pitchFamily="18" charset="0"/>
              </a:rPr>
              <a:t>Есть зверек один - барсук, </a:t>
            </a:r>
            <a:br>
              <a:rPr lang="ru-RU" sz="3500" dirty="0" smtClean="0">
                <a:latin typeface="Times New Roman" pitchFamily="18" charset="0"/>
                <a:cs typeface="Times New Roman" pitchFamily="18" charset="0"/>
              </a:rPr>
            </a:br>
            <a:r>
              <a:rPr lang="ru-RU" sz="3500" dirty="0" smtClean="0">
                <a:latin typeface="Times New Roman" pitchFamily="18" charset="0"/>
                <a:cs typeface="Times New Roman" pitchFamily="18" charset="0"/>
              </a:rPr>
              <a:t>Под землей живёт в норе, </a:t>
            </a:r>
            <a:br>
              <a:rPr lang="ru-RU" sz="3500" dirty="0" smtClean="0">
                <a:latin typeface="Times New Roman" pitchFamily="18" charset="0"/>
                <a:cs typeface="Times New Roman" pitchFamily="18" charset="0"/>
              </a:rPr>
            </a:br>
            <a:r>
              <a:rPr lang="ru-RU" sz="3500" dirty="0" smtClean="0">
                <a:latin typeface="Times New Roman" pitchFamily="18" charset="0"/>
                <a:cs typeface="Times New Roman" pitchFamily="18" charset="0"/>
              </a:rPr>
              <a:t>Слышит сверху каждый звук, </a:t>
            </a:r>
            <a:br>
              <a:rPr lang="ru-RU" sz="3500" dirty="0" smtClean="0">
                <a:latin typeface="Times New Roman" pitchFamily="18" charset="0"/>
                <a:cs typeface="Times New Roman" pitchFamily="18" charset="0"/>
              </a:rPr>
            </a:br>
            <a:r>
              <a:rPr lang="ru-RU" sz="3500" dirty="0" smtClean="0">
                <a:latin typeface="Times New Roman" pitchFamily="18" charset="0"/>
                <a:cs typeface="Times New Roman" pitchFamily="18" charset="0"/>
              </a:rPr>
              <a:t>Пищу ищет он - в коре. </a:t>
            </a:r>
            <a:br>
              <a:rPr lang="ru-RU" sz="3500" dirty="0" smtClean="0">
                <a:latin typeface="Times New Roman" pitchFamily="18" charset="0"/>
                <a:cs typeface="Times New Roman" pitchFamily="18" charset="0"/>
              </a:rPr>
            </a:br>
            <a:r>
              <a:rPr lang="ru-RU" sz="3500" dirty="0" smtClean="0">
                <a:latin typeface="Times New Roman" pitchFamily="18" charset="0"/>
                <a:cs typeface="Times New Roman" pitchFamily="18" charset="0"/>
              </a:rPr>
              <a:t/>
            </a:r>
            <a:br>
              <a:rPr lang="ru-RU" sz="3500" dirty="0" smtClean="0">
                <a:latin typeface="Times New Roman" pitchFamily="18" charset="0"/>
                <a:cs typeface="Times New Roman" pitchFamily="18" charset="0"/>
              </a:rPr>
            </a:br>
            <a:r>
              <a:rPr lang="ru-RU" sz="3500" dirty="0" smtClean="0">
                <a:latin typeface="Times New Roman" pitchFamily="18" charset="0"/>
                <a:cs typeface="Times New Roman" pitchFamily="18" charset="0"/>
              </a:rPr>
              <a:t>Ест личинки и жуков, </a:t>
            </a:r>
            <a:br>
              <a:rPr lang="ru-RU" sz="3500" dirty="0" smtClean="0">
                <a:latin typeface="Times New Roman" pitchFamily="18" charset="0"/>
                <a:cs typeface="Times New Roman" pitchFamily="18" charset="0"/>
              </a:rPr>
            </a:br>
            <a:r>
              <a:rPr lang="ru-RU" sz="3500" dirty="0" smtClean="0">
                <a:latin typeface="Times New Roman" pitchFamily="18" charset="0"/>
                <a:cs typeface="Times New Roman" pitchFamily="18" charset="0"/>
              </a:rPr>
              <a:t>Мышку скушает, лягушку, </a:t>
            </a:r>
            <a:br>
              <a:rPr lang="ru-RU" sz="3500" dirty="0" smtClean="0">
                <a:latin typeface="Times New Roman" pitchFamily="18" charset="0"/>
                <a:cs typeface="Times New Roman" pitchFamily="18" charset="0"/>
              </a:rPr>
            </a:br>
            <a:r>
              <a:rPr lang="ru-RU" sz="3500" dirty="0" smtClean="0">
                <a:latin typeface="Times New Roman" pitchFamily="18" charset="0"/>
                <a:cs typeface="Times New Roman" pitchFamily="18" charset="0"/>
              </a:rPr>
              <a:t>Ест птенцов и червяков, </a:t>
            </a:r>
            <a:br>
              <a:rPr lang="ru-RU" sz="3500" dirty="0" smtClean="0">
                <a:latin typeface="Times New Roman" pitchFamily="18" charset="0"/>
                <a:cs typeface="Times New Roman" pitchFamily="18" charset="0"/>
              </a:rPr>
            </a:br>
            <a:r>
              <a:rPr lang="ru-RU" sz="3500" dirty="0" smtClean="0">
                <a:latin typeface="Times New Roman" pitchFamily="18" charset="0"/>
                <a:cs typeface="Times New Roman" pitchFamily="18" charset="0"/>
              </a:rPr>
              <a:t>Гриб и ящерицы тушку, </a:t>
            </a:r>
            <a:br>
              <a:rPr lang="ru-RU" sz="3500" dirty="0" smtClean="0">
                <a:latin typeface="Times New Roman" pitchFamily="18" charset="0"/>
                <a:cs typeface="Times New Roman" pitchFamily="18" charset="0"/>
              </a:rPr>
            </a:br>
            <a:r>
              <a:rPr lang="ru-RU" sz="3500" dirty="0" smtClean="0">
                <a:latin typeface="Times New Roman" pitchFamily="18" charset="0"/>
                <a:cs typeface="Times New Roman" pitchFamily="18" charset="0"/>
              </a:rPr>
              <a:t/>
            </a:r>
            <a:br>
              <a:rPr lang="ru-RU" sz="3500" dirty="0" smtClean="0">
                <a:latin typeface="Times New Roman" pitchFamily="18" charset="0"/>
                <a:cs typeface="Times New Roman" pitchFamily="18" charset="0"/>
              </a:rPr>
            </a:br>
            <a:r>
              <a:rPr lang="ru-RU" sz="3500" dirty="0" smtClean="0">
                <a:latin typeface="Times New Roman" pitchFamily="18" charset="0"/>
                <a:cs typeface="Times New Roman" pitchFamily="18" charset="0"/>
              </a:rPr>
              <a:t>Чтоб зимою долго спать, </a:t>
            </a:r>
            <a:br>
              <a:rPr lang="ru-RU" sz="3500" dirty="0" smtClean="0">
                <a:latin typeface="Times New Roman" pitchFamily="18" charset="0"/>
                <a:cs typeface="Times New Roman" pitchFamily="18" charset="0"/>
              </a:rPr>
            </a:br>
            <a:r>
              <a:rPr lang="ru-RU" sz="3500" dirty="0" smtClean="0">
                <a:latin typeface="Times New Roman" pitchFamily="18" charset="0"/>
                <a:cs typeface="Times New Roman" pitchFamily="18" charset="0"/>
              </a:rPr>
              <a:t>Быть в мороз теплом согретым, </a:t>
            </a:r>
            <a:br>
              <a:rPr lang="ru-RU" sz="3500" dirty="0" smtClean="0">
                <a:latin typeface="Times New Roman" pitchFamily="18" charset="0"/>
                <a:cs typeface="Times New Roman" pitchFamily="18" charset="0"/>
              </a:rPr>
            </a:br>
            <a:r>
              <a:rPr lang="ru-RU" sz="3500" dirty="0" smtClean="0">
                <a:latin typeface="Times New Roman" pitchFamily="18" charset="0"/>
                <a:cs typeface="Times New Roman" pitchFamily="18" charset="0"/>
              </a:rPr>
              <a:t>Жир барсучий нагулять, </a:t>
            </a:r>
            <a:br>
              <a:rPr lang="ru-RU" sz="3500" dirty="0" smtClean="0">
                <a:latin typeface="Times New Roman" pitchFamily="18" charset="0"/>
                <a:cs typeface="Times New Roman" pitchFamily="18" charset="0"/>
              </a:rPr>
            </a:br>
            <a:r>
              <a:rPr lang="ru-RU" sz="3500" dirty="0" smtClean="0">
                <a:latin typeface="Times New Roman" pitchFamily="18" charset="0"/>
                <a:cs typeface="Times New Roman" pitchFamily="18" charset="0"/>
              </a:rPr>
              <a:t>Надо кушать много летом!</a:t>
            </a:r>
          </a:p>
          <a:p>
            <a:pPr>
              <a:buNone/>
            </a:pPr>
            <a:endParaRPr lang="ru-RU" sz="1600" dirty="0" smtClean="0">
              <a:latin typeface="Times New Roman" pitchFamily="18" charset="0"/>
              <a:cs typeface="Times New Roman" pitchFamily="18" charset="0"/>
            </a:endParaRPr>
          </a:p>
          <a:p>
            <a:pPr>
              <a:buNone/>
            </a:pPr>
            <a:r>
              <a:rPr lang="ru-RU" sz="1900" dirty="0" smtClean="0">
                <a:latin typeface="Times New Roman" pitchFamily="18" charset="0"/>
                <a:cs typeface="Times New Roman" pitchFamily="18" charset="0"/>
              </a:rPr>
              <a:t>	</a:t>
            </a:r>
          </a:p>
          <a:p>
            <a:pPr>
              <a:buNone/>
            </a:pPr>
            <a:endParaRPr lang="ru-RU" sz="1900" dirty="0" smtClean="0">
              <a:latin typeface="Times New Roman" pitchFamily="18" charset="0"/>
              <a:cs typeface="Times New Roman" pitchFamily="18" charset="0"/>
            </a:endParaRPr>
          </a:p>
          <a:p>
            <a:pPr>
              <a:buNone/>
            </a:pPr>
            <a:endParaRPr lang="ru-RU" sz="1900" dirty="0" smtClean="0">
              <a:latin typeface="Times New Roman" pitchFamily="18" charset="0"/>
              <a:cs typeface="Times New Roman" pitchFamily="18" charset="0"/>
            </a:endParaRPr>
          </a:p>
          <a:p>
            <a:pPr>
              <a:buNone/>
            </a:pPr>
            <a:endParaRPr lang="ru-RU" sz="1900" dirty="0" smtClean="0">
              <a:latin typeface="Times New Roman" pitchFamily="18" charset="0"/>
              <a:cs typeface="Times New Roman" pitchFamily="18" charset="0"/>
            </a:endParaRPr>
          </a:p>
          <a:p>
            <a:pPr>
              <a:buNone/>
            </a:pPr>
            <a:endParaRPr lang="ru-RU" sz="1900" dirty="0" smtClean="0">
              <a:latin typeface="Times New Roman" pitchFamily="18" charset="0"/>
              <a:cs typeface="Times New Roman" pitchFamily="18" charset="0"/>
            </a:endParaRPr>
          </a:p>
          <a:p>
            <a:pPr>
              <a:buNone/>
            </a:pPr>
            <a:endParaRPr lang="ru-RU" sz="3400" dirty="0" smtClean="0">
              <a:latin typeface="Times New Roman" pitchFamily="18" charset="0"/>
              <a:cs typeface="Times New Roman" pitchFamily="18" charset="0"/>
            </a:endParaRPr>
          </a:p>
          <a:p>
            <a:pPr>
              <a:buNone/>
            </a:pPr>
            <a:r>
              <a:rPr lang="ru-RU" sz="3400" dirty="0" smtClean="0">
                <a:latin typeface="Times New Roman" pitchFamily="18" charset="0"/>
                <a:cs typeface="Times New Roman" pitchFamily="18" charset="0"/>
              </a:rPr>
              <a:t>	Очень сильный, хитрый зверь</a:t>
            </a:r>
            <a:br>
              <a:rPr lang="ru-RU" sz="3400" dirty="0" smtClean="0">
                <a:latin typeface="Times New Roman" pitchFamily="18" charset="0"/>
                <a:cs typeface="Times New Roman" pitchFamily="18" charset="0"/>
              </a:rPr>
            </a:br>
            <a:r>
              <a:rPr lang="ru-RU" sz="3400" dirty="0" smtClean="0">
                <a:latin typeface="Times New Roman" pitchFamily="18" charset="0"/>
                <a:cs typeface="Times New Roman" pitchFamily="18" charset="0"/>
              </a:rPr>
              <a:t>Лапы мощные поверь.</a:t>
            </a:r>
            <a:br>
              <a:rPr lang="ru-RU" sz="3400" dirty="0" smtClean="0">
                <a:latin typeface="Times New Roman" pitchFamily="18" charset="0"/>
                <a:cs typeface="Times New Roman" pitchFamily="18" charset="0"/>
              </a:rPr>
            </a:br>
            <a:r>
              <a:rPr lang="ru-RU" sz="3400" dirty="0" smtClean="0">
                <a:latin typeface="Times New Roman" pitchFamily="18" charset="0"/>
                <a:cs typeface="Times New Roman" pitchFamily="18" charset="0"/>
              </a:rPr>
              <a:t>У него пушистый хвост </a:t>
            </a:r>
            <a:br>
              <a:rPr lang="ru-RU" sz="3400" dirty="0" smtClean="0">
                <a:latin typeface="Times New Roman" pitchFamily="18" charset="0"/>
                <a:cs typeface="Times New Roman" pitchFamily="18" charset="0"/>
              </a:rPr>
            </a:br>
            <a:r>
              <a:rPr lang="ru-RU" sz="3400" dirty="0" smtClean="0">
                <a:latin typeface="Times New Roman" pitchFamily="18" charset="0"/>
                <a:cs typeface="Times New Roman" pitchFamily="18" charset="0"/>
              </a:rPr>
              <a:t>И отменный чуткий нос.</a:t>
            </a:r>
            <a:br>
              <a:rPr lang="ru-RU" sz="3400" dirty="0" smtClean="0">
                <a:latin typeface="Times New Roman" pitchFamily="18" charset="0"/>
                <a:cs typeface="Times New Roman" pitchFamily="18" charset="0"/>
              </a:rPr>
            </a:br>
            <a:r>
              <a:rPr lang="ru-RU" sz="3400" dirty="0" smtClean="0">
                <a:latin typeface="Times New Roman" pitchFamily="18" charset="0"/>
                <a:cs typeface="Times New Roman" pitchFamily="18" charset="0"/>
              </a:rPr>
              <a:t/>
            </a:r>
            <a:br>
              <a:rPr lang="ru-RU" sz="3400" dirty="0" smtClean="0">
                <a:latin typeface="Times New Roman" pitchFamily="18" charset="0"/>
                <a:cs typeface="Times New Roman" pitchFamily="18" charset="0"/>
              </a:rPr>
            </a:br>
            <a:r>
              <a:rPr lang="ru-RU" sz="3400" dirty="0" smtClean="0">
                <a:latin typeface="Times New Roman" pitchFamily="18" charset="0"/>
                <a:cs typeface="Times New Roman" pitchFamily="18" charset="0"/>
              </a:rPr>
              <a:t>Ловко путает следы</a:t>
            </a:r>
            <a:br>
              <a:rPr lang="ru-RU" sz="3400" dirty="0" smtClean="0">
                <a:latin typeface="Times New Roman" pitchFamily="18" charset="0"/>
                <a:cs typeface="Times New Roman" pitchFamily="18" charset="0"/>
              </a:rPr>
            </a:br>
            <a:r>
              <a:rPr lang="ru-RU" sz="3400" dirty="0" smtClean="0">
                <a:latin typeface="Times New Roman" pitchFamily="18" charset="0"/>
                <a:cs typeface="Times New Roman" pitchFamily="18" charset="0"/>
              </a:rPr>
              <a:t>И уходит от беды,</a:t>
            </a:r>
            <a:br>
              <a:rPr lang="ru-RU" sz="3400" dirty="0" smtClean="0">
                <a:latin typeface="Times New Roman" pitchFamily="18" charset="0"/>
                <a:cs typeface="Times New Roman" pitchFamily="18" charset="0"/>
              </a:rPr>
            </a:br>
            <a:r>
              <a:rPr lang="ru-RU" sz="3400" dirty="0" smtClean="0">
                <a:latin typeface="Times New Roman" pitchFamily="18" charset="0"/>
                <a:cs typeface="Times New Roman" pitchFamily="18" charset="0"/>
              </a:rPr>
              <a:t>Ловит зайцев, птиц, и крыс,</a:t>
            </a:r>
            <a:br>
              <a:rPr lang="ru-RU" sz="3400" dirty="0" smtClean="0">
                <a:latin typeface="Times New Roman" pitchFamily="18" charset="0"/>
                <a:cs typeface="Times New Roman" pitchFamily="18" charset="0"/>
              </a:rPr>
            </a:br>
            <a:r>
              <a:rPr lang="ru-RU" sz="3400" dirty="0" smtClean="0">
                <a:latin typeface="Times New Roman" pitchFamily="18" charset="0"/>
                <a:cs typeface="Times New Roman" pitchFamily="18" charset="0"/>
              </a:rPr>
              <a:t>Но зовут его не лис.</a:t>
            </a:r>
            <a:br>
              <a:rPr lang="ru-RU" sz="3400" dirty="0" smtClean="0">
                <a:latin typeface="Times New Roman" pitchFamily="18" charset="0"/>
                <a:cs typeface="Times New Roman" pitchFamily="18" charset="0"/>
              </a:rPr>
            </a:br>
            <a:r>
              <a:rPr lang="ru-RU" sz="3400" dirty="0" smtClean="0">
                <a:latin typeface="Times New Roman" pitchFamily="18" charset="0"/>
                <a:cs typeface="Times New Roman" pitchFamily="18" charset="0"/>
              </a:rPr>
              <a:t/>
            </a:r>
            <a:br>
              <a:rPr lang="ru-RU" sz="3400" dirty="0" smtClean="0">
                <a:latin typeface="Times New Roman" pitchFamily="18" charset="0"/>
                <a:cs typeface="Times New Roman" pitchFamily="18" charset="0"/>
              </a:rPr>
            </a:br>
            <a:r>
              <a:rPr lang="ru-RU" sz="3400" dirty="0" smtClean="0">
                <a:latin typeface="Times New Roman" pitchFamily="18" charset="0"/>
                <a:cs typeface="Times New Roman" pitchFamily="18" charset="0"/>
              </a:rPr>
              <a:t>Нападёт на скот домашний,</a:t>
            </a:r>
            <a:br>
              <a:rPr lang="ru-RU" sz="3400" dirty="0" smtClean="0">
                <a:latin typeface="Times New Roman" pitchFamily="18" charset="0"/>
                <a:cs typeface="Times New Roman" pitchFamily="18" charset="0"/>
              </a:rPr>
            </a:br>
            <a:r>
              <a:rPr lang="ru-RU" sz="3400" dirty="0" smtClean="0">
                <a:latin typeface="Times New Roman" pitchFamily="18" charset="0"/>
                <a:cs typeface="Times New Roman" pitchFamily="18" charset="0"/>
              </a:rPr>
              <a:t>Потому что он бесстрашный.</a:t>
            </a:r>
            <a:br>
              <a:rPr lang="ru-RU" sz="3400" dirty="0" smtClean="0">
                <a:latin typeface="Times New Roman" pitchFamily="18" charset="0"/>
                <a:cs typeface="Times New Roman" pitchFamily="18" charset="0"/>
              </a:rPr>
            </a:br>
            <a:r>
              <a:rPr lang="ru-RU" sz="3400" dirty="0" err="1" smtClean="0">
                <a:latin typeface="Times New Roman" pitchFamily="18" charset="0"/>
                <a:cs typeface="Times New Roman" pitchFamily="18" charset="0"/>
              </a:rPr>
              <a:t>Воровливый</a:t>
            </a:r>
            <a:r>
              <a:rPr lang="ru-RU" sz="3400" dirty="0" smtClean="0">
                <a:latin typeface="Times New Roman" pitchFamily="18" charset="0"/>
                <a:cs typeface="Times New Roman" pitchFamily="18" charset="0"/>
              </a:rPr>
              <a:t> зверь без страха</a:t>
            </a:r>
            <a:br>
              <a:rPr lang="ru-RU" sz="3400" dirty="0" smtClean="0">
                <a:latin typeface="Times New Roman" pitchFamily="18" charset="0"/>
                <a:cs typeface="Times New Roman" pitchFamily="18" charset="0"/>
              </a:rPr>
            </a:br>
            <a:r>
              <a:rPr lang="ru-RU" sz="3400" dirty="0" smtClean="0">
                <a:latin typeface="Times New Roman" pitchFamily="18" charset="0"/>
                <a:cs typeface="Times New Roman" pitchFamily="18" charset="0"/>
              </a:rPr>
              <a:t>Носит имя росомаха.</a:t>
            </a:r>
            <a:r>
              <a:rPr lang="ru-RU" sz="1600" dirty="0" smtClean="0">
                <a:latin typeface="Times New Roman" pitchFamily="18" charset="0"/>
                <a:cs typeface="Times New Roman" pitchFamily="18" charset="0"/>
              </a:rPr>
              <a:t/>
            </a:r>
            <a:br>
              <a:rPr lang="ru-RU" sz="1600" dirty="0" smtClean="0">
                <a:latin typeface="Times New Roman" pitchFamily="18" charset="0"/>
                <a:cs typeface="Times New Roman" pitchFamily="18" charset="0"/>
              </a:rPr>
            </a:br>
            <a:r>
              <a:rPr lang="ru-RU" sz="1600" dirty="0" smtClean="0"/>
              <a:t/>
            </a:r>
            <a:br>
              <a:rPr lang="ru-RU" sz="1600" dirty="0" smtClean="0"/>
            </a:br>
            <a:r>
              <a:rPr lang="ru-RU" sz="1600" dirty="0" smtClean="0"/>
              <a:t/>
            </a:r>
            <a:br>
              <a:rPr lang="ru-RU" sz="1600" dirty="0" smtClean="0"/>
            </a:br>
            <a:r>
              <a:rPr lang="ru-RU" sz="1600" dirty="0" smtClean="0"/>
              <a:t/>
            </a:r>
            <a:br>
              <a:rPr lang="ru-RU" sz="1600" dirty="0" smtClean="0"/>
            </a:br>
            <a:r>
              <a:rPr lang="ru-RU" sz="1600" dirty="0" smtClean="0"/>
              <a:t/>
            </a:r>
            <a:br>
              <a:rPr lang="ru-RU" sz="1600" dirty="0" smtClean="0"/>
            </a:br>
            <a:r>
              <a:rPr lang="ru-RU" sz="1600" dirty="0" smtClean="0"/>
              <a:t/>
            </a:r>
            <a:br>
              <a:rPr lang="ru-RU" sz="1600" dirty="0" smtClean="0"/>
            </a:br>
            <a:r>
              <a:rPr lang="ru-RU" sz="1600" dirty="0" smtClean="0"/>
              <a:t/>
            </a:r>
            <a:br>
              <a:rPr lang="ru-RU" sz="1600" dirty="0" smtClean="0"/>
            </a:br>
            <a:r>
              <a:rPr lang="ru-RU" sz="1600" dirty="0" smtClean="0"/>
              <a:t/>
            </a:r>
            <a:br>
              <a:rPr lang="ru-RU" sz="1600" dirty="0" smtClean="0"/>
            </a:br>
            <a:r>
              <a:rPr lang="ru-RU" sz="1600" dirty="0" smtClean="0"/>
              <a:t/>
            </a:r>
            <a:br>
              <a:rPr lang="ru-RU" sz="1600" dirty="0" smtClean="0"/>
            </a:br>
            <a:endParaRPr lang="ru-RU" sz="1600" dirty="0" smtClean="0">
              <a:latin typeface="Times New Roman" pitchFamily="18" charset="0"/>
              <a:cs typeface="Times New Roman" pitchFamily="18" charset="0"/>
            </a:endParaRPr>
          </a:p>
          <a:p>
            <a:pPr>
              <a:buNone/>
            </a:pPr>
            <a:endParaRPr lang="ru-RU" sz="1600" dirty="0" smtClean="0">
              <a:latin typeface="Times New Roman" pitchFamily="18" charset="0"/>
              <a:cs typeface="Times New Roman" pitchFamily="18" charset="0"/>
            </a:endParaRPr>
          </a:p>
          <a:p>
            <a:pPr>
              <a:buNone/>
            </a:pPr>
            <a:endParaRPr lang="ru-RU" sz="1600" dirty="0">
              <a:latin typeface="Times New Roman" pitchFamily="18" charset="0"/>
              <a:cs typeface="Times New Roman" pitchFamily="18" charset="0"/>
            </a:endParaRPr>
          </a:p>
        </p:txBody>
      </p:sp>
      <p:pic>
        <p:nvPicPr>
          <p:cNvPr id="11" name="Рисунок 10" descr="images.jpg"/>
          <p:cNvPicPr>
            <a:picLocks noChangeAspect="1"/>
          </p:cNvPicPr>
          <p:nvPr/>
        </p:nvPicPr>
        <p:blipFill>
          <a:blip r:embed="rId3"/>
          <a:stretch>
            <a:fillRect/>
          </a:stretch>
        </p:blipFill>
        <p:spPr>
          <a:xfrm>
            <a:off x="3571876" y="1357290"/>
            <a:ext cx="2857500" cy="2100266"/>
          </a:xfrm>
          <a:prstGeom prst="rect">
            <a:avLst/>
          </a:prstGeom>
        </p:spPr>
      </p:pic>
      <p:pic>
        <p:nvPicPr>
          <p:cNvPr id="12" name="Рисунок 11" descr="41767658246681.png"/>
          <p:cNvPicPr>
            <a:picLocks noChangeAspect="1"/>
          </p:cNvPicPr>
          <p:nvPr/>
        </p:nvPicPr>
        <p:blipFill>
          <a:blip r:embed="rId4"/>
          <a:stretch>
            <a:fillRect/>
          </a:stretch>
        </p:blipFill>
        <p:spPr>
          <a:xfrm>
            <a:off x="3571876" y="4286248"/>
            <a:ext cx="3000396" cy="2309806"/>
          </a:xfrm>
          <a:prstGeom prst="rect">
            <a:avLst/>
          </a:prstGeom>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342900" y="857224"/>
            <a:ext cx="6172200" cy="7963247"/>
          </a:xfrm>
        </p:spPr>
        <p:txBody>
          <a:bodyPr>
            <a:normAutofit/>
          </a:bodyPr>
          <a:lstStyle/>
          <a:p>
            <a:pPr>
              <a:buNone/>
            </a:pPr>
            <a:r>
              <a:rPr lang="ru-RU" sz="1600" dirty="0" smtClean="0">
                <a:latin typeface="Times New Roman" pitchFamily="18" charset="0"/>
                <a:cs typeface="Times New Roman" pitchFamily="18" charset="0"/>
              </a:rPr>
              <a:t>	</a:t>
            </a:r>
          </a:p>
          <a:p>
            <a:pPr>
              <a:buNone/>
            </a:pPr>
            <a:endParaRPr lang="ru-RU" sz="1600" dirty="0" smtClean="0">
              <a:latin typeface="Times New Roman" pitchFamily="18" charset="0"/>
              <a:cs typeface="Times New Roman" pitchFamily="18" charset="0"/>
            </a:endParaRPr>
          </a:p>
          <a:p>
            <a:pPr>
              <a:buNone/>
            </a:pPr>
            <a:r>
              <a:rPr lang="ru-RU" sz="1600" dirty="0" smtClean="0">
                <a:latin typeface="Times New Roman" pitchFamily="18" charset="0"/>
                <a:cs typeface="Times New Roman" pitchFamily="18" charset="0"/>
              </a:rPr>
              <a:t>	</a:t>
            </a:r>
            <a:r>
              <a:rPr lang="ru-RU" sz="1400" dirty="0" smtClean="0">
                <a:latin typeface="Times New Roman" pitchFamily="18" charset="0"/>
                <a:cs typeface="Times New Roman" pitchFamily="18" charset="0"/>
              </a:rPr>
              <a:t>Умный зверь кабан собою</a:t>
            </a:r>
            <a:br>
              <a:rPr lang="ru-RU" sz="1400" dirty="0" smtClean="0">
                <a:latin typeface="Times New Roman" pitchFamily="18" charset="0"/>
                <a:cs typeface="Times New Roman" pitchFamily="18" charset="0"/>
              </a:rPr>
            </a:br>
            <a:r>
              <a:rPr lang="ru-RU" sz="1400" dirty="0" smtClean="0">
                <a:latin typeface="Times New Roman" pitchFamily="18" charset="0"/>
                <a:cs typeface="Times New Roman" pitchFamily="18" charset="0"/>
              </a:rPr>
              <a:t>Любит землю разрывать.</a:t>
            </a:r>
            <a:br>
              <a:rPr lang="ru-RU" sz="1400" dirty="0" smtClean="0">
                <a:latin typeface="Times New Roman" pitchFamily="18" charset="0"/>
                <a:cs typeface="Times New Roman" pitchFamily="18" charset="0"/>
              </a:rPr>
            </a:br>
            <a:r>
              <a:rPr lang="ru-RU" sz="1400" dirty="0" smtClean="0">
                <a:latin typeface="Times New Roman" pitchFamily="18" charset="0"/>
                <a:cs typeface="Times New Roman" pitchFamily="18" charset="0"/>
              </a:rPr>
              <a:t>Он находит под землёю, </a:t>
            </a:r>
            <a:br>
              <a:rPr lang="ru-RU" sz="1400" dirty="0" smtClean="0">
                <a:latin typeface="Times New Roman" pitchFamily="18" charset="0"/>
                <a:cs typeface="Times New Roman" pitchFamily="18" charset="0"/>
              </a:rPr>
            </a:br>
            <a:r>
              <a:rPr lang="ru-RU" sz="1400" dirty="0" smtClean="0">
                <a:latin typeface="Times New Roman" pitchFamily="18" charset="0"/>
                <a:cs typeface="Times New Roman" pitchFamily="18" charset="0"/>
              </a:rPr>
              <a:t>То, что можно поедать.</a:t>
            </a:r>
            <a:br>
              <a:rPr lang="ru-RU" sz="1400" dirty="0" smtClean="0">
                <a:latin typeface="Times New Roman" pitchFamily="18" charset="0"/>
                <a:cs typeface="Times New Roman" pitchFamily="18" charset="0"/>
              </a:rPr>
            </a:br>
            <a:r>
              <a:rPr lang="ru-RU" sz="1400" dirty="0" smtClean="0">
                <a:latin typeface="Times New Roman" pitchFamily="18" charset="0"/>
                <a:cs typeface="Times New Roman" pitchFamily="18" charset="0"/>
              </a:rPr>
              <a:t>Кабаны сильны и ловки,</a:t>
            </a:r>
            <a:br>
              <a:rPr lang="ru-RU" sz="1400" dirty="0" smtClean="0">
                <a:latin typeface="Times New Roman" pitchFamily="18" charset="0"/>
                <a:cs typeface="Times New Roman" pitchFamily="18" charset="0"/>
              </a:rPr>
            </a:br>
            <a:r>
              <a:rPr lang="ru-RU" sz="1400" dirty="0" smtClean="0">
                <a:latin typeface="Times New Roman" pitchFamily="18" charset="0"/>
                <a:cs typeface="Times New Roman" pitchFamily="18" charset="0"/>
              </a:rPr>
              <a:t>Быстро бегают в лесах.</a:t>
            </a:r>
            <a:br>
              <a:rPr lang="ru-RU" sz="1400" dirty="0" smtClean="0">
                <a:latin typeface="Times New Roman" pitchFamily="18" charset="0"/>
                <a:cs typeface="Times New Roman" pitchFamily="18" charset="0"/>
              </a:rPr>
            </a:br>
            <a:r>
              <a:rPr lang="ru-RU" sz="1400" dirty="0" smtClean="0">
                <a:latin typeface="Times New Roman" pitchFamily="18" charset="0"/>
                <a:cs typeface="Times New Roman" pitchFamily="18" charset="0"/>
              </a:rPr>
              <a:t>Нестрашны им и зимовки.</a:t>
            </a:r>
            <a:br>
              <a:rPr lang="ru-RU" sz="1400" dirty="0" smtClean="0">
                <a:latin typeface="Times New Roman" pitchFamily="18" charset="0"/>
                <a:cs typeface="Times New Roman" pitchFamily="18" charset="0"/>
              </a:rPr>
            </a:br>
            <a:r>
              <a:rPr lang="ru-RU" sz="1400" dirty="0" smtClean="0">
                <a:latin typeface="Times New Roman" pitchFamily="18" charset="0"/>
                <a:cs typeface="Times New Roman" pitchFamily="18" charset="0"/>
              </a:rPr>
              <a:t>Шерсть густа на кабанах.</a:t>
            </a:r>
          </a:p>
          <a:p>
            <a:pPr>
              <a:buNone/>
            </a:pPr>
            <a:endParaRPr lang="ru-RU" sz="1400" dirty="0" smtClean="0">
              <a:latin typeface="Times New Roman" pitchFamily="18" charset="0"/>
              <a:cs typeface="Times New Roman" pitchFamily="18" charset="0"/>
            </a:endParaRPr>
          </a:p>
          <a:p>
            <a:pPr>
              <a:buNone/>
            </a:pPr>
            <a:endParaRPr lang="ru-RU" sz="1400" dirty="0" smtClean="0">
              <a:latin typeface="Times New Roman" pitchFamily="18" charset="0"/>
              <a:cs typeface="Times New Roman" pitchFamily="18" charset="0"/>
            </a:endParaRPr>
          </a:p>
          <a:p>
            <a:pPr>
              <a:buNone/>
            </a:pPr>
            <a:endParaRPr lang="ru-RU" sz="1400" dirty="0" smtClean="0">
              <a:latin typeface="Times New Roman" pitchFamily="18" charset="0"/>
              <a:cs typeface="Times New Roman" pitchFamily="18" charset="0"/>
            </a:endParaRPr>
          </a:p>
          <a:p>
            <a:pPr>
              <a:buNone/>
            </a:pPr>
            <a:endParaRPr lang="ru-RU" sz="1400" dirty="0" smtClean="0">
              <a:latin typeface="Times New Roman" pitchFamily="18" charset="0"/>
              <a:cs typeface="Times New Roman" pitchFamily="18" charset="0"/>
            </a:endParaRPr>
          </a:p>
          <a:p>
            <a:pPr>
              <a:buNone/>
            </a:pPr>
            <a:endParaRPr lang="ru-RU" sz="1400" dirty="0" smtClean="0">
              <a:latin typeface="Times New Roman" pitchFamily="18" charset="0"/>
              <a:cs typeface="Times New Roman" pitchFamily="18" charset="0"/>
            </a:endParaRPr>
          </a:p>
          <a:p>
            <a:pPr>
              <a:buNone/>
            </a:pPr>
            <a:r>
              <a:rPr lang="ru-RU" sz="1400" dirty="0" smtClean="0">
                <a:latin typeface="Times New Roman" pitchFamily="18" charset="0"/>
                <a:cs typeface="Times New Roman" pitchFamily="18" charset="0"/>
              </a:rPr>
              <a:t>	У марала летом рог,</a:t>
            </a:r>
            <a:br>
              <a:rPr lang="ru-RU" sz="1400" dirty="0" smtClean="0">
                <a:latin typeface="Times New Roman" pitchFamily="18" charset="0"/>
                <a:cs typeface="Times New Roman" pitchFamily="18" charset="0"/>
              </a:rPr>
            </a:br>
            <a:r>
              <a:rPr lang="ru-RU" sz="1400" dirty="0" smtClean="0">
                <a:latin typeface="Times New Roman" pitchFamily="18" charset="0"/>
                <a:cs typeface="Times New Roman" pitchFamily="18" charset="0"/>
              </a:rPr>
              <a:t>словно замшевый сапог.</a:t>
            </a:r>
            <a:br>
              <a:rPr lang="ru-RU" sz="1400" dirty="0" smtClean="0">
                <a:latin typeface="Times New Roman" pitchFamily="18" charset="0"/>
                <a:cs typeface="Times New Roman" pitchFamily="18" charset="0"/>
              </a:rPr>
            </a:br>
            <a:r>
              <a:rPr lang="ru-RU" sz="1400" dirty="0" smtClean="0">
                <a:latin typeface="Times New Roman" pitchFamily="18" charset="0"/>
                <a:cs typeface="Times New Roman" pitchFamily="18" charset="0"/>
              </a:rPr>
              <a:t>Мягонький, с бархоткою</a:t>
            </a:r>
            <a:br>
              <a:rPr lang="ru-RU" sz="1400" dirty="0" smtClean="0">
                <a:latin typeface="Times New Roman" pitchFamily="18" charset="0"/>
                <a:cs typeface="Times New Roman" pitchFamily="18" charset="0"/>
              </a:rPr>
            </a:br>
            <a:r>
              <a:rPr lang="ru-RU" sz="1400" dirty="0" smtClean="0">
                <a:latin typeface="Times New Roman" pitchFamily="18" charset="0"/>
                <a:cs typeface="Times New Roman" pitchFamily="18" charset="0"/>
              </a:rPr>
              <a:t>и с ворсинкой плотною.</a:t>
            </a:r>
            <a:br>
              <a:rPr lang="ru-RU" sz="1400" dirty="0" smtClean="0">
                <a:latin typeface="Times New Roman" pitchFamily="18" charset="0"/>
                <a:cs typeface="Times New Roman" pitchFamily="18" charset="0"/>
              </a:rPr>
            </a:br>
            <a:r>
              <a:rPr lang="ru-RU" sz="1400" dirty="0" smtClean="0">
                <a:latin typeface="Times New Roman" pitchFamily="18" charset="0"/>
                <a:cs typeface="Times New Roman" pitchFamily="18" charset="0"/>
              </a:rPr>
              <a:t>Не один, а целых два.</a:t>
            </a:r>
            <a:br>
              <a:rPr lang="ru-RU" sz="1400" dirty="0" smtClean="0">
                <a:latin typeface="Times New Roman" pitchFamily="18" charset="0"/>
                <a:cs typeface="Times New Roman" pitchFamily="18" charset="0"/>
              </a:rPr>
            </a:br>
            <a:r>
              <a:rPr lang="ru-RU" sz="1400" dirty="0" smtClean="0">
                <a:latin typeface="Times New Roman" pitchFamily="18" charset="0"/>
                <a:cs typeface="Times New Roman" pitchFamily="18" charset="0"/>
              </a:rPr>
              <a:t>Носит сапоги-рога</a:t>
            </a:r>
            <a:br>
              <a:rPr lang="ru-RU" sz="1400" dirty="0" smtClean="0">
                <a:latin typeface="Times New Roman" pitchFamily="18" charset="0"/>
                <a:cs typeface="Times New Roman" pitchFamily="18" charset="0"/>
              </a:rPr>
            </a:br>
            <a:r>
              <a:rPr lang="ru-RU" sz="1400" dirty="0" smtClean="0">
                <a:latin typeface="Times New Roman" pitchFamily="18" charset="0"/>
                <a:cs typeface="Times New Roman" pitchFamily="18" charset="0"/>
              </a:rPr>
              <a:t>наш марал не на ногах,</a:t>
            </a:r>
            <a:br>
              <a:rPr lang="ru-RU" sz="1400" dirty="0" smtClean="0">
                <a:latin typeface="Times New Roman" pitchFamily="18" charset="0"/>
                <a:cs typeface="Times New Roman" pitchFamily="18" charset="0"/>
              </a:rPr>
            </a:br>
            <a:r>
              <a:rPr lang="ru-RU" sz="1400" dirty="0" smtClean="0">
                <a:latin typeface="Times New Roman" pitchFamily="18" charset="0"/>
                <a:cs typeface="Times New Roman" pitchFamily="18" charset="0"/>
              </a:rPr>
              <a:t>сбитых сильно на камнях,</a:t>
            </a:r>
            <a:br>
              <a:rPr lang="ru-RU" sz="1400" dirty="0" smtClean="0">
                <a:latin typeface="Times New Roman" pitchFamily="18" charset="0"/>
                <a:cs typeface="Times New Roman" pitchFamily="18" charset="0"/>
              </a:rPr>
            </a:br>
            <a:r>
              <a:rPr lang="ru-RU" sz="1400" dirty="0" smtClean="0">
                <a:latin typeface="Times New Roman" pitchFamily="18" charset="0"/>
                <a:cs typeface="Times New Roman" pitchFamily="18" charset="0"/>
              </a:rPr>
              <a:t>а на крепкой голове.</a:t>
            </a:r>
            <a:br>
              <a:rPr lang="ru-RU" sz="1400" dirty="0" smtClean="0">
                <a:latin typeface="Times New Roman" pitchFamily="18" charset="0"/>
                <a:cs typeface="Times New Roman" pitchFamily="18" charset="0"/>
              </a:rPr>
            </a:br>
            <a:r>
              <a:rPr lang="ru-RU" sz="1400" dirty="0" smtClean="0">
                <a:latin typeface="Times New Roman" pitchFamily="18" charset="0"/>
                <a:cs typeface="Times New Roman" pitchFamily="18" charset="0"/>
              </a:rPr>
              <a:t>Носит так, как носят все</a:t>
            </a:r>
            <a:br>
              <a:rPr lang="ru-RU" sz="1400" dirty="0" smtClean="0">
                <a:latin typeface="Times New Roman" pitchFamily="18" charset="0"/>
                <a:cs typeface="Times New Roman" pitchFamily="18" charset="0"/>
              </a:rPr>
            </a:br>
            <a:r>
              <a:rPr lang="ru-RU" sz="1400" dirty="0" smtClean="0">
                <a:latin typeface="Times New Roman" pitchFamily="18" charset="0"/>
                <a:cs typeface="Times New Roman" pitchFamily="18" charset="0"/>
              </a:rPr>
              <a:t>короли свою корону:</a:t>
            </a:r>
            <a:br>
              <a:rPr lang="ru-RU" sz="1400" dirty="0" smtClean="0">
                <a:latin typeface="Times New Roman" pitchFamily="18" charset="0"/>
                <a:cs typeface="Times New Roman" pitchFamily="18" charset="0"/>
              </a:rPr>
            </a:br>
            <a:r>
              <a:rPr lang="ru-RU" sz="1400" dirty="0" smtClean="0">
                <a:latin typeface="Times New Roman" pitchFamily="18" charset="0"/>
                <a:cs typeface="Times New Roman" pitchFamily="18" charset="0"/>
              </a:rPr>
              <a:t>величаво, ровно-ровно.</a:t>
            </a:r>
            <a:br>
              <a:rPr lang="ru-RU" sz="1400" dirty="0" smtClean="0">
                <a:latin typeface="Times New Roman" pitchFamily="18" charset="0"/>
                <a:cs typeface="Times New Roman" pitchFamily="18" charset="0"/>
              </a:rPr>
            </a:br>
            <a:r>
              <a:rPr lang="ru-RU" sz="1400" dirty="0" smtClean="0">
                <a:latin typeface="Times New Roman" pitchFamily="18" charset="0"/>
                <a:cs typeface="Times New Roman" pitchFamily="18" charset="0"/>
              </a:rPr>
              <a:t>Люди этого оленя</a:t>
            </a:r>
            <a:br>
              <a:rPr lang="ru-RU" sz="1400" dirty="0" smtClean="0">
                <a:latin typeface="Times New Roman" pitchFamily="18" charset="0"/>
                <a:cs typeface="Times New Roman" pitchFamily="18" charset="0"/>
              </a:rPr>
            </a:br>
            <a:r>
              <a:rPr lang="ru-RU" sz="1400" dirty="0" smtClean="0">
                <a:latin typeface="Times New Roman" pitchFamily="18" charset="0"/>
                <a:cs typeface="Times New Roman" pitchFamily="18" charset="0"/>
              </a:rPr>
              <a:t>королевским гордым зверем</a:t>
            </a:r>
            <a:br>
              <a:rPr lang="ru-RU" sz="1400" dirty="0" smtClean="0">
                <a:latin typeface="Times New Roman" pitchFamily="18" charset="0"/>
                <a:cs typeface="Times New Roman" pitchFamily="18" charset="0"/>
              </a:rPr>
            </a:br>
            <a:r>
              <a:rPr lang="ru-RU" sz="1400" dirty="0" smtClean="0">
                <a:latin typeface="Times New Roman" pitchFamily="18" charset="0"/>
                <a:cs typeface="Times New Roman" pitchFamily="18" charset="0"/>
              </a:rPr>
              <a:t>называют уж давно.</a:t>
            </a:r>
            <a:br>
              <a:rPr lang="ru-RU" sz="1400" dirty="0" smtClean="0">
                <a:latin typeface="Times New Roman" pitchFamily="18" charset="0"/>
                <a:cs typeface="Times New Roman" pitchFamily="18" charset="0"/>
              </a:rPr>
            </a:br>
            <a:r>
              <a:rPr lang="ru-RU" sz="1400" dirty="0" smtClean="0">
                <a:latin typeface="Times New Roman" pitchFamily="18" charset="0"/>
                <a:cs typeface="Times New Roman" pitchFamily="18" charset="0"/>
              </a:rPr>
              <a:t>Да маралу </a:t>
            </a:r>
            <a:r>
              <a:rPr lang="ru-RU" sz="1400" dirty="0" err="1" smtClean="0">
                <a:latin typeface="Times New Roman" pitchFamily="18" charset="0"/>
                <a:cs typeface="Times New Roman" pitchFamily="18" charset="0"/>
              </a:rPr>
              <a:t>все-равно</a:t>
            </a:r>
            <a:r>
              <a:rPr lang="ru-RU" sz="1400" dirty="0" smtClean="0">
                <a:latin typeface="Times New Roman" pitchFamily="18" charset="0"/>
                <a:cs typeface="Times New Roman" pitchFamily="18" charset="0"/>
              </a:rPr>
              <a:t>...</a:t>
            </a:r>
            <a:br>
              <a:rPr lang="ru-RU" sz="1400" dirty="0" smtClean="0">
                <a:latin typeface="Times New Roman" pitchFamily="18" charset="0"/>
                <a:cs typeface="Times New Roman" pitchFamily="18" charset="0"/>
              </a:rPr>
            </a:br>
            <a:r>
              <a:rPr lang="ru-RU" sz="1400" dirty="0" smtClean="0">
                <a:latin typeface="Times New Roman" pitchFamily="18" charset="0"/>
                <a:cs typeface="Times New Roman" pitchFamily="18" charset="0"/>
              </a:rPr>
              <a:t>Что же мягкие рога?</a:t>
            </a:r>
            <a:br>
              <a:rPr lang="ru-RU" sz="1400" dirty="0" smtClean="0">
                <a:latin typeface="Times New Roman" pitchFamily="18" charset="0"/>
                <a:cs typeface="Times New Roman" pitchFamily="18" charset="0"/>
              </a:rPr>
            </a:br>
            <a:r>
              <a:rPr lang="ru-RU" sz="1400" dirty="0" smtClean="0">
                <a:latin typeface="Times New Roman" pitchFamily="18" charset="0"/>
                <a:cs typeface="Times New Roman" pitchFamily="18" charset="0"/>
              </a:rPr>
              <a:t>Так не выросли пока.</a:t>
            </a:r>
          </a:p>
          <a:p>
            <a:pPr>
              <a:buNone/>
            </a:pPr>
            <a:endParaRPr lang="ru-RU" sz="1600" dirty="0" smtClean="0">
              <a:latin typeface="Times New Roman" pitchFamily="18" charset="0"/>
              <a:cs typeface="Times New Roman" pitchFamily="18" charset="0"/>
            </a:endParaRPr>
          </a:p>
        </p:txBody>
      </p:sp>
      <p:sp>
        <p:nvSpPr>
          <p:cNvPr id="5" name="Прямоугольник 4"/>
          <p:cNvSpPr/>
          <p:nvPr/>
        </p:nvSpPr>
        <p:spPr>
          <a:xfrm>
            <a:off x="0" y="251520"/>
            <a:ext cx="6858000" cy="504056"/>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ru-RU" sz="24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Давайте поиграем</a:t>
            </a:r>
            <a:endParaRPr lang="ru-RU" sz="24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pic>
        <p:nvPicPr>
          <p:cNvPr id="4" name="Рисунок 3" descr="Без названия (4).jpg"/>
          <p:cNvPicPr>
            <a:picLocks noChangeAspect="1"/>
          </p:cNvPicPr>
          <p:nvPr/>
        </p:nvPicPr>
        <p:blipFill>
          <a:blip r:embed="rId2"/>
          <a:stretch>
            <a:fillRect/>
          </a:stretch>
        </p:blipFill>
        <p:spPr>
          <a:xfrm>
            <a:off x="3643314" y="1500166"/>
            <a:ext cx="2619375" cy="1928826"/>
          </a:xfrm>
          <a:prstGeom prst="rect">
            <a:avLst/>
          </a:prstGeom>
        </p:spPr>
      </p:pic>
      <p:pic>
        <p:nvPicPr>
          <p:cNvPr id="6" name="Рисунок 5" descr="maral2.jpg"/>
          <p:cNvPicPr>
            <a:picLocks noChangeAspect="1"/>
          </p:cNvPicPr>
          <p:nvPr/>
        </p:nvPicPr>
        <p:blipFill>
          <a:blip r:embed="rId3"/>
          <a:stretch>
            <a:fillRect/>
          </a:stretch>
        </p:blipFill>
        <p:spPr>
          <a:xfrm>
            <a:off x="3286124" y="4719484"/>
            <a:ext cx="3357586" cy="4067358"/>
          </a:xfrm>
          <a:prstGeom prst="rect">
            <a:avLst/>
          </a:prstGeom>
        </p:spPr>
      </p:pic>
    </p:spTree>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257</TotalTime>
  <Words>274</Words>
  <Application>Microsoft Office PowerPoint</Application>
  <PresentationFormat>Экран (4:3)</PresentationFormat>
  <Paragraphs>50</Paragraphs>
  <Slides>17</Slides>
  <Notes>1</Notes>
  <HiddenSlides>0</HiddenSlides>
  <MMClips>0</MMClips>
  <ScaleCrop>false</ScaleCrop>
  <HeadingPairs>
    <vt:vector size="4" baseType="variant">
      <vt:variant>
        <vt:lpstr>Тема</vt:lpstr>
      </vt:variant>
      <vt:variant>
        <vt:i4>1</vt:i4>
      </vt:variant>
      <vt:variant>
        <vt:lpstr>Заголовки слайдов</vt:lpstr>
      </vt:variant>
      <vt:variant>
        <vt:i4>17</vt:i4>
      </vt:variant>
    </vt:vector>
  </HeadingPairs>
  <TitlesOfParts>
    <vt:vector size="18" baseType="lpstr">
      <vt:lpstr>Тема Office</vt:lpstr>
      <vt:lpstr>Слайд 1</vt:lpstr>
      <vt:lpstr>Слайд 2</vt:lpstr>
      <vt:lpstr>Слайд 3</vt:lpstr>
      <vt:lpstr>Слайд 4</vt:lpstr>
      <vt:lpstr>Слайд 5</vt:lpstr>
      <vt:lpstr>Слайд 6</vt:lpstr>
      <vt:lpstr>Слайд 7</vt:lpstr>
      <vt:lpstr>Слайд 8</vt:lpstr>
      <vt:lpstr>Слайд 9</vt:lpstr>
      <vt:lpstr>Слайд 10</vt:lpstr>
      <vt:lpstr>Слайд 11</vt:lpstr>
      <vt:lpstr>Слайд 12</vt:lpstr>
      <vt:lpstr>Слайд 13</vt:lpstr>
      <vt:lpstr>Слайд 14</vt:lpstr>
      <vt:lpstr>Слайд 15</vt:lpstr>
      <vt:lpstr>Слайд 16</vt:lpstr>
      <vt:lpstr>Слайд 17</vt:lpstr>
    </vt:vector>
  </TitlesOfParts>
  <Company>Hewlett-Packard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Сергей</dc:creator>
  <cp:lastModifiedBy>Дом</cp:lastModifiedBy>
  <cp:revision>24</cp:revision>
  <dcterms:created xsi:type="dcterms:W3CDTF">2017-10-22T12:36:36Z</dcterms:created>
  <dcterms:modified xsi:type="dcterms:W3CDTF">2018-02-17T07:54:18Z</dcterms:modified>
</cp:coreProperties>
</file>