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6" r:id="rId3"/>
    <p:sldId id="259" r:id="rId4"/>
    <p:sldId id="261" r:id="rId5"/>
    <p:sldId id="262" r:id="rId6"/>
    <p:sldId id="263" r:id="rId7"/>
    <p:sldId id="264" r:id="rId8"/>
    <p:sldId id="258" r:id="rId9"/>
    <p:sldId id="266" r:id="rId10"/>
    <p:sldId id="265" r:id="rId11"/>
    <p:sldId id="267" r:id="rId12"/>
    <p:sldId id="268" r:id="rId13"/>
    <p:sldId id="269" r:id="rId14"/>
    <p:sldId id="271" r:id="rId15"/>
    <p:sldId id="270" r:id="rId16"/>
    <p:sldId id="272" r:id="rId17"/>
    <p:sldId id="273" r:id="rId18"/>
    <p:sldId id="274" r:id="rId19"/>
    <p:sldId id="277" r:id="rId20"/>
    <p:sldId id="278" r:id="rId21"/>
    <p:sldId id="279" r:id="rId22"/>
    <p:sldId id="280" r:id="rId23"/>
    <p:sldId id="275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E3000"/>
    <a:srgbClr val="D20055"/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777" autoAdjust="0"/>
    <p:restoredTop sz="86408" autoAdjust="0"/>
  </p:normalViewPr>
  <p:slideViewPr>
    <p:cSldViewPr>
      <p:cViewPr varScale="1">
        <p:scale>
          <a:sx n="72" d="100"/>
          <a:sy n="72" d="100"/>
        </p:scale>
        <p:origin x="288" y="5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DB71C9-5CC0-403E-A428-71606758D983}" type="datetimeFigureOut">
              <a:rPr lang="ru-RU" smtClean="0"/>
              <a:pPr/>
              <a:t>11.10.2019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0DFE1-5416-4000-B16B-1575B7CAF9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DB71C9-5CC0-403E-A428-71606758D983}" type="datetimeFigureOut">
              <a:rPr lang="ru-RU" smtClean="0"/>
              <a:pPr/>
              <a:t>11.10.2019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0DFE1-5416-4000-B16B-1575B7CAF9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DB71C9-5CC0-403E-A428-71606758D983}" type="datetimeFigureOut">
              <a:rPr lang="ru-RU" smtClean="0"/>
              <a:pPr/>
              <a:t>11.10.2019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0DFE1-5416-4000-B16B-1575B7CAF9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DB71C9-5CC0-403E-A428-71606758D983}" type="datetimeFigureOut">
              <a:rPr lang="ru-RU" smtClean="0"/>
              <a:pPr/>
              <a:t>11.10.2019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0DFE1-5416-4000-B16B-1575B7CAF9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DB71C9-5CC0-403E-A428-71606758D983}" type="datetimeFigureOut">
              <a:rPr lang="ru-RU" smtClean="0"/>
              <a:pPr/>
              <a:t>11.10.2019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0DFE1-5416-4000-B16B-1575B7CAF9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DB71C9-5CC0-403E-A428-71606758D983}" type="datetimeFigureOut">
              <a:rPr lang="ru-RU" smtClean="0"/>
              <a:pPr/>
              <a:t>11.10.2019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0DFE1-5416-4000-B16B-1575B7CAF9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DB71C9-5CC0-403E-A428-71606758D983}" type="datetimeFigureOut">
              <a:rPr lang="ru-RU" smtClean="0"/>
              <a:pPr/>
              <a:t>11.10.2019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0DFE1-5416-4000-B16B-1575B7CAF9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DB71C9-5CC0-403E-A428-71606758D983}" type="datetimeFigureOut">
              <a:rPr lang="ru-RU" smtClean="0"/>
              <a:pPr/>
              <a:t>11.10.2019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0DFE1-5416-4000-B16B-1575B7CAF9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DB71C9-5CC0-403E-A428-71606758D983}" type="datetimeFigureOut">
              <a:rPr lang="ru-RU" smtClean="0"/>
              <a:pPr/>
              <a:t>11.10.2019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0DFE1-5416-4000-B16B-1575B7CAF9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DB71C9-5CC0-403E-A428-71606758D983}" type="datetimeFigureOut">
              <a:rPr lang="ru-RU" smtClean="0"/>
              <a:pPr/>
              <a:t>11.10.2019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0DFE1-5416-4000-B16B-1575B7CAF9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DB71C9-5CC0-403E-A428-71606758D983}" type="datetimeFigureOut">
              <a:rPr lang="ru-RU" smtClean="0"/>
              <a:pPr/>
              <a:t>11.10.2019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0DFE1-5416-4000-B16B-1575B7CAF9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DB71C9-5CC0-403E-A428-71606758D983}" type="datetimeFigureOut">
              <a:rPr lang="ru-RU" smtClean="0"/>
              <a:pPr/>
              <a:t>11.10.2019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70DFE1-5416-4000-B16B-1575B7CAF99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Александр\AppData\Local\Temp\HamsterArc{e6923d1c-275f-4e3b-81b7-de343b4e3ba0}\шаблон 2 титульник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000232" y="3786190"/>
            <a:ext cx="6072230" cy="1571636"/>
          </a:xfrm>
        </p:spPr>
        <p:txBody>
          <a:bodyPr>
            <a:normAutofit/>
          </a:bodyPr>
          <a:lstStyle/>
          <a:p>
            <a:r>
              <a:rPr lang="ru-RU" sz="4400" b="1" dirty="0" smtClean="0">
                <a:solidFill>
                  <a:srgbClr val="C00000"/>
                </a:solidFill>
              </a:rPr>
              <a:t>Опасное и безопасное электричество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929190" y="285728"/>
            <a:ext cx="392909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Автор: Андреева Светлана Борисовна, воспитатель группы № 1 </a:t>
            </a:r>
          </a:p>
          <a:p>
            <a:pPr algn="ctr"/>
            <a:r>
              <a:rPr lang="ru-RU" dirty="0" smtClean="0"/>
              <a:t>МБДОУ </a:t>
            </a:r>
            <a:r>
              <a:rPr lang="ru-RU" dirty="0" err="1" smtClean="0"/>
              <a:t>д</a:t>
            </a:r>
            <a:r>
              <a:rPr lang="ru-RU" dirty="0" smtClean="0"/>
              <a:t>/с «Золотая рыбка»</a:t>
            </a:r>
          </a:p>
          <a:p>
            <a:pPr algn="ctr"/>
            <a:r>
              <a:rPr lang="ru-RU" dirty="0" smtClean="0"/>
              <a:t> с. </a:t>
            </a:r>
            <a:r>
              <a:rPr lang="ru-RU" dirty="0" err="1" smtClean="0"/>
              <a:t>Печерск</a:t>
            </a:r>
            <a:r>
              <a:rPr lang="ru-RU" dirty="0" smtClean="0"/>
              <a:t>, 2016 г.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Александр\AppData\Local\Temp\HamsterArc{746e0235-d5a3-4fee-b5e3-f6b38f132fba}\шаблон 2 б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357166"/>
            <a:ext cx="6143668" cy="857256"/>
          </a:xfrm>
        </p:spPr>
        <p:txBody>
          <a:bodyPr>
            <a:noAutofit/>
          </a:bodyPr>
          <a:lstStyle/>
          <a:p>
            <a:r>
              <a:rPr lang="ru-RU" sz="2800" b="1" dirty="0" smtClean="0"/>
              <a:t>Материал для экспериментальной деятельности</a:t>
            </a:r>
            <a:endParaRPr lang="ru-RU" sz="2800" b="1" dirty="0"/>
          </a:p>
        </p:txBody>
      </p:sp>
      <p:pic>
        <p:nvPicPr>
          <p:cNvPr id="2050" name="Picture 2" descr="G:\IMG_2738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596" y="1643050"/>
            <a:ext cx="6000793" cy="450059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Александр\AppData\Local\Temp\HamsterArc{746e0235-d5a3-4fee-b5e3-f6b38f132fba}\шаблон 2 б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14290"/>
            <a:ext cx="7143800" cy="1857388"/>
          </a:xfrm>
        </p:spPr>
        <p:txBody>
          <a:bodyPr>
            <a:normAutofit fontScale="90000"/>
          </a:bodyPr>
          <a:lstStyle/>
          <a:p>
            <a:r>
              <a:rPr lang="ru-RU" sz="2200" b="1" dirty="0" smtClean="0"/>
              <a:t/>
            </a:r>
            <a:br>
              <a:rPr lang="ru-RU" sz="2200" b="1" dirty="0" smtClean="0"/>
            </a:br>
            <a:r>
              <a:rPr lang="ru-RU" sz="2700" b="1" dirty="0" smtClean="0"/>
              <a:t>Опыт «Волшебные цветочки».</a:t>
            </a:r>
            <a:br>
              <a:rPr lang="ru-RU" sz="2700" b="1" dirty="0" smtClean="0"/>
            </a:br>
            <a:r>
              <a:rPr lang="ru-RU" sz="2700" u="sng" dirty="0" smtClean="0"/>
              <a:t>Цель:</a:t>
            </a:r>
            <a:r>
              <a:rPr lang="ru-RU" sz="2700" dirty="0" smtClean="0"/>
              <a:t> закреплять знания о статическом электричестве.</a:t>
            </a:r>
            <a:br>
              <a:rPr lang="ru-RU" sz="2700" dirty="0" smtClean="0"/>
            </a:br>
            <a:r>
              <a:rPr lang="ru-RU" sz="2700" u="sng" dirty="0" smtClean="0"/>
              <a:t>Материал:</a:t>
            </a:r>
            <a:r>
              <a:rPr lang="ru-RU" sz="2700" dirty="0" smtClean="0"/>
              <a:t> кусочки шерстяной ткани, пластмассовая расческа, маленькие бумажные цветочки.</a:t>
            </a: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dirty="0"/>
          </a:p>
        </p:txBody>
      </p:sp>
      <p:pic>
        <p:nvPicPr>
          <p:cNvPr id="3074" name="Picture 2" descr="G:\IMG_2743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6221" y="2214554"/>
            <a:ext cx="5738853" cy="430413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C:\Users\Александр\AppData\Local\Temp\HamsterArc{4bb1a390-ae75-48a5-854d-f9fda9f7b044}\шаблон 2 в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</p:spPr>
      </p:pic>
      <p:pic>
        <p:nvPicPr>
          <p:cNvPr id="4098" name="Picture 2" descr="G:\IMG_2744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200888" y="2571743"/>
            <a:ext cx="4442550" cy="3741095"/>
          </a:xfrm>
          <a:prstGeom prst="rect">
            <a:avLst/>
          </a:prstGeom>
          <a:noFill/>
        </p:spPr>
      </p:pic>
      <p:pic>
        <p:nvPicPr>
          <p:cNvPr id="4099" name="Picture 3" descr="G:\IMG_2746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61530" y="2000240"/>
            <a:ext cx="4144376" cy="37147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Александр\AppData\Local\Temp\HamsterArc{746e0235-d5a3-4fee-b5e3-f6b38f132fba}\шаблон 2 б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14290"/>
            <a:ext cx="6643734" cy="1571636"/>
          </a:xfrm>
        </p:spPr>
        <p:txBody>
          <a:bodyPr>
            <a:normAutofit fontScale="90000"/>
          </a:bodyPr>
          <a:lstStyle/>
          <a:p>
            <a:r>
              <a:rPr lang="ru-RU" sz="2700" b="1" dirty="0" smtClean="0"/>
              <a:t/>
            </a:r>
            <a:br>
              <a:rPr lang="ru-RU" sz="2700" b="1" dirty="0" smtClean="0"/>
            </a:br>
            <a:r>
              <a:rPr lang="ru-RU" sz="2700" b="1" dirty="0" smtClean="0"/>
              <a:t/>
            </a:r>
            <a:br>
              <a:rPr lang="ru-RU" sz="2700" b="1" dirty="0" smtClean="0"/>
            </a:br>
            <a:r>
              <a:rPr lang="ru-RU" sz="2700" b="1" dirty="0" smtClean="0"/>
              <a:t>Опыт «Ожившие волосы».</a:t>
            </a:r>
            <a:br>
              <a:rPr lang="ru-RU" sz="2700" b="1" dirty="0" smtClean="0"/>
            </a:br>
            <a:r>
              <a:rPr lang="ru-RU" sz="2700" u="sng" dirty="0" smtClean="0"/>
              <a:t>Цель:</a:t>
            </a:r>
            <a:r>
              <a:rPr lang="ru-RU" sz="2700" dirty="0" smtClean="0"/>
              <a:t> познакомить детей с проявлением одного вида электричества.</a:t>
            </a:r>
            <a:br>
              <a:rPr lang="ru-RU" sz="2700" dirty="0" smtClean="0"/>
            </a:br>
            <a:r>
              <a:rPr lang="ru-RU" sz="2700" u="sng" dirty="0" smtClean="0"/>
              <a:t>Материал:</a:t>
            </a:r>
            <a:r>
              <a:rPr lang="ru-RU" sz="2700" dirty="0" smtClean="0"/>
              <a:t> расческа.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5122" name="Picture 2" descr="G:\IMG_2748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1973" y="2071678"/>
            <a:ext cx="5453101" cy="40898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Александр\AppData\Local\Temp\HamsterArc{4bb1a390-ae75-48a5-854d-f9fda9f7b044}\шаблон 2 в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928802"/>
            <a:ext cx="9144000" cy="1357322"/>
          </a:xfrm>
        </p:spPr>
        <p:txBody>
          <a:bodyPr>
            <a:noAutofit/>
          </a:bodyPr>
          <a:lstStyle/>
          <a:p>
            <a:r>
              <a:rPr lang="ru-RU" sz="2000" b="1" dirty="0" smtClean="0"/>
              <a:t>Опыт «Помогаем маме»</a:t>
            </a:r>
            <a:br>
              <a:rPr lang="ru-RU" sz="2000" b="1" dirty="0" smtClean="0"/>
            </a:br>
            <a:r>
              <a:rPr lang="ru-RU" sz="2000" u="sng" dirty="0" smtClean="0"/>
              <a:t> Цель:</a:t>
            </a:r>
            <a:r>
              <a:rPr lang="ru-RU" sz="2000" dirty="0" smtClean="0"/>
              <a:t> формировать у детей интерес к экспериментальной деятельности; закреплять знания о статическом электричестве.</a:t>
            </a:r>
            <a:br>
              <a:rPr lang="ru-RU" sz="2000" dirty="0" smtClean="0"/>
            </a:br>
            <a:r>
              <a:rPr lang="ru-RU" sz="2000" u="sng" dirty="0" smtClean="0"/>
              <a:t>Материал:</a:t>
            </a:r>
            <a:r>
              <a:rPr lang="ru-RU" sz="2000" dirty="0" smtClean="0"/>
              <a:t> 2 ёмкости с перемешанным сахаром и мукой, пластмассовые палочки. </a:t>
            </a:r>
            <a:endParaRPr lang="ru-RU" sz="2000" b="1" dirty="0"/>
          </a:p>
        </p:txBody>
      </p:sp>
      <p:pic>
        <p:nvPicPr>
          <p:cNvPr id="6146" name="Picture 2" descr="G:\IMG_2750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3438" y="3429000"/>
            <a:ext cx="3786214" cy="3171846"/>
          </a:xfrm>
          <a:prstGeom prst="rect">
            <a:avLst/>
          </a:prstGeom>
          <a:noFill/>
        </p:spPr>
      </p:pic>
      <p:pic>
        <p:nvPicPr>
          <p:cNvPr id="6148" name="Picture 4" descr="G:\IMG_2739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2910" y="3429000"/>
            <a:ext cx="3286148" cy="309462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Александр\AppData\Local\Temp\HamsterArc{746e0235-d5a3-4fee-b5e3-f6b38f132fba}\шаблон 2 б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pic>
        <p:nvPicPr>
          <p:cNvPr id="7170" name="Picture 2" descr="G:\IMG_2749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71736" y="3500438"/>
            <a:ext cx="4168504" cy="3214710"/>
          </a:xfrm>
          <a:prstGeom prst="rect">
            <a:avLst/>
          </a:prstGeom>
          <a:noFill/>
        </p:spPr>
      </p:pic>
      <p:pic>
        <p:nvPicPr>
          <p:cNvPr id="6" name="Picture 3" descr="G:\IMG_2753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282" y="285728"/>
            <a:ext cx="3935999" cy="316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Александр\AppData\Local\Temp\HamsterArc{746e0235-d5a3-4fee-b5e3-f6b38f132fba}\шаблон 2 б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14290"/>
            <a:ext cx="6357982" cy="1143008"/>
          </a:xfrm>
        </p:spPr>
        <p:txBody>
          <a:bodyPr>
            <a:normAutofit fontScale="90000"/>
          </a:bodyPr>
          <a:lstStyle/>
          <a:p>
            <a:r>
              <a:rPr lang="ru-RU" sz="2000" b="1" dirty="0" smtClean="0"/>
              <a:t/>
            </a:r>
            <a:br>
              <a:rPr lang="ru-RU" sz="2000" b="1" dirty="0" smtClean="0"/>
            </a:br>
            <a:r>
              <a:rPr lang="ru-RU" sz="2200" b="1" dirty="0" smtClean="0"/>
              <a:t>Опыт «Волшебный шарик».</a:t>
            </a: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u="sng" dirty="0" smtClean="0"/>
              <a:t>Цель:</a:t>
            </a:r>
            <a:r>
              <a:rPr lang="ru-RU" sz="2200" dirty="0" smtClean="0"/>
              <a:t> закреплять знания о статическом электричестве.</a:t>
            </a:r>
            <a:br>
              <a:rPr lang="ru-RU" sz="2200" dirty="0" smtClean="0"/>
            </a:br>
            <a:r>
              <a:rPr lang="ru-RU" sz="2200" u="sng" dirty="0" smtClean="0"/>
              <a:t>Материал:</a:t>
            </a:r>
            <a:r>
              <a:rPr lang="ru-RU" sz="2200" dirty="0" smtClean="0"/>
              <a:t> воздушный шарик, кусочки шерстяной ткани.</a:t>
            </a: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/>
          </a:p>
        </p:txBody>
      </p:sp>
      <p:pic>
        <p:nvPicPr>
          <p:cNvPr id="8194" name="Picture 2" descr="G:\IMG_2754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285719" y="1428736"/>
            <a:ext cx="3238523" cy="2428892"/>
          </a:xfrm>
          <a:prstGeom prst="rect">
            <a:avLst/>
          </a:prstGeom>
          <a:noFill/>
        </p:spPr>
      </p:pic>
      <p:pic>
        <p:nvPicPr>
          <p:cNvPr id="8195" name="Picture 3" descr="G:\IMG_2755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143240" y="3929066"/>
            <a:ext cx="3632203" cy="27241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Александр\AppData\Local\Temp\HamsterArc{4bb1a390-ae75-48a5-854d-f9fda9f7b044}\шаблон 2 в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</p:spPr>
      </p:pic>
      <p:pic>
        <p:nvPicPr>
          <p:cNvPr id="9218" name="Picture 2" descr="G:\IMG_2756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28794" y="2071678"/>
            <a:ext cx="5000660" cy="42491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Александр\AppData\Local\Temp\HamsterArc{4bb1a390-ae75-48a5-854d-f9fda9f7b044}\шаблон 2 в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</p:spPr>
      </p:pic>
      <p:pic>
        <p:nvPicPr>
          <p:cNvPr id="5" name="Picture 3" descr="G:\IMG_2757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720" y="2428868"/>
            <a:ext cx="4071934" cy="3929090"/>
          </a:xfrm>
          <a:prstGeom prst="rect">
            <a:avLst/>
          </a:prstGeom>
          <a:noFill/>
        </p:spPr>
      </p:pic>
      <p:pic>
        <p:nvPicPr>
          <p:cNvPr id="10242" name="Picture 2" descr="G:\IMG_2758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3438" y="2143116"/>
            <a:ext cx="3930753" cy="38576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Александр\AppData\Local\Temp\HamsterArc{746e0235-d5a3-4fee-b5e3-f6b38f132fba}\шаблон 2 б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74638"/>
            <a:ext cx="6572296" cy="725470"/>
          </a:xfrm>
        </p:spPr>
        <p:txBody>
          <a:bodyPr>
            <a:normAutofit fontScale="90000"/>
          </a:bodyPr>
          <a:lstStyle/>
          <a:p>
            <a:r>
              <a:rPr lang="ru-RU" sz="3200" b="1" dirty="0" smtClean="0"/>
              <a:t>Художественная деятельность по теме «Безопасное поведение дома».</a:t>
            </a:r>
            <a:endParaRPr lang="ru-RU" sz="3200" b="1" dirty="0"/>
          </a:p>
        </p:txBody>
      </p:sp>
      <p:pic>
        <p:nvPicPr>
          <p:cNvPr id="1026" name="Picture 2" descr="C:\Users\Александр\Desktop\142___02\IMG_2784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571472" y="1142984"/>
            <a:ext cx="2357454" cy="2844000"/>
          </a:xfrm>
          <a:prstGeom prst="rect">
            <a:avLst/>
          </a:prstGeom>
          <a:noFill/>
        </p:spPr>
      </p:pic>
      <p:pic>
        <p:nvPicPr>
          <p:cNvPr id="1027" name="Picture 3" descr="C:\Users\Александр\Desktop\142___02\IMG_2787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429124" y="1142984"/>
            <a:ext cx="2357454" cy="2844000"/>
          </a:xfrm>
          <a:prstGeom prst="rect">
            <a:avLst/>
          </a:prstGeom>
          <a:noFill/>
        </p:spPr>
      </p:pic>
      <p:pic>
        <p:nvPicPr>
          <p:cNvPr id="1028" name="Picture 4" descr="C:\Users\Александр\Desktop\142___02\IMG_2785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57356" y="4071942"/>
            <a:ext cx="3571900" cy="26789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Александр\AppData\Local\Temp\HamsterArc{746e0235-d5a3-4fee-b5e3-f6b38f132fba}\шаблон 2 б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14612" y="274638"/>
            <a:ext cx="2643206" cy="582594"/>
          </a:xfrm>
        </p:spPr>
        <p:txBody>
          <a:bodyPr>
            <a:normAutofit/>
          </a:bodyPr>
          <a:lstStyle/>
          <a:p>
            <a:r>
              <a:rPr lang="ru-RU" sz="3200" b="1" dirty="0" smtClean="0"/>
              <a:t>Цель:</a:t>
            </a:r>
            <a:endParaRPr lang="ru-RU" sz="32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1142984"/>
            <a:ext cx="7000924" cy="5429288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sz="2800" b="1" dirty="0" smtClean="0"/>
              <a:t>Развивать интерес к познавательно –      исследовательской деятельности.</a:t>
            </a:r>
          </a:p>
          <a:p>
            <a:pPr>
              <a:buNone/>
            </a:pPr>
            <a:endParaRPr lang="ru-RU" sz="2800" dirty="0" smtClean="0"/>
          </a:p>
          <a:p>
            <a:pPr algn="ctr">
              <a:buNone/>
            </a:pPr>
            <a:r>
              <a:rPr lang="ru-RU" sz="2800" b="1" dirty="0" smtClean="0"/>
              <a:t>Задачи:</a:t>
            </a:r>
          </a:p>
          <a:p>
            <a:pPr marL="0" indent="265113">
              <a:lnSpc>
                <a:spcPct val="150000"/>
              </a:lnSpc>
              <a:buNone/>
            </a:pPr>
            <a:r>
              <a:rPr lang="ru-RU" sz="2800" b="1" dirty="0" smtClean="0"/>
              <a:t>1. Обобщить знания детей об электричестве.</a:t>
            </a:r>
          </a:p>
          <a:p>
            <a:pPr marL="0" indent="265113">
              <a:lnSpc>
                <a:spcPct val="110000"/>
              </a:lnSpc>
              <a:spcBef>
                <a:spcPts val="0"/>
              </a:spcBef>
              <a:buNone/>
            </a:pPr>
            <a:r>
              <a:rPr lang="ru-RU" sz="2800" b="1" dirty="0" smtClean="0"/>
              <a:t>2. Расширять представления об опасном и безопасном электричестве, где оно «живет» и как помогает человеку.</a:t>
            </a:r>
          </a:p>
          <a:p>
            <a:pPr marL="0" indent="265113">
              <a:lnSpc>
                <a:spcPct val="150000"/>
              </a:lnSpc>
              <a:buNone/>
            </a:pPr>
            <a:r>
              <a:rPr lang="ru-RU" sz="2800" b="1" dirty="0" smtClean="0"/>
              <a:t>3.Развивать логическое мышление.</a:t>
            </a:r>
          </a:p>
          <a:p>
            <a:pPr marL="0" indent="265113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2800" b="1" dirty="0" smtClean="0"/>
              <a:t>4. Воспитывать коммуникативные навыки, инициативность и самостоятельность в общении</a:t>
            </a:r>
            <a:r>
              <a:rPr lang="ru-RU" sz="2800" dirty="0" smtClean="0"/>
              <a:t>.</a:t>
            </a:r>
          </a:p>
          <a:p>
            <a:pPr>
              <a:buNone/>
            </a:pPr>
            <a:endParaRPr lang="ru-RU" sz="2800" b="1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C:\Users\Александр\AppData\Local\Temp\HamsterArc{4bb1a390-ae75-48a5-854d-f9fda9f7b044}\шаблон 2 в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</p:spPr>
      </p:pic>
      <p:pic>
        <p:nvPicPr>
          <p:cNvPr id="2052" name="Picture 4" descr="C:\Users\Александр\Desktop\142___02\IMG_2789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282" y="2000240"/>
            <a:ext cx="4071966" cy="4653674"/>
          </a:xfrm>
          <a:prstGeom prst="rect">
            <a:avLst/>
          </a:prstGeom>
          <a:noFill/>
        </p:spPr>
      </p:pic>
      <p:pic>
        <p:nvPicPr>
          <p:cNvPr id="2054" name="Picture 6" descr="C:\Users\Александр\Desktop\vystavka_pb_3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00562" y="2571744"/>
            <a:ext cx="4429156" cy="34147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C:\Users\Александр\AppData\Local\Temp\HamsterArc{746e0235-d5a3-4fee-b5e3-f6b38f132fba}\шаблон 2 б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00232" y="142852"/>
            <a:ext cx="4714908" cy="725470"/>
          </a:xfrm>
        </p:spPr>
        <p:txBody>
          <a:bodyPr>
            <a:normAutofit/>
          </a:bodyPr>
          <a:lstStyle/>
          <a:p>
            <a:pPr algn="r"/>
            <a:r>
              <a:rPr lang="ru-RU" sz="3200" b="1" dirty="0" smtClean="0"/>
              <a:t>Работа с родителями</a:t>
            </a:r>
            <a:endParaRPr lang="ru-RU" sz="3200" b="1" dirty="0"/>
          </a:p>
        </p:txBody>
      </p:sp>
      <p:pic>
        <p:nvPicPr>
          <p:cNvPr id="3074" name="Picture 2" descr="C:\Users\Александр\Desktop\6d52d7e0f94df16cff08d988276b746e.jpg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2844" y="785794"/>
            <a:ext cx="4000528" cy="2940929"/>
          </a:xfrm>
          <a:prstGeom prst="rect">
            <a:avLst/>
          </a:prstGeom>
          <a:noFill/>
        </p:spPr>
      </p:pic>
      <p:pic>
        <p:nvPicPr>
          <p:cNvPr id="8" name="Picture 5" descr="C:\Users\Александр\Desktop\22583404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00363" y="3805949"/>
            <a:ext cx="3810707" cy="283776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Александр\AppData\Local\Temp\HamsterArc{746e0235-d5a3-4fee-b5e3-f6b38f132fba}\шаблон 2 б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786" y="274638"/>
            <a:ext cx="5857916" cy="582594"/>
          </a:xfrm>
        </p:spPr>
        <p:txBody>
          <a:bodyPr>
            <a:normAutofit/>
          </a:bodyPr>
          <a:lstStyle/>
          <a:p>
            <a:r>
              <a:rPr lang="ru-RU" sz="3200" b="1" dirty="0" smtClean="0"/>
              <a:t>Информация для родителей</a:t>
            </a:r>
            <a:endParaRPr lang="ru-RU" sz="3200" b="1" dirty="0"/>
          </a:p>
        </p:txBody>
      </p:sp>
      <p:pic>
        <p:nvPicPr>
          <p:cNvPr id="4098" name="Picture 2" descr="C:\Users\Александр\Desktop\142___02\IMG_2791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2844" y="1142984"/>
            <a:ext cx="3467946" cy="2500330"/>
          </a:xfrm>
          <a:prstGeom prst="rect">
            <a:avLst/>
          </a:prstGeom>
          <a:noFill/>
        </p:spPr>
      </p:pic>
      <p:pic>
        <p:nvPicPr>
          <p:cNvPr id="4099" name="Picture 3" descr="C:\Users\Александр\Desktop\142___02\IMG_2792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00232" y="3857628"/>
            <a:ext cx="3929090" cy="2786082"/>
          </a:xfrm>
          <a:prstGeom prst="rect">
            <a:avLst/>
          </a:prstGeom>
          <a:noFill/>
        </p:spPr>
      </p:pic>
      <p:pic>
        <p:nvPicPr>
          <p:cNvPr id="4100" name="Picture 4" descr="C:\Users\Александр\Desktop\142___02\IMG_2790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14744" y="1142984"/>
            <a:ext cx="3357586" cy="25098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Александр\AppData\Local\Temp\HamsterArc{4bb1a390-ae75-48a5-854d-f9fda9f7b044}\шаблон 2 в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571604" y="2643182"/>
            <a:ext cx="5715040" cy="2857519"/>
          </a:xfrm>
        </p:spPr>
        <p:txBody>
          <a:bodyPr>
            <a:normAutofit lnSpcReduction="10000"/>
          </a:bodyPr>
          <a:lstStyle/>
          <a:p>
            <a:pPr marL="0" indent="0" algn="ctr">
              <a:lnSpc>
                <a:spcPct val="150000"/>
              </a:lnSpc>
              <a:buNone/>
            </a:pPr>
            <a:r>
              <a:rPr lang="ru-RU" sz="4000" b="1" dirty="0" smtClean="0">
                <a:solidFill>
                  <a:srgbClr val="FE3000"/>
                </a:solidFill>
              </a:rPr>
              <a:t>ПУСТЬ КАЖДЫЙ ДЕНЬ </a:t>
            </a:r>
          </a:p>
          <a:p>
            <a:pPr algn="ctr">
              <a:lnSpc>
                <a:spcPct val="150000"/>
              </a:lnSpc>
              <a:buNone/>
            </a:pPr>
            <a:r>
              <a:rPr lang="ru-RU" sz="4000" b="1" dirty="0" smtClean="0">
                <a:solidFill>
                  <a:srgbClr val="FE3000"/>
                </a:solidFill>
              </a:rPr>
              <a:t>ДЛЯ ВАС БУДЕТ              БЕЗОПАСНЫМ!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Александр\AppData\Local\Temp\HamsterArc{746e0235-d5a3-4fee-b5e3-f6b38f132fba}\шаблон 2 б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</p:spPr>
      </p:pic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457200" y="274638"/>
            <a:ext cx="6115064" cy="868346"/>
          </a:xfrm>
        </p:spPr>
        <p:txBody>
          <a:bodyPr>
            <a:noAutofit/>
          </a:bodyPr>
          <a:lstStyle/>
          <a:p>
            <a:r>
              <a:rPr lang="ru-RU" sz="2800" dirty="0" smtClean="0"/>
              <a:t>Тематическое занятие </a:t>
            </a: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b="1" dirty="0" smtClean="0"/>
              <a:t>«Что такое электричество» </a:t>
            </a:r>
            <a:endParaRPr lang="ru-RU" sz="3200" dirty="0"/>
          </a:p>
        </p:txBody>
      </p:sp>
      <p:sp>
        <p:nvSpPr>
          <p:cNvPr id="12" name="Содержимое 11"/>
          <p:cNvSpPr>
            <a:spLocks noGrp="1"/>
          </p:cNvSpPr>
          <p:nvPr>
            <p:ph sz="half" idx="1"/>
          </p:nvPr>
        </p:nvSpPr>
        <p:spPr>
          <a:xfrm>
            <a:off x="357158" y="1285860"/>
            <a:ext cx="6500858" cy="5357850"/>
          </a:xfrm>
        </p:spPr>
        <p:txBody>
          <a:bodyPr/>
          <a:lstStyle/>
          <a:p>
            <a:pPr algn="ctr">
              <a:buNone/>
            </a:pPr>
            <a:r>
              <a:rPr lang="ru-RU" sz="2400" b="1" dirty="0"/>
              <a:t>Электричество вырабатывается на электростанциях и приходит к нам в дом </a:t>
            </a:r>
            <a:endParaRPr lang="ru-RU" sz="2400" b="1" dirty="0" smtClean="0"/>
          </a:p>
          <a:p>
            <a:pPr algn="ctr">
              <a:buNone/>
            </a:pPr>
            <a:r>
              <a:rPr lang="ru-RU" sz="2400" b="1" dirty="0" smtClean="0"/>
              <a:t>по </a:t>
            </a:r>
            <a:r>
              <a:rPr lang="ru-RU" sz="2400" b="1" dirty="0"/>
              <a:t>проводам. </a:t>
            </a:r>
          </a:p>
          <a:p>
            <a:endParaRPr lang="ru-RU" dirty="0"/>
          </a:p>
        </p:txBody>
      </p:sp>
      <p:pic>
        <p:nvPicPr>
          <p:cNvPr id="13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571472" y="2571744"/>
            <a:ext cx="5791200" cy="384016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Александр\AppData\Local\Temp\HamsterArc{746e0235-d5a3-4fee-b5e3-f6b38f132fba}\шаблон 2 б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428604"/>
            <a:ext cx="6500858" cy="1143000"/>
          </a:xfrm>
        </p:spPr>
        <p:txBody>
          <a:bodyPr>
            <a:normAutofit fontScale="90000"/>
          </a:bodyPr>
          <a:lstStyle/>
          <a:p>
            <a:r>
              <a:rPr lang="ru-RU" sz="2700" b="1" dirty="0" smtClean="0"/>
              <a:t>Электрический ток чем-то похож на реку, только в реке течет вода, а по проводам текут очень маленькие частицы-электроны</a:t>
            </a:r>
            <a:endParaRPr lang="ru-RU" sz="2700" dirty="0"/>
          </a:p>
        </p:txBody>
      </p:sp>
      <p:pic>
        <p:nvPicPr>
          <p:cNvPr id="5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00034" y="1857364"/>
            <a:ext cx="6143668" cy="45259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Александр\AppData\Local\Temp\HamsterArc{746e0235-d5a3-4fee-b5e3-f6b38f132fba}\шаблон 2 б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6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714348" y="274638"/>
            <a:ext cx="6143668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ctr" eaLnBrk="0" hangingPunct="0"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Молния </a:t>
            </a:r>
            <a:r>
              <a:rPr lang="ru-RU" sz="2800" b="1" dirty="0">
                <a:cs typeface="Times New Roman" pitchFamily="18" charset="0"/>
              </a:rPr>
              <a:t>–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 это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то же такой мощный заряд электричества.</a:t>
            </a:r>
            <a:endParaRPr lang="ru-RU" sz="2800" b="1" dirty="0"/>
          </a:p>
        </p:txBody>
      </p:sp>
      <p:pic>
        <p:nvPicPr>
          <p:cNvPr id="11" name="i-main-pic" descr="Картинка 19 из 15275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571472" y="1571612"/>
            <a:ext cx="6034617" cy="4525963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Александр\AppData\Local\Temp\HamsterArc{746e0235-d5a3-4fee-b5e3-f6b38f132fba}\шаблон 2 б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14" name="Rectangle 3"/>
          <p:cNvSpPr>
            <a:spLocks noChangeArrowheads="1"/>
          </p:cNvSpPr>
          <p:nvPr/>
        </p:nvSpPr>
        <p:spPr bwMode="auto">
          <a:xfrm>
            <a:off x="642910" y="381000"/>
            <a:ext cx="5786478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ctr" eaLnBrk="0" hangingPunct="0"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Электрический ток приводит </a:t>
            </a:r>
          </a:p>
          <a:p>
            <a:pPr algn="ctr" eaLnBrk="0" hangingPunct="0"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движение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электропоезд.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5" name="i-main-pic" descr="Картинка 8 из 112395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785786" y="1714488"/>
            <a:ext cx="5753100" cy="4286280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Александр\AppData\Local\Temp\HamsterArc{3fe995d7-8003-4956-b98e-9ed701990761}\шаблон 2 в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1071538" y="1928802"/>
            <a:ext cx="6715172" cy="857256"/>
          </a:xfrm>
        </p:spPr>
        <p:txBody>
          <a:bodyPr>
            <a:noAutofit/>
          </a:bodyPr>
          <a:lstStyle/>
          <a:p>
            <a:r>
              <a:rPr lang="ru-RU" sz="2800" b="1" dirty="0" smtClean="0"/>
              <a:t>Тематическое занятие «Где электричество «живёт» дома?»</a:t>
            </a:r>
            <a:endParaRPr lang="ru-RU" sz="2800" b="1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429124" y="3071810"/>
            <a:ext cx="4357718" cy="3214710"/>
          </a:xfrm>
        </p:spPr>
        <p:txBody>
          <a:bodyPr>
            <a:normAutofit/>
          </a:bodyPr>
          <a:lstStyle/>
          <a:p>
            <a:pPr marL="0" indent="14288">
              <a:buNone/>
            </a:pPr>
            <a:r>
              <a:rPr lang="ru-RU" b="1" dirty="0" smtClean="0"/>
              <a:t>Ток бежит по проводам,</a:t>
            </a:r>
          </a:p>
          <a:p>
            <a:pPr marL="0" indent="14288">
              <a:buNone/>
            </a:pPr>
            <a:r>
              <a:rPr lang="ru-RU" b="1" dirty="0" smtClean="0"/>
              <a:t>Свет несёт в квартиру нам.</a:t>
            </a:r>
          </a:p>
          <a:p>
            <a:pPr marL="0" indent="14288">
              <a:buNone/>
            </a:pPr>
            <a:r>
              <a:rPr lang="ru-RU" b="1" dirty="0" smtClean="0"/>
              <a:t>Чтоб работали приборы,</a:t>
            </a:r>
          </a:p>
          <a:p>
            <a:pPr marL="0" indent="14288">
              <a:buNone/>
            </a:pPr>
            <a:r>
              <a:rPr lang="ru-RU" b="1" dirty="0" smtClean="0"/>
              <a:t>Холодильник, мониторы.</a:t>
            </a:r>
          </a:p>
          <a:p>
            <a:pPr marL="0" indent="14288">
              <a:buNone/>
            </a:pPr>
            <a:r>
              <a:rPr lang="ru-RU" b="1" dirty="0" smtClean="0"/>
              <a:t>Кофемолки, пылесос,</a:t>
            </a:r>
          </a:p>
          <a:p>
            <a:pPr marL="0" indent="14288">
              <a:buNone/>
            </a:pPr>
            <a:r>
              <a:rPr lang="ru-RU" b="1" dirty="0" smtClean="0"/>
              <a:t>Ток энергию принёс. </a:t>
            </a:r>
          </a:p>
          <a:p>
            <a:pPr marL="0" indent="14288">
              <a:buNone/>
            </a:pPr>
            <a:endParaRPr lang="ru-RU" b="1" dirty="0" smtClean="0"/>
          </a:p>
        </p:txBody>
      </p:sp>
      <p:pic>
        <p:nvPicPr>
          <p:cNvPr id="9" name="Picture 7" descr="DSC01510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 l="15034" t="2563" r="11781"/>
          <a:stretch>
            <a:fillRect/>
          </a:stretch>
        </p:blipFill>
        <p:spPr>
          <a:xfrm>
            <a:off x="500034" y="2928934"/>
            <a:ext cx="3571900" cy="364631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Александр\AppData\Local\Temp\HamsterArc{4bb1a390-ae75-48a5-854d-f9fda9f7b044}\шаблон 2 в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</p:spPr>
      </p:pic>
      <p:pic>
        <p:nvPicPr>
          <p:cNvPr id="7" name="Содержимое 6" descr="12670391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928662" y="2000240"/>
            <a:ext cx="6858048" cy="4695269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Александр\AppData\Local\Temp\HamsterArc{4bb1a390-ae75-48a5-854d-f9fda9f7b044}\шаблон 2 в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85918" y="2143116"/>
            <a:ext cx="4857784" cy="1214446"/>
          </a:xfrm>
        </p:spPr>
        <p:txBody>
          <a:bodyPr>
            <a:normAutofit/>
          </a:bodyPr>
          <a:lstStyle/>
          <a:p>
            <a:r>
              <a:rPr lang="ru-RU" sz="2800" b="1" dirty="0" smtClean="0"/>
              <a:t>Безопасное электричество (статическое)</a:t>
            </a:r>
            <a:endParaRPr lang="ru-RU" sz="2800" dirty="0"/>
          </a:p>
        </p:txBody>
      </p:sp>
      <p:sp>
        <p:nvSpPr>
          <p:cNvPr id="7" name="Содержимое 4"/>
          <p:cNvSpPr>
            <a:spLocks noGrp="1"/>
          </p:cNvSpPr>
          <p:nvPr>
            <p:ph idx="1"/>
          </p:nvPr>
        </p:nvSpPr>
        <p:spPr>
          <a:xfrm>
            <a:off x="500034" y="3357562"/>
            <a:ext cx="8001056" cy="23574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2400" b="1" dirty="0" smtClean="0"/>
              <a:t>      Электричество в жизни человека играет большую роль. Электрические приборы – это наши друзья, с которыми нужно всегда быть внимательными и осторожными. Но есть электричество неопасное, тихое незаметное, оно живет повсюду само по себе. И если его поймать, то с ним можно поиграть. </a:t>
            </a:r>
            <a:endParaRPr lang="ru-RU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357</TotalTime>
  <Words>262</Words>
  <Application>Microsoft Office PowerPoint</Application>
  <PresentationFormat>Экран (4:3)</PresentationFormat>
  <Paragraphs>39</Paragraphs>
  <Slides>23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7" baseType="lpstr">
      <vt:lpstr>Arial</vt:lpstr>
      <vt:lpstr>Calibri</vt:lpstr>
      <vt:lpstr>Times New Roman</vt:lpstr>
      <vt:lpstr>Тема Office</vt:lpstr>
      <vt:lpstr>Презентация PowerPoint</vt:lpstr>
      <vt:lpstr>Цель:</vt:lpstr>
      <vt:lpstr>Тематическое занятие  «Что такое электричество» </vt:lpstr>
      <vt:lpstr>Электрический ток чем-то похож на реку, только в реке течет вода, а по проводам текут очень маленькие частицы-электроны</vt:lpstr>
      <vt:lpstr>Молния – это то же такой мощный заряд электричества.</vt:lpstr>
      <vt:lpstr>Презентация PowerPoint</vt:lpstr>
      <vt:lpstr>Тематическое занятие «Где электричество «живёт» дома?»</vt:lpstr>
      <vt:lpstr>Презентация PowerPoint</vt:lpstr>
      <vt:lpstr>Безопасное электричество (статическое)</vt:lpstr>
      <vt:lpstr>Материал для экспериментальной деятельности</vt:lpstr>
      <vt:lpstr> Опыт «Волшебные цветочки». Цель: закреплять знания о статическом электричестве. Материал: кусочки шерстяной ткани, пластмассовая расческа, маленькие бумажные цветочки. </vt:lpstr>
      <vt:lpstr>Презентация PowerPoint</vt:lpstr>
      <vt:lpstr>  Опыт «Ожившие волосы». Цель: познакомить детей с проявлением одного вида электричества. Материал: расческа. </vt:lpstr>
      <vt:lpstr>Опыт «Помогаем маме»  Цель: формировать у детей интерес к экспериментальной деятельности; закреплять знания о статическом электричестве. Материал: 2 ёмкости с перемешанным сахаром и мукой, пластмассовые палочки. </vt:lpstr>
      <vt:lpstr>Презентация PowerPoint</vt:lpstr>
      <vt:lpstr> Опыт «Волшебный шарик». Цель: закреплять знания о статическом электричестве. Материал: воздушный шарик, кусочки шерстяной ткани. </vt:lpstr>
      <vt:lpstr>Презентация PowerPoint</vt:lpstr>
      <vt:lpstr>Презентация PowerPoint</vt:lpstr>
      <vt:lpstr>Художественная деятельность по теме «Безопасное поведение дома».</vt:lpstr>
      <vt:lpstr>Презентация PowerPoint</vt:lpstr>
      <vt:lpstr>Работа с родителями</vt:lpstr>
      <vt:lpstr>Информация для родителей</vt:lpstr>
      <vt:lpstr>Презентация PowerPoint</vt:lpstr>
    </vt:vector>
  </TitlesOfParts>
  <Company>Reanimator Extreme Edition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Пользователь</cp:lastModifiedBy>
  <cp:revision>40</cp:revision>
  <dcterms:created xsi:type="dcterms:W3CDTF">2016-02-08T15:42:11Z</dcterms:created>
  <dcterms:modified xsi:type="dcterms:W3CDTF">2019-10-11T19:56:33Z</dcterms:modified>
</cp:coreProperties>
</file>