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569344"/>
            <a:ext cx="8825658" cy="2769079"/>
          </a:xfrm>
        </p:spPr>
        <p:txBody>
          <a:bodyPr/>
          <a:lstStyle/>
          <a:p>
            <a:r>
              <a:rPr lang="ru-RU" dirty="0" smtClean="0"/>
              <a:t>Аллотропия углерода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 ученик 11 «А» класса МАОУ СОШ № 36</a:t>
            </a:r>
          </a:p>
          <a:p>
            <a:r>
              <a:rPr lang="ru-RU" dirty="0" smtClean="0"/>
              <a:t> виноградов </a:t>
            </a:r>
            <a:r>
              <a:rPr lang="ru-RU" dirty="0" err="1" smtClean="0"/>
              <a:t>даниил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Учитель</a:t>
            </a:r>
            <a:r>
              <a:rPr lang="ru-RU" smtClean="0"/>
              <a:t>: Борщевская С.В.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44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21" y="392333"/>
            <a:ext cx="9404723" cy="1400530"/>
          </a:xfrm>
        </p:spPr>
        <p:txBody>
          <a:bodyPr/>
          <a:lstStyle/>
          <a:p>
            <a:r>
              <a:rPr lang="ru-RU" sz="2400" b="1" dirty="0" err="1">
                <a:solidFill>
                  <a:srgbClr val="FFFF00"/>
                </a:solidFill>
                <a:latin typeface="Arial" panose="020B0604020202020204" pitchFamily="34" charset="0"/>
              </a:rPr>
              <a:t>Аллотро́пия</a:t>
            </a:r>
            <a:r>
              <a:rPr lang="ru-RU" sz="2400" dirty="0">
                <a:solidFill>
                  <a:srgbClr val="FFFF00"/>
                </a:solidFill>
                <a:latin typeface="Arial" panose="020B0604020202020204" pitchFamily="34" charset="0"/>
              </a:rPr>
              <a:t> 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Arial" panose="020B0604020202020204" pitchFamily="34" charset="0"/>
              </a:rPr>
              <a:t>— существование двух и более простых веществ одного и того же химического элемента, различных по строению и свойствам — так называемых аллотропных (или аллотропических) модификаций или форм.</a:t>
            </a:r>
            <a:endParaRPr lang="ru-RU" sz="24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163" y="3066361"/>
            <a:ext cx="4246506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8472" y="3066361"/>
            <a:ext cx="3048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7917" y="3066361"/>
            <a:ext cx="3352800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959" y="155275"/>
            <a:ext cx="9541876" cy="1423359"/>
          </a:xfrm>
        </p:spPr>
        <p:txBody>
          <a:bodyPr/>
          <a:lstStyle/>
          <a:p>
            <a:r>
              <a:rPr lang="ru-RU" sz="3600" dirty="0">
                <a:solidFill>
                  <a:srgbClr val="FF0000"/>
                </a:solidFill>
              </a:rPr>
              <a:t>Химический элемент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>
                <a:solidFill>
                  <a:srgbClr val="FFFF00"/>
                </a:solidFill>
              </a:rPr>
              <a:t>Углерод </a:t>
            </a:r>
            <a:r>
              <a:rPr lang="ru-RU" sz="2000" dirty="0"/>
              <a:t>— химический элемент № 6. Он расположен в IVА группе Периодической системы.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275" y="1578634"/>
            <a:ext cx="9739304" cy="425282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На внешнем слое атома углерода содержатся четыре валентных электрона, и до его завершения не хватает четырёх электронов. Поэтому в соединениях с металлами углероду характерна степень окисления –4, а при взаимодействии с более электроотрицательными неметаллами он проявляет положительные степени окисления: +2 или +4.</a:t>
            </a:r>
          </a:p>
          <a:p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природе углерод встречается как в виде простых веществ, так и в виде соединений. В воздухе содержится углекислый газ. В земной коре распространены карбонаты (например, CaCO3 образует мел, мрамор, известняк). Горючие ископаемые (уголь, торф, нефть, природный газ) состоят из органических соединений, главным элементом которых является углерод. 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Углерод относится к жизненно важным элементам, так как входит в состав молекул всех органических веществ.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44793" y="5650301"/>
            <a:ext cx="483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0835" y="1657931"/>
            <a:ext cx="1909313" cy="212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45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FF0000"/>
                </a:solidFill>
              </a:rPr>
              <a:t>Простые вещества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Углерод образует несколько аллотропных видоизменений, из которых наиболее известны алмаз и графит.</a:t>
            </a:r>
            <a:br>
              <a:rPr lang="ru-RU" sz="1800" dirty="0"/>
            </a:br>
            <a:r>
              <a:rPr lang="ru-RU" sz="1800" dirty="0"/>
              <a:t> </a:t>
            </a:r>
            <a:br>
              <a:rPr lang="ru-RU" sz="1800" dirty="0"/>
            </a:br>
            <a:r>
              <a:rPr lang="ru-RU" sz="2000" dirty="0"/>
              <a:t>Алмаз</a:t>
            </a:r>
            <a:r>
              <a:rPr lang="ru-RU" sz="1800" dirty="0"/>
              <a:t> имеет атомную кристаллическую решётку. Каждый атом углерода в алмазе связан четырьмя прочными ковалентными связями с соседними атомами, расположенными в вершинах тетраэдра.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90981" y="1409601"/>
            <a:ext cx="2266650" cy="21088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6111" y="3518499"/>
            <a:ext cx="8971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Благодаря такому строению алмаз — самое твёрдое из известных природных веществ. Все четыре валентных электрона каждого атома углерода участвуют в образовании связей, поэтому алмаз не проводит электрический ток. Это бесцветное прозрачное кристаллическое вещество, хорошо преломляющее свет.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480" y="4097816"/>
            <a:ext cx="28575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FF0000"/>
                </a:solidFill>
              </a:rPr>
              <a:t>Графит</a:t>
            </a:r>
            <a:r>
              <a:rPr lang="ru-RU" sz="2000" dirty="0"/>
              <a:t> </a:t>
            </a:r>
            <a:r>
              <a:rPr lang="ru-RU" sz="1800" dirty="0"/>
              <a:t>тоже имеет атомную кристаллическую решётку, но устроена она иначе. Решётка графита слоистая. Каждый атом углерода соединён прочными ковалентными связями с тремя соседними атомами. Образуются плоские слои из шестиугольников, которые между собой связаны слабо. Один валентный электрон у атома углерода остаётся свободным.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35154" y="1969115"/>
            <a:ext cx="2495550" cy="21717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6111" y="2413338"/>
            <a:ext cx="84978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Графит представляет собой тёмно-серое вещество с металлическим блеском, жирное на ощупь. В отличие от алмаза графит непрозрачный, проводит электрический ток и оставляет серый след на бумаге. У графита очень высокая температура плавления (3700 °С).</a:t>
            </a:r>
          </a:p>
          <a:p>
            <a:r>
              <a:rPr lang="ru-RU" dirty="0"/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3204" y="4624478"/>
            <a:ext cx="2857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56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*</a:t>
            </a:r>
            <a:r>
              <a:rPr lang="ru-RU" sz="2400" dirty="0" err="1" smtClean="0">
                <a:solidFill>
                  <a:srgbClr val="FF0000"/>
                </a:solidFill>
              </a:rPr>
              <a:t>Карбин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/>
              <a:t>представляет собой мелкокристаллический порошок чёрного цвета (плотность 1,9÷2 г/см³), обладает полупроводниковыми свойствами. Получен в искусственных условиях из длинных цепочек атомов углерода, уложенных параллельно друг другу. </a:t>
            </a:r>
            <a:r>
              <a:rPr lang="ru-RU" sz="1800" dirty="0" err="1">
                <a:solidFill>
                  <a:srgbClr val="FFFF00"/>
                </a:solidFill>
              </a:rPr>
              <a:t>Карбин</a:t>
            </a:r>
            <a:r>
              <a:rPr lang="ru-RU" sz="1800" dirty="0">
                <a:solidFill>
                  <a:srgbClr val="FFFF00"/>
                </a:solidFill>
              </a:rPr>
              <a:t> </a:t>
            </a:r>
            <a:r>
              <a:rPr lang="ru-RU" sz="1800" dirty="0"/>
              <a:t>— линейный полимер углерода. В молекуле </a:t>
            </a:r>
            <a:r>
              <a:rPr lang="ru-RU" sz="1800" dirty="0" err="1"/>
              <a:t>карбина</a:t>
            </a:r>
            <a:r>
              <a:rPr lang="ru-RU" sz="1800" dirty="0"/>
              <a:t> атомы углерода соединены в цепочки либо поочерёдно тройными и одинарными связями (</a:t>
            </a:r>
            <a:r>
              <a:rPr lang="ru-RU" sz="1800" dirty="0" err="1"/>
              <a:t>полииновое</a:t>
            </a:r>
            <a:r>
              <a:rPr lang="ru-RU" sz="1800" dirty="0"/>
              <a:t> строение), либо постоянно двойными связями (</a:t>
            </a:r>
            <a:r>
              <a:rPr lang="ru-RU" sz="1800" dirty="0" err="1"/>
              <a:t>поликумуленовое</a:t>
            </a:r>
            <a:r>
              <a:rPr lang="ru-RU" sz="1800" dirty="0"/>
              <a:t> строение). Это вещество впервые получено советскими химиками </a:t>
            </a:r>
            <a:r>
              <a:rPr lang="ru-RU" sz="1800" dirty="0" err="1"/>
              <a:t>Ю.П.Кудрявцевым</a:t>
            </a:r>
            <a:r>
              <a:rPr lang="ru-RU" sz="1800" dirty="0"/>
              <a:t>, </a:t>
            </a:r>
            <a:r>
              <a:rPr lang="ru-RU" sz="1800" dirty="0" err="1"/>
              <a:t>А.М.Сладковым,В.И.Касаточкиным</a:t>
            </a:r>
            <a:r>
              <a:rPr lang="ru-RU" sz="1800" dirty="0"/>
              <a:t> и В. В. Коршаком в начале 60-х </a:t>
            </a:r>
            <a:r>
              <a:rPr lang="ru-RU" sz="1800" dirty="0" err="1"/>
              <a:t>гг</a:t>
            </a:r>
            <a:r>
              <a:rPr lang="ru-RU" sz="1800" dirty="0"/>
              <a:t>[1] в Институте элементоорганических соединений Академии наук СССР (ИНЭОС)[2]. </a:t>
            </a:r>
            <a:r>
              <a:rPr lang="ru-RU" sz="1800" dirty="0" err="1"/>
              <a:t>Карбин</a:t>
            </a:r>
            <a:r>
              <a:rPr lang="ru-RU" sz="1800" dirty="0"/>
              <a:t> обладает полупроводниковыми свойствами, причём под воздействием света его проводимость сильно увеличивается. На этом свойстве основано первое практическое применение — в фотоэлементах.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48" y="4617084"/>
            <a:ext cx="4250093" cy="1777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4819" y="4252822"/>
            <a:ext cx="3167444" cy="237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96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9562" y="120770"/>
            <a:ext cx="9670291" cy="6127629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Химические свойства</a:t>
            </a:r>
          </a:p>
          <a:p>
            <a:r>
              <a:rPr lang="ru-RU" sz="1800" dirty="0"/>
              <a:t>Аллотропные модификации углерода в химических реакциях могут проявлять и окислительные, и восстановительные свойства. Окислительные свойства углерода выражены слабее, чем у других неметаллов второго периода (азота, кислорода и фтора).</a:t>
            </a:r>
          </a:p>
          <a:p>
            <a:r>
              <a:rPr lang="ru-RU" sz="1800" dirty="0">
                <a:solidFill>
                  <a:srgbClr val="FFFF00"/>
                </a:solidFill>
              </a:rPr>
              <a:t>Взаимодействие с металлами.</a:t>
            </a:r>
          </a:p>
          <a:p>
            <a:r>
              <a:rPr lang="ru-RU" sz="1800" dirty="0"/>
              <a:t>Углерод реагирует с металлами при высокой температуре с образованием карбидов:</a:t>
            </a:r>
          </a:p>
          <a:p>
            <a:r>
              <a:rPr lang="ru-RU" sz="1800" dirty="0"/>
              <a:t> </a:t>
            </a:r>
            <a:r>
              <a:rPr lang="ru-RU" sz="1800" dirty="0" smtClean="0"/>
              <a:t>Al0+3C0=tAl+34C</a:t>
            </a:r>
            <a:r>
              <a:rPr lang="ru-RU" sz="1800" dirty="0"/>
              <a:t>−43.</a:t>
            </a:r>
          </a:p>
          <a:p>
            <a:r>
              <a:rPr lang="ru-RU" sz="1800" dirty="0"/>
              <a:t> </a:t>
            </a:r>
            <a:r>
              <a:rPr lang="ru-RU" sz="1800" dirty="0" smtClean="0"/>
              <a:t>В </a:t>
            </a:r>
            <a:r>
              <a:rPr lang="ru-RU" sz="1800" dirty="0"/>
              <a:t>этой реакции углерод выступает как окислитель.</a:t>
            </a:r>
          </a:p>
          <a:p>
            <a:endParaRPr lang="ru-RU" sz="1800" dirty="0" smtClean="0">
              <a:solidFill>
                <a:srgbClr val="FFFF00"/>
              </a:solidFill>
            </a:endParaRPr>
          </a:p>
          <a:p>
            <a:r>
              <a:rPr lang="ru-RU" sz="1800" dirty="0" smtClean="0">
                <a:solidFill>
                  <a:srgbClr val="FFFF00"/>
                </a:solidFill>
              </a:rPr>
              <a:t>Взаимодействие </a:t>
            </a:r>
            <a:r>
              <a:rPr lang="ru-RU" sz="1800" dirty="0">
                <a:solidFill>
                  <a:srgbClr val="FFFF00"/>
                </a:solidFill>
              </a:rPr>
              <a:t>с водородом.</a:t>
            </a:r>
          </a:p>
          <a:p>
            <a:r>
              <a:rPr lang="ru-RU" sz="1800" dirty="0"/>
              <a:t>Реакция происходит при сильном нагревании. Образуется метан. Углерод — окислитель.</a:t>
            </a:r>
          </a:p>
          <a:p>
            <a:r>
              <a:rPr lang="ru-RU" sz="1800" dirty="0"/>
              <a:t> </a:t>
            </a:r>
            <a:r>
              <a:rPr lang="ru-RU" sz="1800" dirty="0" smtClean="0"/>
              <a:t>C0+2H02=tC</a:t>
            </a:r>
            <a:r>
              <a:rPr lang="ru-RU" sz="1800" dirty="0"/>
              <a:t>−4H+14.</a:t>
            </a:r>
          </a:p>
          <a:p>
            <a:r>
              <a:rPr lang="ru-RU" sz="1800" dirty="0" smtClean="0"/>
              <a:t>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81523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3313" y="3483686"/>
            <a:ext cx="8947150" cy="13336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0777" y="552092"/>
            <a:ext cx="84883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Взаимодействие с кислородом.</a:t>
            </a:r>
          </a:p>
          <a:p>
            <a:r>
              <a:rPr lang="ru-RU" dirty="0"/>
              <a:t>Углерод горит в кислороде с образованием углекислого газа и проявляет в этой реакции восстановительные свойства: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C0+O02=tC+4O−22.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FF00"/>
                </a:solidFill>
              </a:rPr>
              <a:t>Взаимодействие </a:t>
            </a:r>
            <a:r>
              <a:rPr lang="ru-RU" dirty="0">
                <a:solidFill>
                  <a:srgbClr val="FFFF00"/>
                </a:solidFill>
              </a:rPr>
              <a:t>с оксидами металлов.</a:t>
            </a:r>
          </a:p>
          <a:p>
            <a:r>
              <a:rPr lang="ru-RU" dirty="0"/>
              <a:t>Углерод способен восстанавливать металлы из их оксидов: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2Cu+2O+C0=t2Cu0+C+4O2 . </a:t>
            </a:r>
          </a:p>
        </p:txBody>
      </p:sp>
    </p:spTree>
    <p:extLst>
      <p:ext uri="{BB962C8B-B14F-4D97-AF65-F5344CB8AC3E}">
        <p14:creationId xmlns:p14="http://schemas.microsoft.com/office/powerpoint/2010/main" val="168755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68806" y="482910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Алмаз и графит </a:t>
            </a:r>
            <a:r>
              <a:rPr lang="ru-RU" dirty="0" err="1" smtClean="0">
                <a:solidFill>
                  <a:srgbClr val="FFFF00"/>
                </a:solidFill>
              </a:rPr>
              <a:t>взаимопревращаемы</a:t>
            </a:r>
            <a:r>
              <a:rPr lang="ru-RU" dirty="0"/>
              <a:t>. </a:t>
            </a:r>
            <a:r>
              <a:rPr lang="ru-RU" sz="1800" dirty="0"/>
              <a:t>При сильном нагревании без доступа воздуха алмаз чернеет и превращается в графит. Графит можно превратить в алмаз при высокой температуре и большом давлении.</a:t>
            </a:r>
          </a:p>
          <a:p>
            <a:r>
              <a:rPr lang="ru-RU" sz="1800" dirty="0"/>
              <a:t> </a:t>
            </a:r>
          </a:p>
          <a:p>
            <a:r>
              <a:rPr lang="ru-RU" sz="1800" dirty="0"/>
              <a:t>Из мельчайших частиц графита состоят сажа, древесный уголь и кокс. Сажа образуется при неполном сгорании топлива. Древесный уголь получают при нагревании древесины без доступа воздуха, а кокс — переработкой каменного угля.</a:t>
            </a:r>
          </a:p>
          <a:p>
            <a:r>
              <a:rPr lang="ru-RU" sz="1800" dirty="0"/>
              <a:t> </a:t>
            </a:r>
          </a:p>
          <a:p>
            <a:r>
              <a:rPr lang="ru-RU" sz="1800" dirty="0"/>
              <a:t>Древесный уголь имеет пористое строение и обладает способностью поглощать газы и растворённые вещества. Такое свойство называется адсорбцией.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684" y="4471357"/>
            <a:ext cx="2524644" cy="217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07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45</TotalTime>
  <Words>625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Ион</vt:lpstr>
      <vt:lpstr>Аллотропия углерода</vt:lpstr>
      <vt:lpstr>Аллотро́пия — существование двух и более простых веществ одного и того же химического элемента, различных по строению и свойствам — так называемых аллотропных (или аллотропических) модификаций или форм.</vt:lpstr>
      <vt:lpstr>Химический элемент Углерод — химический элемент № 6. Он расположен в IVА группе Периодической системы.</vt:lpstr>
      <vt:lpstr>Простые вещества Углерод образует несколько аллотропных видоизменений, из которых наиболее известны алмаз и графит.   Алмаз имеет атомную кристаллическую решётку. Каждый атом углерода в алмазе связан четырьмя прочными ковалентными связями с соседними атомами, расположенными в вершинах тетраэдра.</vt:lpstr>
      <vt:lpstr>Графит тоже имеет атомную кристаллическую решётку, но устроена она иначе. Решётка графита слоистая. Каждый атом углерода соединён прочными ковалентными связями с тремя соседними атомами. Образуются плоские слои из шестиугольников, которые между собой связаны слабо. Один валентный электрон у атома углерода остаётся свободным.</vt:lpstr>
      <vt:lpstr>*Карбин представляет собой мелкокристаллический порошок чёрного цвета (плотность 1,9÷2 г/см³), обладает полупроводниковыми свойствами. Получен в искусственных условиях из длинных цепочек атомов углерода, уложенных параллельно друг другу. Карбин — линейный полимер углерода. В молекуле карбина атомы углерода соединены в цепочки либо поочерёдно тройными и одинарными связями (полииновое строение), либо постоянно двойными связями (поликумуленовое строение). Это вещество впервые получено советскими химиками Ю.П.Кудрявцевым, А.М.Сладковым,В.И.Касаточкиным и В. В. Коршаком в начале 60-х гг[1] в Институте элементоорганических соединений Академии наук СССР (ИНЭОС)[2]. Карбин обладает полупроводниковыми свойствами, причём под воздействием света его проводимость сильно увеличивается. На этом свойстве основано первое практическое применение — в фотоэлементах.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Аллотропия углерода</dc:title>
  <dc:creator>Пользователь Windows</dc:creator>
  <cp:lastModifiedBy>RePack by Diakov</cp:lastModifiedBy>
  <cp:revision>7</cp:revision>
  <dcterms:created xsi:type="dcterms:W3CDTF">2018-10-29T15:59:32Z</dcterms:created>
  <dcterms:modified xsi:type="dcterms:W3CDTF">2019-10-11T07:08:01Z</dcterms:modified>
</cp:coreProperties>
</file>