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7" r:id="rId7"/>
    <p:sldId id="263" r:id="rId8"/>
    <p:sldId id="268" r:id="rId9"/>
    <p:sldId id="265" r:id="rId10"/>
    <p:sldId id="266" r:id="rId11"/>
    <p:sldId id="269" r:id="rId12"/>
    <p:sldId id="270" r:id="rId13"/>
    <p:sldId id="272" r:id="rId14"/>
    <p:sldId id="273" r:id="rId15"/>
    <p:sldId id="271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58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873A5-F641-4B9D-A647-BC6573851B83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4FB3A-9EDA-45F1-B856-8749ADE16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4FB3A-9EDA-45F1-B856-8749ADE165D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3886200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					</a:t>
            </a:r>
            <a:br>
              <a:rPr lang="ru-RU" sz="2000" dirty="0" smtClean="0"/>
            </a:br>
            <a:r>
              <a:rPr lang="ru-RU" sz="2000" dirty="0"/>
              <a:t>	</a:t>
            </a:r>
            <a:r>
              <a:rPr lang="ru-RU" sz="2000" dirty="0" smtClean="0"/>
              <a:t>			   </a:t>
            </a:r>
            <a:r>
              <a:rPr lang="ru-RU" sz="2700" b="1" i="1" dirty="0" smtClean="0"/>
              <a:t>Подготовил:   					учитель-логопед</a:t>
            </a:r>
            <a:br>
              <a:rPr lang="ru-RU" sz="2700" b="1" i="1" dirty="0" smtClean="0"/>
            </a:br>
            <a:r>
              <a:rPr lang="ru-RU" sz="2700" b="1" i="1" dirty="0" smtClean="0"/>
              <a:t>	</a:t>
            </a:r>
            <a:r>
              <a:rPr lang="ru-RU" sz="2700" b="1" i="1" dirty="0"/>
              <a:t>	</a:t>
            </a:r>
            <a:r>
              <a:rPr lang="ru-RU" sz="2700" b="1" i="1" dirty="0" smtClean="0"/>
              <a:t>	     Дудкина  Т.В.</a:t>
            </a:r>
            <a:endParaRPr lang="ru-RU" sz="27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1219200"/>
            <a:ext cx="6400800" cy="17526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  <a:latin typeface="Arial Black" pitchFamily="34" charset="0"/>
                <a:cs typeface="Aharoni" pitchFamily="2" charset="-79"/>
              </a:rPr>
              <a:t>Технология ТРИЗ:</a:t>
            </a:r>
          </a:p>
          <a:p>
            <a:r>
              <a:rPr lang="ru-RU" sz="4000" b="1" i="1" dirty="0" smtClean="0">
                <a:solidFill>
                  <a:srgbClr val="00B0F0"/>
                </a:solidFill>
                <a:latin typeface="Arial Black" pitchFamily="34" charset="0"/>
                <a:cs typeface="Aharoni" pitchFamily="2" charset="-79"/>
              </a:rPr>
              <a:t>Цели и задачи </a:t>
            </a:r>
          </a:p>
          <a:p>
            <a:r>
              <a:rPr lang="ru-RU" sz="4000" b="1" i="1" dirty="0" smtClean="0">
                <a:solidFill>
                  <a:srgbClr val="00B0F0"/>
                </a:solidFill>
                <a:latin typeface="Arial Black" pitchFamily="34" charset="0"/>
                <a:cs typeface="Aharoni" pitchFamily="2" charset="-79"/>
              </a:rPr>
              <a:t>Методы и приемы</a:t>
            </a:r>
            <a:endParaRPr lang="ru-RU" sz="4000" b="1" i="1" dirty="0">
              <a:solidFill>
                <a:srgbClr val="00B0F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622425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lvl="0" indent="450850" fontAlgn="base">
              <a:spcAft>
                <a:spcPct val="0"/>
              </a:spcAf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Этапы  ТРИЗ.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этап -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поиск сути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истины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Ребенок учится осознавать, что любой из окружающих предметов может использоваться совершенно по-разному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 этап -</a:t>
            </a:r>
            <a:r>
              <a:rPr lang="ru-RU" sz="28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поиск противоречий в предмете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нализ  «хорошо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плохо».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этап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разрешение противоречий.</a:t>
            </a:r>
            <a:r>
              <a:rPr kumimoji="0" lang="ru-RU" sz="3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3300" b="1" i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</a:rPr>
              <a:t>Поиск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нестандартных путей решения поставленных проблем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через систему развивающих задач и игр.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200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 этап -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развитие творческого воображения и мышления.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Самостоятельное придумывание не выполнявшиеся ранее упражнений</a:t>
            </a:r>
            <a:r>
              <a:rPr kumimoji="0" lang="ru-RU" sz="2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</a:rPr>
              <a:t>сказок с противоречиями.  Специализированные методики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ТРИЗ (рисование</a:t>
            </a:r>
            <a:r>
              <a:rPr lang="ru-RU" sz="2400" dirty="0">
                <a:solidFill>
                  <a:schemeClr val="tx1"/>
                </a:solidFill>
              </a:rPr>
              <a:t>, конструирование, лепка и </a:t>
            </a:r>
            <a:r>
              <a:rPr lang="ru-RU" sz="2400" dirty="0" smtClean="0">
                <a:solidFill>
                  <a:schemeClr val="tx1"/>
                </a:solidFill>
              </a:rPr>
              <a:t>игра).</a:t>
            </a:r>
            <a:endParaRPr lang="ru-RU" sz="2400" dirty="0">
              <a:solidFill>
                <a:schemeClr val="tx1"/>
              </a:solidFill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Что необходимо педагогу для организации  работы по ТРИЗ?</a:t>
            </a:r>
            <a:endParaRPr lang="ru-RU" sz="3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i="1" dirty="0" smtClean="0"/>
              <a:t>Первое:</a:t>
            </a:r>
            <a:r>
              <a:rPr lang="ru-RU" dirty="0" smtClean="0"/>
              <a:t>   Усвоить 10 заповедей творческой личности.</a:t>
            </a:r>
            <a:endParaRPr lang="ru-RU" b="1" dirty="0" smtClean="0"/>
          </a:p>
          <a:p>
            <a:r>
              <a:rPr lang="ru-RU" dirty="0" smtClean="0"/>
              <a:t>1.	Будьте хозяином своей судьбы.</a:t>
            </a:r>
            <a:endParaRPr lang="ru-RU" b="1" dirty="0" smtClean="0"/>
          </a:p>
          <a:p>
            <a:r>
              <a:rPr lang="ru-RU" dirty="0" smtClean="0"/>
              <a:t>2.	Достигайте успеха в том, что Вы любите.</a:t>
            </a:r>
            <a:endParaRPr lang="ru-RU" b="1" dirty="0" smtClean="0"/>
          </a:p>
          <a:p>
            <a:r>
              <a:rPr lang="ru-RU" dirty="0" smtClean="0"/>
              <a:t>3.	Вносите свой конструктивный вклад в общее дело.</a:t>
            </a:r>
            <a:endParaRPr lang="ru-RU" b="1" dirty="0" smtClean="0"/>
          </a:p>
          <a:p>
            <a:r>
              <a:rPr lang="ru-RU" dirty="0" smtClean="0"/>
              <a:t>4.	Стройте свои отношения с людьми на доверии.</a:t>
            </a:r>
            <a:endParaRPr lang="ru-RU" b="1" dirty="0" smtClean="0"/>
          </a:p>
          <a:p>
            <a:r>
              <a:rPr lang="ru-RU" dirty="0" smtClean="0"/>
              <a:t>5.	Развивайте свои творческие способности.</a:t>
            </a:r>
            <a:endParaRPr lang="ru-RU" b="1" dirty="0" smtClean="0"/>
          </a:p>
          <a:p>
            <a:r>
              <a:rPr lang="ru-RU" dirty="0" smtClean="0"/>
              <a:t>6.	 Культивируйте в себе смелость.</a:t>
            </a:r>
            <a:endParaRPr lang="ru-RU" b="1" dirty="0" smtClean="0"/>
          </a:p>
          <a:p>
            <a:r>
              <a:rPr lang="ru-RU" dirty="0" smtClean="0"/>
              <a:t>7.	Заботьтесь о своем здоровье</a:t>
            </a:r>
            <a:endParaRPr lang="ru-RU" b="1" dirty="0" smtClean="0"/>
          </a:p>
          <a:p>
            <a:r>
              <a:rPr lang="ru-RU" dirty="0" smtClean="0"/>
              <a:t>8.	 Не теряйте веру в себя.</a:t>
            </a:r>
            <a:endParaRPr lang="ru-RU" b="1" dirty="0" smtClean="0"/>
          </a:p>
          <a:p>
            <a:r>
              <a:rPr lang="ru-RU" dirty="0" smtClean="0"/>
              <a:t>9.	Старайтесь мыслить позитивно.</a:t>
            </a:r>
            <a:endParaRPr lang="ru-RU" b="1" dirty="0" smtClean="0"/>
          </a:p>
          <a:p>
            <a:r>
              <a:rPr lang="ru-RU" dirty="0" smtClean="0"/>
              <a:t>10.	Сочетайте материальное благополучие с духовным удовлетворением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5800" y="152400"/>
            <a:ext cx="8001000" cy="1222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sz="4400" b="1" i="1" dirty="0" smtClean="0"/>
              <a:t>Второе.: </a:t>
            </a:r>
            <a:r>
              <a:rPr lang="ru-RU" sz="4200" dirty="0" smtClean="0"/>
              <a:t>Каждый день работы с детьми – поиск. Педагог не должен раскрывать детям истину, он должен находить ее вместе с детьми.</a:t>
            </a:r>
            <a:endParaRPr lang="ru-RU" sz="4200" b="1" dirty="0" smtClean="0"/>
          </a:p>
          <a:p>
            <a:pPr>
              <a:buNone/>
            </a:pPr>
            <a:endParaRPr lang="ru-RU" sz="4200" b="1" i="1" dirty="0" smtClean="0"/>
          </a:p>
          <a:p>
            <a:pPr>
              <a:buNone/>
            </a:pPr>
            <a:r>
              <a:rPr lang="ru-RU" sz="4200" b="1" i="1" dirty="0" smtClean="0"/>
              <a:t>Третье :  </a:t>
            </a:r>
            <a:r>
              <a:rPr lang="ru-RU" sz="4200" dirty="0" smtClean="0"/>
              <a:t>Постоянно открывать перед детьми «тайну двойного» во всем: в каждом предмете,  событии, факте..«Тайна двойного» - это наличие противоречия в объекте.</a:t>
            </a:r>
            <a:endParaRPr lang="ru-RU" sz="4200" b="1" dirty="0" smtClean="0"/>
          </a:p>
          <a:p>
            <a:pPr>
              <a:buNone/>
            </a:pPr>
            <a:endParaRPr lang="ru-RU" sz="4200" b="1" i="1" dirty="0" smtClean="0"/>
          </a:p>
          <a:p>
            <a:pPr>
              <a:buNone/>
            </a:pPr>
            <a:r>
              <a:rPr lang="ru-RU" sz="4200" b="1" i="1" dirty="0" smtClean="0"/>
              <a:t>Четвертое:  </a:t>
            </a:r>
            <a:r>
              <a:rPr lang="ru-RU" sz="4200" dirty="0" smtClean="0"/>
              <a:t> Учить детей  выявлять противоречия  и решать их, используя различные приемы.</a:t>
            </a:r>
            <a:endParaRPr lang="ru-RU" sz="4200" b="1" dirty="0" smtClean="0"/>
          </a:p>
          <a:p>
            <a:pPr>
              <a:buNone/>
            </a:pPr>
            <a:endParaRPr lang="ru-RU" sz="4200" b="1" i="1" dirty="0" smtClean="0"/>
          </a:p>
          <a:p>
            <a:pPr>
              <a:buNone/>
            </a:pPr>
            <a:r>
              <a:rPr lang="ru-RU" sz="4200" b="1" i="1" dirty="0" smtClean="0"/>
              <a:t>Пятое: </a:t>
            </a:r>
            <a:r>
              <a:rPr lang="ru-RU" sz="4200" dirty="0" smtClean="0"/>
              <a:t> Игры - каждый день!   Научитесь сами придумывать игры и упражнения. Составляйте сами  картотеки, каталоги игр!</a:t>
            </a:r>
            <a:endParaRPr lang="ru-RU" sz="4200" b="1" dirty="0" smtClean="0"/>
          </a:p>
          <a:p>
            <a:pPr>
              <a:buNone/>
            </a:pPr>
            <a:endParaRPr lang="ru-RU" sz="4200" b="1" i="1" dirty="0" smtClean="0"/>
          </a:p>
          <a:p>
            <a:pPr>
              <a:buNone/>
            </a:pPr>
            <a:r>
              <a:rPr lang="ru-RU" sz="4200" b="1" i="1" dirty="0" smtClean="0"/>
              <a:t> Шестое: </a:t>
            </a:r>
            <a:r>
              <a:rPr lang="ru-RU" sz="4200" dirty="0" smtClean="0"/>
              <a:t>Беседуйте с детьми  об  истории изобретения вещей. Пусть дети увидят, что изобретать - значит решать противоречия.</a:t>
            </a:r>
            <a:endParaRPr lang="ru-RU" sz="4200" b="1" dirty="0" smtClean="0"/>
          </a:p>
          <a:p>
            <a:pPr>
              <a:buNone/>
            </a:pPr>
            <a:endParaRPr lang="ru-RU" sz="4200" b="1" i="1" dirty="0" smtClean="0"/>
          </a:p>
          <a:p>
            <a:pPr>
              <a:buNone/>
            </a:pPr>
            <a:r>
              <a:rPr lang="ru-RU" sz="4200" b="1" i="1" dirty="0" smtClean="0"/>
              <a:t>Седьмое: </a:t>
            </a:r>
            <a:r>
              <a:rPr lang="ru-RU" sz="4200" dirty="0" smtClean="0"/>
              <a:t>Чудеса прогулок.  Прогулка- то место и то время, которое необходимо использовать для развития воображения детей.</a:t>
            </a:r>
            <a:endParaRPr lang="ru-RU" sz="4200" b="1" dirty="0" smtClean="0"/>
          </a:p>
          <a:p>
            <a:pPr>
              <a:buNone/>
            </a:pPr>
            <a:endParaRPr lang="ru-RU" sz="4200" b="1" i="1" dirty="0" smtClean="0"/>
          </a:p>
          <a:p>
            <a:pPr>
              <a:buNone/>
            </a:pPr>
            <a:r>
              <a:rPr lang="ru-RU" sz="4200" b="1" i="1" dirty="0" smtClean="0"/>
              <a:t>Восьмое:  </a:t>
            </a:r>
            <a:r>
              <a:rPr lang="ru-RU" sz="4200" dirty="0" smtClean="0"/>
              <a:t>Вечер – время таинств, время сказок, время любимых занятий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9216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+mn-lt"/>
                <a:cs typeface="Arial" pitchFamily="34" charset="0"/>
              </a:rPr>
              <a:t/>
            </a:r>
            <a:br>
              <a:rPr lang="ru-RU" b="1" i="1" dirty="0" smtClean="0">
                <a:latin typeface="+mn-lt"/>
                <a:cs typeface="Arial" pitchFamily="34" charset="0"/>
              </a:rPr>
            </a:br>
            <a:r>
              <a:rPr lang="ru-RU" b="1" i="1" dirty="0" smtClean="0">
                <a:latin typeface="+mn-lt"/>
                <a:cs typeface="Arial" pitchFamily="34" charset="0"/>
              </a:rPr>
              <a:t>Качества творческой личности.</a:t>
            </a:r>
            <a:r>
              <a:rPr lang="ru-RU" b="1" dirty="0" smtClean="0">
                <a:latin typeface="+mn-lt"/>
                <a:cs typeface="Arial" pitchFamily="34" charset="0"/>
              </a:rPr>
              <a:t/>
            </a:r>
            <a:br>
              <a:rPr lang="ru-RU" b="1" dirty="0" smtClean="0">
                <a:latin typeface="+mn-lt"/>
                <a:cs typeface="Arial" pitchFamily="34" charset="0"/>
              </a:rPr>
            </a:b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7545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•	Достойная цель (новизна, общественная полезность, конкретность, перспективность,  индивидуальность, масштабность, </a:t>
            </a:r>
            <a:r>
              <a:rPr lang="ru-RU" dirty="0" err="1" smtClean="0"/>
              <a:t>непосильность</a:t>
            </a:r>
            <a:r>
              <a:rPr lang="ru-RU" dirty="0" smtClean="0"/>
              <a:t>)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•	Планы достижения цели (умение планировать)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•	Высокая работоспособность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•	Результативность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•	Способность отстаивать идеи (способность держать удар)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•	Хорошая техника решения творческих задач.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92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/>
              <a:t>Основные задачи программы «Росток»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25000" lnSpcReduction="20000"/>
          </a:bodyPr>
          <a:lstStyle/>
          <a:p>
            <a:pPr marL="742950" indent="-742950" algn="l"/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6200" b="1" dirty="0" smtClean="0">
                <a:solidFill>
                  <a:schemeClr val="tx1"/>
                </a:solidFill>
              </a:rPr>
              <a:t>1. Воспитывать качества творческой личности.</a:t>
            </a:r>
          </a:p>
          <a:p>
            <a:pPr marL="742950" indent="-742950" algn="l">
              <a:buAutoNum type="arabicPeriod"/>
            </a:pPr>
            <a:endParaRPr lang="ru-RU" sz="6200" b="1" dirty="0" smtClean="0">
              <a:solidFill>
                <a:schemeClr val="tx1"/>
              </a:solidFill>
            </a:endParaRPr>
          </a:p>
          <a:p>
            <a:pPr algn="l"/>
            <a:r>
              <a:rPr lang="ru-RU" sz="6200" b="1" dirty="0" smtClean="0">
                <a:solidFill>
                  <a:schemeClr val="tx1"/>
                </a:solidFill>
              </a:rPr>
              <a:t> 2.  Развивать у детей способность грамотно действовать во всех сферах человеческой действительности.</a:t>
            </a:r>
          </a:p>
          <a:p>
            <a:pPr algn="l"/>
            <a:endParaRPr lang="ru-RU" sz="6200" b="1" dirty="0" smtClean="0">
              <a:solidFill>
                <a:schemeClr val="tx1"/>
              </a:solidFill>
            </a:endParaRPr>
          </a:p>
          <a:p>
            <a:pPr algn="l"/>
            <a:r>
              <a:rPr lang="ru-RU" sz="6200" b="1" dirty="0" smtClean="0">
                <a:solidFill>
                  <a:schemeClr val="tx1"/>
                </a:solidFill>
              </a:rPr>
              <a:t>  3.  Воспитывать элементарную лексическую грамотность, умение понять инструкцию, проблему и решить ее с максимальной степенью идеальности, соблюдая при этом правила безопасности и нормы общественного поведения.</a:t>
            </a:r>
          </a:p>
          <a:p>
            <a:pPr algn="l"/>
            <a:endParaRPr lang="ru-RU" sz="6200" b="1" dirty="0" smtClean="0">
              <a:solidFill>
                <a:schemeClr val="tx1"/>
              </a:solidFill>
            </a:endParaRPr>
          </a:p>
          <a:p>
            <a:pPr algn="l"/>
            <a:r>
              <a:rPr lang="ru-RU" sz="6200" b="1" dirty="0" smtClean="0">
                <a:solidFill>
                  <a:schemeClr val="tx1"/>
                </a:solidFill>
              </a:rPr>
              <a:t>  4.  Развивать чувство уверенности, базирующееся на сознании </a:t>
            </a:r>
            <a:r>
              <a:rPr lang="ru-RU" sz="6200" b="1" dirty="0" err="1" smtClean="0">
                <a:solidFill>
                  <a:schemeClr val="tx1"/>
                </a:solidFill>
              </a:rPr>
              <a:t>самоценности</a:t>
            </a:r>
            <a:r>
              <a:rPr lang="ru-RU" sz="6200" b="1" dirty="0" smtClean="0">
                <a:solidFill>
                  <a:schemeClr val="tx1"/>
                </a:solidFill>
              </a:rPr>
              <a:t> с пониманием достоинств и недостатков в себе самом и окружающих.</a:t>
            </a:r>
          </a:p>
          <a:p>
            <a:pPr algn="l"/>
            <a:endParaRPr lang="ru-RU" sz="6200" b="1" dirty="0" smtClean="0">
              <a:solidFill>
                <a:schemeClr val="tx1"/>
              </a:solidFill>
            </a:endParaRPr>
          </a:p>
          <a:p>
            <a:pPr algn="l"/>
            <a:r>
              <a:rPr lang="ru-RU" sz="6200" b="1" dirty="0" smtClean="0">
                <a:solidFill>
                  <a:schemeClr val="tx1"/>
                </a:solidFill>
              </a:rPr>
              <a:t>   5.Формировать навыки творческой работы, включающие следующие компоненты:</a:t>
            </a:r>
          </a:p>
          <a:p>
            <a:pPr algn="l"/>
            <a:endParaRPr lang="ru-RU" sz="62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   развитое воображение в двух основных его формах: порождение идеи и возникновение плана ее реализации;</a:t>
            </a:r>
          </a:p>
          <a:p>
            <a:pPr algn="l">
              <a:buFont typeface="Wingdings" pitchFamily="2" charset="2"/>
              <a:buChar char="v"/>
            </a:pPr>
            <a:endParaRPr lang="ru-RU" sz="62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   оригинальность мышления – самостоятельность, необычность, остроумность  решения;</a:t>
            </a:r>
          </a:p>
          <a:p>
            <a:pPr algn="l">
              <a:buFont typeface="Wingdings" pitchFamily="2" charset="2"/>
              <a:buChar char="v"/>
            </a:pPr>
            <a:endParaRPr lang="ru-RU" sz="62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    беглость мышления – богатство и разнообразие ассоциаций, количество образовавшихся связей в пределах ограниченного времени;</a:t>
            </a:r>
          </a:p>
          <a:p>
            <a:pPr algn="l">
              <a:buFont typeface="Wingdings" pitchFamily="2" charset="2"/>
              <a:buChar char="v"/>
            </a:pPr>
            <a:endParaRPr lang="ru-RU" sz="62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6200" b="1" dirty="0" smtClean="0">
                <a:solidFill>
                  <a:schemeClr val="tx1"/>
                </a:solidFill>
              </a:rPr>
              <a:t>    широта категоризации – отдаленность ассоциаций, неожиданность использования предметов, обобщение явлений, не имеющих очевидных связей;</a:t>
            </a:r>
          </a:p>
          <a:p>
            <a:pPr algn="l">
              <a:buFont typeface="Wingdings" pitchFamily="2" charset="2"/>
              <a:buChar char="v"/>
            </a:pPr>
            <a:endParaRPr lang="ru-RU" sz="6200" b="1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6200" dirty="0" smtClean="0">
                <a:solidFill>
                  <a:schemeClr val="tx1"/>
                </a:solidFill>
              </a:rPr>
              <a:t>   гибкость – способность приспосабливаться к неожиданным изменениям  ситуации.</a:t>
            </a:r>
            <a:endParaRPr lang="ru-RU" sz="6200" b="1" dirty="0" smtClean="0">
              <a:solidFill>
                <a:schemeClr val="tx1"/>
              </a:solidFill>
            </a:endParaRPr>
          </a:p>
          <a:p>
            <a:pPr algn="l"/>
            <a:endParaRPr lang="ru-RU" sz="6200" b="1" dirty="0" smtClean="0">
              <a:solidFill>
                <a:schemeClr val="tx1"/>
              </a:solidFill>
            </a:endParaRPr>
          </a:p>
          <a:p>
            <a:endParaRPr lang="ru-RU" sz="6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i="1" dirty="0" smtClean="0"/>
              <a:t>Игры по технологии ТРИЗ.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1"/>
            <a:ext cx="9144000" cy="55626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1.  Игры на формирование умения выявлять функции объекта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2. Игры на определение линии развития объекта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3. Игры на выявление </a:t>
            </a:r>
            <a:r>
              <a:rPr lang="ru-RU" dirty="0" err="1" smtClean="0"/>
              <a:t>над-системных</a:t>
            </a:r>
            <a:r>
              <a:rPr lang="ru-RU" dirty="0" smtClean="0"/>
              <a:t> связей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4. Игры на определение </a:t>
            </a:r>
            <a:r>
              <a:rPr lang="ru-RU" dirty="0" err="1" smtClean="0"/>
              <a:t>под-системных</a:t>
            </a:r>
            <a:r>
              <a:rPr lang="ru-RU" dirty="0" smtClean="0"/>
              <a:t> связей объекта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5. Игры на объединение над- и под- системы объекта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6. Игры на умение выявлять ресурсы объекта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7. Игры на сравнение систем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8. Игры на классификацию объекта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 9. Универсальные системные игры.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 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b="1" i="1" dirty="0" smtClean="0">
                <a:latin typeface="Arial" pitchFamily="34" charset="0"/>
                <a:cs typeface="AngsanaUPC" pitchFamily="18" charset="-34"/>
              </a:rPr>
              <a:t>Спасибо за внимание!	</a:t>
            </a:r>
            <a:r>
              <a:rPr lang="ru-RU" b="1" i="1" dirty="0" smtClean="0">
                <a:cs typeface="AngsanaUPC" pitchFamily="18" charset="-34"/>
              </a:rPr>
              <a:t>	</a:t>
            </a:r>
            <a:r>
              <a:rPr lang="ru-RU" b="1" i="1" dirty="0" smtClean="0"/>
              <a:t>	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41116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История создания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211763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Основоположник научной технологии творчества (впоследствии – </a:t>
            </a:r>
            <a:r>
              <a:rPr lang="ru-RU" b="1" i="1" dirty="0" smtClean="0"/>
              <a:t>Теория Решения Изобретательских Задач</a:t>
            </a:r>
            <a:r>
              <a:rPr lang="ru-RU" dirty="0" smtClean="0"/>
              <a:t>) </a:t>
            </a:r>
            <a:r>
              <a:rPr lang="ru-RU" dirty="0" smtClean="0"/>
              <a:t>– российский </a:t>
            </a:r>
            <a:r>
              <a:rPr lang="ru-RU" dirty="0" smtClean="0"/>
              <a:t>ученый-практик</a:t>
            </a:r>
            <a:r>
              <a:rPr lang="ru-RU" dirty="0" smtClean="0"/>
              <a:t>, </a:t>
            </a:r>
            <a:r>
              <a:rPr lang="ru-RU" dirty="0" smtClean="0"/>
              <a:t>писатель-фантаст</a:t>
            </a:r>
            <a:r>
              <a:rPr lang="ru-RU" dirty="0" smtClean="0"/>
              <a:t>, педагог Генрих </a:t>
            </a:r>
            <a:r>
              <a:rPr lang="ru-RU" dirty="0" err="1" smtClean="0"/>
              <a:t>Саулович</a:t>
            </a:r>
            <a:r>
              <a:rPr lang="ru-RU" dirty="0" smtClean="0"/>
              <a:t> </a:t>
            </a:r>
            <a:r>
              <a:rPr lang="ru-RU" dirty="0" err="1" smtClean="0"/>
              <a:t>Альтшуллер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dirty="0"/>
              <a:t>	</a:t>
            </a:r>
            <a:r>
              <a:rPr lang="ru-RU" dirty="0" smtClean="0"/>
              <a:t>(1946 год, г. Баку</a:t>
            </a:r>
            <a:r>
              <a:rPr lang="ru-RU" dirty="0" smtClean="0"/>
              <a:t>).</a:t>
            </a:r>
            <a:endParaRPr lang="ru-RU" dirty="0" smtClean="0"/>
          </a:p>
          <a:p>
            <a:r>
              <a:rPr lang="ru-RU" dirty="0" smtClean="0"/>
              <a:t>ТРИЗ способствует </a:t>
            </a:r>
            <a:r>
              <a:rPr lang="ru-RU" dirty="0"/>
              <a:t>развитию мышления, его гибкости, системности, логическому построению и оригинальности.</a:t>
            </a:r>
            <a:endParaRPr lang="ru-RU" b="1" dirty="0"/>
          </a:p>
          <a:p>
            <a:r>
              <a:rPr lang="ru-RU" dirty="0" smtClean="0"/>
              <a:t>Более </a:t>
            </a:r>
            <a:r>
              <a:rPr lang="ru-RU" dirty="0"/>
              <a:t>десяти лет технология ТРИЗ </a:t>
            </a:r>
            <a:r>
              <a:rPr lang="ru-RU" dirty="0" smtClean="0"/>
              <a:t>используется  </a:t>
            </a:r>
            <a:r>
              <a:rPr lang="ru-RU" dirty="0"/>
              <a:t>в образовании для развития мышления у детей разного возраста.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524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Качества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выпускника 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ДОУ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sz="4500" dirty="0" smtClean="0"/>
              <a:t>    </a:t>
            </a:r>
            <a:r>
              <a:rPr lang="ru-RU" sz="7400" dirty="0" smtClean="0"/>
              <a:t>В </a:t>
            </a:r>
            <a:r>
              <a:rPr lang="ru-RU" sz="7400" dirty="0"/>
              <a:t>результате освоения </a:t>
            </a:r>
            <a:r>
              <a:rPr lang="ru-RU" sz="7400" dirty="0" smtClean="0"/>
              <a:t>инновационных программ</a:t>
            </a:r>
            <a:r>
              <a:rPr lang="ru-RU" sz="7400" dirty="0"/>
              <a:t> </a:t>
            </a:r>
            <a:r>
              <a:rPr lang="ru-RU" sz="7400" dirty="0" smtClean="0"/>
              <a:t>дошкольник овладеет интегративными качествами и компетенциями:</a:t>
            </a:r>
            <a:endParaRPr lang="ru-RU" sz="7400" b="1" dirty="0"/>
          </a:p>
          <a:p>
            <a:r>
              <a:rPr lang="ru-RU" sz="9600" dirty="0" smtClean="0"/>
              <a:t>Способен решать </a:t>
            </a:r>
            <a:r>
              <a:rPr lang="ru-RU" sz="9600" dirty="0"/>
              <a:t>интеллектуальные и личностные задачи (проблемы), адекватные возрасту. Может применять самостоятельно усвоенные знания и способы деятельности для решения новых задач, поставленных как взрослыми, так и им самим. </a:t>
            </a:r>
            <a:endParaRPr lang="ru-RU" sz="9600" b="1" dirty="0"/>
          </a:p>
          <a:p>
            <a:r>
              <a:rPr lang="ru-RU" sz="9600" dirty="0" smtClean="0"/>
              <a:t>Любознательный</a:t>
            </a:r>
            <a:r>
              <a:rPr lang="ru-RU" sz="9600" dirty="0"/>
              <a:t>, активный. Интересуется новым, неизвестным в окружающем мире. Задает вопросы взрослому, любит экспериментировать. Способен самостоятельно действовать (в повседневной жизни, в различных видах детской деятельности). Принимает живое, заинтересованное участие в образовательном процессе.</a:t>
            </a:r>
            <a:endParaRPr lang="ru-RU" sz="9600" b="1" dirty="0"/>
          </a:p>
          <a:p>
            <a:endParaRPr lang="ru-RU" sz="7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ТРИЗ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dirty="0" smtClean="0"/>
              <a:t>Хорошо соотносится с природой ребенка-дошкольника, удовлетворяет его высокий познавательный интерес.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Отвечает  требованиям государственной политики  </a:t>
            </a:r>
            <a:r>
              <a:rPr lang="ru-RU" dirty="0"/>
              <a:t>в области образования.</a:t>
            </a:r>
            <a:endParaRPr lang="ru-RU" b="1" dirty="0"/>
          </a:p>
          <a:p>
            <a:r>
              <a:rPr lang="ru-RU" dirty="0" smtClean="0"/>
              <a:t>Является  хорошим инструментом  </a:t>
            </a:r>
            <a:r>
              <a:rPr lang="ru-RU" dirty="0"/>
              <a:t>для развития всех  интегративных качеств у ребенка- дошкольника.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b="1" i="1" dirty="0" smtClean="0"/>
              <a:t>Сущность ТРИЗ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143000"/>
            <a:ext cx="9144000" cy="824841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400" dirty="0" smtClean="0"/>
              <a:t>•    </a:t>
            </a:r>
            <a:r>
              <a:rPr lang="ru-RU" sz="2800" dirty="0" smtClean="0"/>
              <a:t>ТРИЗ основывается на знании законов развития систем (любой объект  находится во взаимодействии с другими объектами и явлениями, и эта система находится в постоянном развитии.</a:t>
            </a:r>
          </a:p>
          <a:p>
            <a:endParaRPr lang="ru-RU" sz="2800" b="1" dirty="0" smtClean="0"/>
          </a:p>
          <a:p>
            <a:r>
              <a:rPr lang="ru-RU" sz="2800" dirty="0" smtClean="0"/>
              <a:t>•   Использование рационально организованной информации (с помощью определенных методов, приемов, в определенной последовательности, в зависимости от цели).</a:t>
            </a:r>
          </a:p>
          <a:p>
            <a:endParaRPr lang="ru-RU" sz="2800" b="1" dirty="0" smtClean="0"/>
          </a:p>
          <a:p>
            <a:r>
              <a:rPr lang="ru-RU" sz="2800" dirty="0" smtClean="0"/>
              <a:t>•   Управление мышлением в процессе решения задачи (педагог  направляет мыслительный процесс ребенка с помощью определенных приемов, методов к достижению поставленной цели).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533400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Главная задача ТРИЗ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научить ребенка думать нестандартно и находить собственные решения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/>
              <a:t>ТРИЗ в дошкольном детстве </a:t>
            </a:r>
            <a:r>
              <a:rPr lang="ru-RU" sz="2400" dirty="0" smtClean="0"/>
              <a:t>– это  определенная система воспитания и развития человека, которая подразумевает: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/>
              <a:t>активное и одновременное развитие у детей процессов мышления, речи и воображения, памяти, внимания;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/>
              <a:t> расширение знаний детей об окружающем мире посредством использования элементов ТРИЗ и методов развития творческого воображения, компьютерных обучающих программ;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/>
              <a:t> постепенное использование полученных знаний и умений в разных видах самостоятельной деятельности: художественной, речевой, игровой, исследовательской, коммуникативной  и др.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82597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Творческое мышление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зависит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от: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indent="45085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уровня развития творческого воображения;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indent="45085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формированности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интеллектуальных операций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(анализ, синтез, сравнение, установление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причинно-следственных связей и др.).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Средство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развития творческого (системного)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мышления  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дидактические игры.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1524000"/>
          </a:xfrm>
        </p:spPr>
        <p:txBody>
          <a:bodyPr>
            <a:normAutofit fontScale="90000"/>
          </a:bodyPr>
          <a:lstStyle/>
          <a:p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Системное мышление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отношению к объекту –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28600" y="1143000"/>
            <a:ext cx="6992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28600" y="1371600"/>
            <a:ext cx="9144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это умение осуществлять в комплексе следующие  	мыслительные операции: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	выбрать объект и определить его функцию;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	определить линию развития как собственно объекта,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 так и его функции;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	выявить составляющие объекта;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	определить основания под построение 	классификационной структуры, в которой находится 	объект;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	осуществить сравнение объекта с другими объектами  	по разнообразным признакам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56356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i="1" dirty="0" smtClean="0">
                <a:latin typeface="+mn-lt"/>
              </a:rPr>
              <a:t>Методы ТРИЗ</a:t>
            </a:r>
            <a:endParaRPr lang="ru-RU" b="1" i="1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Методы, основанные на системном подходе: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900" dirty="0" smtClean="0">
                <a:latin typeface="Arial" pitchFamily="34" charset="0"/>
                <a:cs typeface="Arial" pitchFamily="34" charset="0"/>
              </a:rPr>
            </a:b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9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3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•Системный оператор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300" dirty="0" smtClean="0">
                <a:latin typeface="Arial" pitchFamily="34" charset="0"/>
                <a:cs typeface="Arial" pitchFamily="34" charset="0"/>
              </a:rPr>
            </a:br>
            <a:r>
              <a:rPr lang="ru-RU" sz="3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•Метод снежного кома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300" dirty="0" smtClean="0">
                <a:latin typeface="Arial" pitchFamily="34" charset="0"/>
                <a:cs typeface="Arial" pitchFamily="34" charset="0"/>
              </a:rPr>
            </a:br>
            <a:r>
              <a:rPr lang="ru-RU" sz="3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•Метод золотой рыбки.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300" dirty="0" smtClean="0">
                <a:latin typeface="Arial" pitchFamily="34" charset="0"/>
                <a:cs typeface="Arial" pitchFamily="34" charset="0"/>
              </a:rPr>
            </a:br>
            <a:r>
              <a:rPr lang="ru-RU" sz="3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•Ступенчатый  </a:t>
            </a:r>
            <a:r>
              <a:rPr lang="ru-RU" sz="33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эвроритм</a:t>
            </a:r>
            <a:r>
              <a:rPr lang="ru-RU" sz="3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endParaRPr lang="ru-RU" sz="19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19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r>
              <a:rPr lang="ru-RU" sz="3800" b="1" i="1" dirty="0" smtClean="0"/>
              <a:t>Методы психологической активизации мышления.</a:t>
            </a:r>
          </a:p>
          <a:p>
            <a:pPr>
              <a:buFont typeface="Wingdings" pitchFamily="2" charset="2"/>
              <a:buChar char="§"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Мозговой штурм.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300" dirty="0" err="1" smtClean="0">
                <a:latin typeface="Arial" pitchFamily="34" charset="0"/>
                <a:cs typeface="Arial" pitchFamily="34" charset="0"/>
              </a:rPr>
              <a:t>Синектика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Метод контрольных вопросов.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Морфологический анализ.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95800" y="1524000"/>
            <a:ext cx="41910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Методы, основанные на математическом подходе.</a:t>
            </a:r>
          </a:p>
          <a:p>
            <a:pPr>
              <a:buNone/>
            </a:pPr>
            <a:r>
              <a:rPr lang="ru-RU" sz="2900" dirty="0" smtClean="0"/>
              <a:t>•	</a:t>
            </a:r>
            <a:r>
              <a:rPr lang="ru-RU" sz="2900" dirty="0" smtClean="0">
                <a:latin typeface="Arial" pitchFamily="34" charset="0"/>
                <a:cs typeface="Arial" pitchFamily="34" charset="0"/>
              </a:rPr>
              <a:t>Бином фантазии</a:t>
            </a:r>
            <a:endParaRPr lang="ru-RU" sz="29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•	Фантастическое вычитание.</a:t>
            </a:r>
            <a:endParaRPr lang="ru-RU" sz="29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•	Фантастическое умножение.</a:t>
            </a:r>
            <a:endParaRPr lang="ru-RU" sz="29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•	Метод « Наоборот»</a:t>
            </a:r>
            <a:endParaRPr lang="ru-RU" sz="29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•	Оператор РВС.</a:t>
            </a:r>
            <a:endParaRPr lang="ru-RU" sz="29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•	Простые приемы фантазирования.</a:t>
            </a:r>
          </a:p>
          <a:p>
            <a:pPr>
              <a:buNone/>
            </a:pPr>
            <a:endParaRPr lang="ru-RU" sz="19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900" b="1" dirty="0" smtClean="0"/>
          </a:p>
          <a:p>
            <a:pPr>
              <a:buNone/>
            </a:pP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Методы, основанные на перемене мест</a:t>
            </a:r>
            <a:r>
              <a:rPr lang="ru-RU" sz="3600" dirty="0" smtClean="0"/>
              <a:t>.</a:t>
            </a:r>
            <a:endParaRPr lang="ru-RU" sz="3600" b="1" dirty="0" smtClean="0"/>
          </a:p>
          <a:p>
            <a:pPr>
              <a:buNone/>
            </a:pPr>
            <a:r>
              <a:rPr lang="ru-RU" dirty="0" smtClean="0"/>
              <a:t>•	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Перемена мест.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•	Метод фокальных объектов.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•	Метод изменения оценки.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•	Метод взаимного обмена.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•	</a:t>
            </a:r>
            <a:r>
              <a:rPr lang="ru-RU" sz="3300" dirty="0" err="1" smtClean="0">
                <a:latin typeface="Arial" pitchFamily="34" charset="0"/>
                <a:cs typeface="Arial" pitchFamily="34" charset="0"/>
              </a:rPr>
              <a:t>Фантограмма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3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	</a:t>
            </a:r>
            <a:endParaRPr lang="ru-RU" sz="3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820</Words>
  <PresentationFormat>Экран (4:3)</PresentationFormat>
  <Paragraphs>162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        Подготовил:        учитель-логопед         Дудкина  Т.В.</vt:lpstr>
      <vt:lpstr>История создания</vt:lpstr>
      <vt:lpstr>Качества выпускника ДОУ</vt:lpstr>
      <vt:lpstr>Технология ТРИЗ</vt:lpstr>
      <vt:lpstr>Сущность ТРИЗ</vt:lpstr>
      <vt:lpstr>Слайд 6</vt:lpstr>
      <vt:lpstr>Слайд 7</vt:lpstr>
      <vt:lpstr> Системное мышление по отношению к объекту – </vt:lpstr>
      <vt:lpstr>Методы ТРИЗ</vt:lpstr>
      <vt:lpstr>Этапы  ТРИЗ.  , </vt:lpstr>
      <vt:lpstr>Что необходимо педагогу для организации  работы по ТРИЗ?</vt:lpstr>
      <vt:lpstr>Слайд 12</vt:lpstr>
      <vt:lpstr> Качества творческой личности. </vt:lpstr>
      <vt:lpstr>   Основные задачи программы «Росток»   </vt:lpstr>
      <vt:lpstr>Игры по технологии ТРИЗ. </vt:lpstr>
      <vt:lpstr>      Спасибо за внимание!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Подготовил: учитель-логопед                        Дудкина  Т.В.</dc:title>
  <dc:creator>Дом</dc:creator>
  <cp:lastModifiedBy>Дом</cp:lastModifiedBy>
  <cp:revision>34</cp:revision>
  <dcterms:created xsi:type="dcterms:W3CDTF">2013-02-05T17:16:16Z</dcterms:created>
  <dcterms:modified xsi:type="dcterms:W3CDTF">2013-02-05T21:14:32Z</dcterms:modified>
</cp:coreProperties>
</file>