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6" r:id="rId3"/>
    <p:sldId id="259" r:id="rId4"/>
    <p:sldId id="262" r:id="rId5"/>
    <p:sldId id="263" r:id="rId6"/>
    <p:sldId id="264" r:id="rId7"/>
    <p:sldId id="268" r:id="rId8"/>
    <p:sldId id="265" r:id="rId9"/>
    <p:sldId id="267" r:id="rId10"/>
    <p:sldId id="269" r:id="rId11"/>
    <p:sldId id="270" r:id="rId12"/>
    <p:sldId id="295" r:id="rId13"/>
    <p:sldId id="274" r:id="rId14"/>
    <p:sldId id="275" r:id="rId15"/>
    <p:sldId id="276" r:id="rId16"/>
    <p:sldId id="296" r:id="rId17"/>
    <p:sldId id="297" r:id="rId18"/>
    <p:sldId id="298" r:id="rId19"/>
    <p:sldId id="283" r:id="rId20"/>
    <p:sldId id="299" r:id="rId21"/>
    <p:sldId id="300" r:id="rId22"/>
    <p:sldId id="287" r:id="rId23"/>
    <p:sldId id="301" r:id="rId24"/>
    <p:sldId id="280" r:id="rId25"/>
    <p:sldId id="302" r:id="rId26"/>
    <p:sldId id="290" r:id="rId27"/>
    <p:sldId id="303" r:id="rId28"/>
    <p:sldId id="292" r:id="rId29"/>
    <p:sldId id="304" r:id="rId3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46" autoAdjust="0"/>
    <p:restoredTop sz="94660"/>
  </p:normalViewPr>
  <p:slideViewPr>
    <p:cSldViewPr>
      <p:cViewPr varScale="1">
        <p:scale>
          <a:sx n="55" d="100"/>
          <a:sy n="55" d="100"/>
        </p:scale>
        <p:origin x="1032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r>
              <a:rPr lang="ru-RU" baseline="0" dirty="0" smtClean="0">
                <a:solidFill>
                  <a:srgbClr val="002060"/>
                </a:solidFill>
              </a:rPr>
              <a:t>Дети</a:t>
            </a:r>
            <a:endParaRPr lang="ru-RU" baseline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31979674682941905"/>
          <c:y val="0.2977775693595323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6348375984251982"/>
          <c:y val="0.41298351377952836"/>
          <c:w val="0.33136581364829493"/>
          <c:h val="0.4970487204724417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45%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125-49A2-AC4D-9B508C54493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55%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25-49A2-AC4D-9B508C5449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</c:v>
                </c:pt>
                <c:pt idx="1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25-49A2-AC4D-9B508C54493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baseline="0">
                <a:solidFill>
                  <a:srgbClr val="002060"/>
                </a:solidFill>
              </a:defRPr>
            </a:pPr>
            <a:r>
              <a:rPr lang="ru-RU" baseline="0" dirty="0" smtClean="0">
                <a:solidFill>
                  <a:srgbClr val="002060"/>
                </a:solidFill>
              </a:rPr>
              <a:t>Родители</a:t>
            </a:r>
            <a:endParaRPr lang="ru-RU" baseline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23090856173651739"/>
          <c:y val="0.297777533905823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6348375984251982"/>
          <c:y val="0.41298351377952847"/>
          <c:w val="0.33136581364829515"/>
          <c:h val="0.4970487204724419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59%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9A-44A6-AC14-5BA5EE7E5EF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41%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9A-44A6-AC14-5BA5EE7E5EF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9A-44A6-AC14-5BA5EE7E5EF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5929A-913B-4362-BEFA-A51140C6882B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423-A890-400F-9D41-8B0AA2878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857502"/>
            <a:ext cx="7215238" cy="76795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cademy" pitchFamily="2" charset="0"/>
              </a:rPr>
              <a:t>(«Праздник игры»)</a:t>
            </a:r>
            <a:endParaRPr lang="ru-RU" sz="4000" b="1" dirty="0">
              <a:solidFill>
                <a:srgbClr val="002060"/>
              </a:solidFill>
              <a:latin typeface="Academy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357304"/>
            <a:ext cx="7286676" cy="12858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Опыт работы по реализации технологии «Ситуация месяца»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57172"/>
            <a:ext cx="7390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Муниципальное бюджетное дошкольное образовательное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учреждение «Детский сад №48» г.Таганрог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715140" y="3929072"/>
            <a:ext cx="2143140" cy="75009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kumimoji="0" lang="ru-RU" sz="1400" b="1" i="0" u="none" strike="noStrike" kern="1200" cap="all" spc="25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Кулёва</a:t>
            </a: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М.В.</a:t>
            </a:r>
            <a:endParaRPr kumimoji="0" lang="ru-RU" sz="1400" b="1" i="0" u="none" strike="noStrike" kern="1200" cap="all" spc="2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142858"/>
            <a:ext cx="72923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Заготовка «плана проекта»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7" name="Рисунок 6" descr="img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42" y="875097"/>
            <a:ext cx="5786454" cy="405410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3" name="Рисунок 2" descr="Screenshot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36" y="1000114"/>
            <a:ext cx="8000754" cy="38082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214296"/>
            <a:ext cx="5482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batC" pitchFamily="2" charset="0"/>
              </a:rPr>
              <a:t>Таблица подсчета игр</a:t>
            </a:r>
            <a:endParaRPr lang="ru-RU" sz="36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57422" y="1857370"/>
            <a:ext cx="492922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29iStock_000007831310XLarge-red-curtai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70" y="928676"/>
            <a:ext cx="1989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Kozuka Gothic Pr6N B" pitchFamily="34" charset="-128"/>
                <a:cs typeface="Adobe Arabic" pitchFamily="18" charset="-78"/>
              </a:rPr>
              <a:t>Действие</a:t>
            </a:r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  <a:ea typeface="Kozuka Gothic Pr6N B" pitchFamily="34" charset="-128"/>
                <a:cs typeface="Adobe Arabic" pitchFamily="18" charset="-78"/>
              </a:rPr>
              <a:t>1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Adobe Fan Heiti Std B" pitchFamily="34" charset="-128"/>
                <a:cs typeface="Adobe Arabic" pitchFamily="18" charset="-78"/>
              </a:rPr>
              <a:t>1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kathistos ieUcs" pitchFamily="2" charset="0"/>
              <a:ea typeface="Kozuka Gothic Pr6N B" pitchFamily="34" charset="-128"/>
              <a:cs typeface="Adobe Arabic" pitchFamily="18" charset="-78"/>
            </a:endParaRPr>
          </a:p>
        </p:txBody>
      </p:sp>
      <p:pic>
        <p:nvPicPr>
          <p:cNvPr id="4" name="Рисунок 3" descr="PNG 1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786064"/>
            <a:ext cx="929857" cy="928694"/>
          </a:xfrm>
          <a:prstGeom prst="rect">
            <a:avLst/>
          </a:prstGeom>
          <a:scene3d>
            <a:camera prst="orthographicFront">
              <a:rot lat="0" lon="0" rev="3600000"/>
            </a:camera>
            <a:lightRig rig="threePt" dir="t"/>
          </a:scene3d>
        </p:spPr>
      </p:pic>
      <p:pic>
        <p:nvPicPr>
          <p:cNvPr id="5" name="Рисунок 4" descr="PNG 1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2605" y="2857502"/>
            <a:ext cx="929857" cy="928694"/>
          </a:xfrm>
          <a:prstGeom prst="rect">
            <a:avLst/>
          </a:prstGeom>
          <a:scene3d>
            <a:camera prst="orthographicFront">
              <a:rot lat="0" lon="0" rev="14400000"/>
            </a:camera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2500298" y="2643188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cient Kyiv" pitchFamily="2" charset="0"/>
              </a:rPr>
              <a:t>Завязка сюжета</a:t>
            </a:r>
            <a:endParaRPr lang="ru-RU" sz="7200" dirty="0">
              <a:solidFill>
                <a:schemeClr val="accent6">
                  <a:lumMod val="40000"/>
                  <a:lumOff val="60000"/>
                </a:schemeClr>
              </a:solidFill>
              <a:latin typeface="Ancient Kyiv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7" name="Рисунок 6" descr="IMG_20190418_10120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5" y="1571618"/>
            <a:ext cx="4095754" cy="3071816"/>
          </a:xfrm>
          <a:prstGeom prst="rect">
            <a:avLst/>
          </a:prstGeom>
        </p:spPr>
      </p:pic>
      <p:pic>
        <p:nvPicPr>
          <p:cNvPr id="8" name="Рисунок 7" descr="0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1" y="1571618"/>
            <a:ext cx="4095779" cy="3071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2045" y="142858"/>
            <a:ext cx="44759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«Детский совет»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14296"/>
            <a:ext cx="4905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Что Вы знаете об играх?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299983"/>
            <a:ext cx="77709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Что интересного, связанного с играми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мы могли бы с Вами придумать?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3143254"/>
            <a:ext cx="785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Что Вы хотели бы еще узнать об играх?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742" y="4357700"/>
            <a:ext cx="4967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Как нам об этом узнать?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70879" y="71420"/>
            <a:ext cx="5301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В центре рисования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5" name="Рисунок 4" descr="IMG-20190419-WA00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732221"/>
            <a:ext cx="5786478" cy="4339859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9" name="Рисунок 8" descr="IMG_20190418_1009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618" y="714362"/>
            <a:ext cx="2946818" cy="3929090"/>
          </a:xfrm>
          <a:prstGeom prst="rect">
            <a:avLst/>
          </a:prstGeom>
        </p:spPr>
      </p:pic>
      <p:pic>
        <p:nvPicPr>
          <p:cNvPr id="11" name="Рисунок 10" descr="IMG_20190418_10131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714362"/>
            <a:ext cx="2946804" cy="3929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71420"/>
            <a:ext cx="7040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Заполнение «Лотос плана»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8" name="Рисунок 7" descr="IMG_20190418_10152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571486"/>
            <a:ext cx="2946818" cy="3929090"/>
          </a:xfrm>
          <a:prstGeom prst="rect">
            <a:avLst/>
          </a:prstGeom>
        </p:spPr>
      </p:pic>
      <p:pic>
        <p:nvPicPr>
          <p:cNvPr id="12" name="Рисунок 11" descr="IMG_20190418_10173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8647" y="857256"/>
            <a:ext cx="4191005" cy="31432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6233" y="-71456"/>
            <a:ext cx="41617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«Садик веселья»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iStock_000007831310XLarge-red-curtai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69" y="928676"/>
            <a:ext cx="2050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Kozuka Gothic Pr6N B" pitchFamily="34" charset="-128"/>
                <a:cs typeface="Adobe Arabic" pitchFamily="18" charset="-78"/>
              </a:rPr>
              <a:t>Действие</a:t>
            </a:r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  <a:ea typeface="Kozuka Gothic Pr6N B" pitchFamily="34" charset="-128"/>
                <a:cs typeface="Adobe Arabic" pitchFamily="18" charset="-78"/>
              </a:rPr>
              <a:t>2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Adobe Fan Heiti Std B" pitchFamily="34" charset="-128"/>
                <a:cs typeface="Adobe Arabic" pitchFamily="18" charset="-78"/>
              </a:rPr>
              <a:t>1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kathistos ieUcs" pitchFamily="2" charset="0"/>
              <a:ea typeface="Kozuka Gothic Pr6N B" pitchFamily="34" charset="-128"/>
              <a:cs typeface="Adobe Arabic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2285999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cient Kyiv" pitchFamily="2" charset="0"/>
              </a:rPr>
              <a:t>подготовка</a:t>
            </a:r>
            <a:endParaRPr lang="ru-RU" sz="7200" dirty="0">
              <a:solidFill>
                <a:schemeClr val="accent6">
                  <a:lumMod val="40000"/>
                  <a:lumOff val="60000"/>
                </a:schemeClr>
              </a:solidFill>
              <a:latin typeface="Ancient Kyiv" pitchFamily="2" charset="0"/>
            </a:endParaRPr>
          </a:p>
        </p:txBody>
      </p:sp>
      <p:pic>
        <p:nvPicPr>
          <p:cNvPr id="5" name="Рисунок 4" descr="PNG 1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8" y="2500312"/>
            <a:ext cx="929857" cy="928694"/>
          </a:xfrm>
          <a:prstGeom prst="rect">
            <a:avLst/>
          </a:prstGeom>
          <a:scene3d>
            <a:camera prst="orthographicFront">
              <a:rot lat="0" lon="0" rev="3600000"/>
            </a:camera>
            <a:lightRig rig="threePt" dir="t"/>
          </a:scene3d>
        </p:spPr>
      </p:pic>
      <p:pic>
        <p:nvPicPr>
          <p:cNvPr id="6" name="Рисунок 5" descr="PNG 1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227" y="2571751"/>
            <a:ext cx="929857" cy="928694"/>
          </a:xfrm>
          <a:prstGeom prst="rect">
            <a:avLst/>
          </a:prstGeom>
          <a:scene3d>
            <a:camera prst="orthographicFront">
              <a:rot lat="0" lon="0" rev="14400000"/>
            </a:camera>
            <a:lightRig rig="threePt" dir="t"/>
          </a:scene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4324663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решили…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2192" y="4324663"/>
            <a:ext cx="18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сделали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_20190418_08544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000114"/>
            <a:ext cx="2428892" cy="3238522"/>
          </a:xfrm>
          <a:prstGeom prst="rect">
            <a:avLst/>
          </a:prstGeom>
        </p:spPr>
      </p:pic>
      <p:pic>
        <p:nvPicPr>
          <p:cNvPr id="9" name="Рисунок 8" descr="1_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000132"/>
            <a:ext cx="3726811" cy="25003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1538" y="142858"/>
            <a:ext cx="7138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Объявления для родителей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9iStock_000007831310XLarge-red-curtai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193" y="2214560"/>
            <a:ext cx="63578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Весь мир – театр.</a:t>
            </a:r>
          </a:p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Мы все актеры поневоле,</a:t>
            </a:r>
          </a:p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Всесильная судьба распределяет роли…</a:t>
            </a:r>
          </a:p>
          <a:p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  <a:p>
            <a:pPr algn="r"/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Пьер де Ренуар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10" name="Рисунок 9" descr="IMG_20190418_0857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000114"/>
            <a:ext cx="4000528" cy="3000396"/>
          </a:xfrm>
          <a:prstGeom prst="rect">
            <a:avLst/>
          </a:prstGeom>
        </p:spPr>
      </p:pic>
      <p:pic>
        <p:nvPicPr>
          <p:cNvPr id="11" name="Рисунок 10" descr="IMG_20190418_09571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928694"/>
            <a:ext cx="2411019" cy="32146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224" y="4324663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решили…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2192" y="4324663"/>
            <a:ext cx="18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сделали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42858"/>
            <a:ext cx="3430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Подсчет игр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8" name="Рисунок 7" descr="IMG_20190418_08563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80" y="1142990"/>
            <a:ext cx="3905254" cy="2928940"/>
          </a:xfrm>
          <a:prstGeom prst="rect">
            <a:avLst/>
          </a:prstGeom>
        </p:spPr>
      </p:pic>
      <p:pic>
        <p:nvPicPr>
          <p:cNvPr id="9" name="Рисунок 8" descr="97d1cd86d9b13ab76b6af302f6b27703.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142990"/>
            <a:ext cx="3925340" cy="28432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7224" y="4324663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решили…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12192" y="4324663"/>
            <a:ext cx="18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 сделали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142858"/>
            <a:ext cx="6873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Пригласительные билеты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488" y="142858"/>
            <a:ext cx="34179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Выпуск книги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7" name="Рисунок 6" descr="IMG_20190418_09494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571618"/>
            <a:ext cx="3952904" cy="2964678"/>
          </a:xfrm>
          <a:prstGeom prst="rect">
            <a:avLst/>
          </a:prstGeom>
        </p:spPr>
      </p:pic>
      <p:pic>
        <p:nvPicPr>
          <p:cNvPr id="8" name="Рисунок 7" descr="IMG_20190418_09450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1000132"/>
            <a:ext cx="2732490" cy="364332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iStock_000007831310XLarge-red-curtai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4478" y="0"/>
            <a:ext cx="1157295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69" y="928676"/>
            <a:ext cx="2039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Kozuka Gothic Pr6N B" pitchFamily="34" charset="-128"/>
                <a:cs typeface="Adobe Arabic" pitchFamily="18" charset="-78"/>
              </a:rPr>
              <a:t>Действие</a:t>
            </a:r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  <a:ea typeface="Kozuka Gothic Pr6N B" pitchFamily="34" charset="-128"/>
                <a:cs typeface="Adobe Arabic" pitchFamily="18" charset="-78"/>
              </a:rPr>
              <a:t>3</a:t>
            </a:r>
            <a:r>
              <a:rPr 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kathistos ieUcs" pitchFamily="2" charset="0"/>
                <a:ea typeface="Adobe Fan Heiti Std B" pitchFamily="34" charset="-128"/>
                <a:cs typeface="Adobe Arabic" pitchFamily="18" charset="-78"/>
              </a:rPr>
              <a:t>1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kathistos ieUcs" pitchFamily="2" charset="0"/>
              <a:ea typeface="Kozuka Gothic Pr6N B" pitchFamily="34" charset="-128"/>
              <a:cs typeface="Adobe Arabic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2285999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ncient Kyiv" pitchFamily="2" charset="0"/>
              </a:rPr>
              <a:t>кульминация</a:t>
            </a:r>
            <a:endParaRPr lang="ru-RU" sz="7200" dirty="0">
              <a:solidFill>
                <a:schemeClr val="accent6">
                  <a:lumMod val="40000"/>
                  <a:lumOff val="60000"/>
                </a:schemeClr>
              </a:solidFill>
              <a:latin typeface="Ancient Kyiv" pitchFamily="2" charset="0"/>
            </a:endParaRPr>
          </a:p>
        </p:txBody>
      </p:sp>
      <p:pic>
        <p:nvPicPr>
          <p:cNvPr id="5" name="Рисунок 4" descr="PNG 1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193" y="2500312"/>
            <a:ext cx="929857" cy="928694"/>
          </a:xfrm>
          <a:prstGeom prst="rect">
            <a:avLst/>
          </a:prstGeom>
          <a:scene3d>
            <a:camera prst="orthographicFront">
              <a:rot lat="0" lon="0" rev="3600000"/>
            </a:camera>
            <a:lightRig rig="threePt" dir="t"/>
          </a:scene3d>
        </p:spPr>
      </p:pic>
      <p:pic>
        <p:nvPicPr>
          <p:cNvPr id="6" name="Рисунок 5" descr="PNG 1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2500312"/>
            <a:ext cx="929857" cy="928694"/>
          </a:xfrm>
          <a:prstGeom prst="rect">
            <a:avLst/>
          </a:prstGeom>
          <a:scene3d>
            <a:camera prst="orthographicFront">
              <a:rot lat="0" lon="0" rev="14400000"/>
            </a:camera>
            <a:lightRig rig="threePt" dir="t"/>
          </a:scene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12" name="Рисунок 11" descr="IMG_982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619111"/>
            <a:ext cx="6357982" cy="4238655"/>
          </a:xfrm>
          <a:prstGeom prst="rect">
            <a:avLst/>
          </a:prstGeom>
        </p:spPr>
      </p:pic>
      <p:pic>
        <p:nvPicPr>
          <p:cNvPr id="11" name="Рисунок 10" descr="IMG_982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1" y="618661"/>
            <a:ext cx="6357982" cy="4239105"/>
          </a:xfrm>
          <a:prstGeom prst="rect">
            <a:avLst/>
          </a:prstGeom>
        </p:spPr>
      </p:pic>
      <p:pic>
        <p:nvPicPr>
          <p:cNvPr id="9" name="Рисунок 8" descr="IMG_975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1" y="619112"/>
            <a:ext cx="6357981" cy="42386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119" y="-71456"/>
            <a:ext cx="3948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Праздник игры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5852" y="-18"/>
            <a:ext cx="6649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Осмысление (рефлексия)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9" name="Рисунок 8" descr="IMG_20190418_1008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976166"/>
            <a:ext cx="6643734" cy="509604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214296"/>
            <a:ext cx="48926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batC" pitchFamily="2" charset="0"/>
              </a:rPr>
              <a:t>Несколько параметров оценки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batC" pitchFamily="2" charset="0"/>
              </a:rPr>
              <a:t>эффективности проекта</a:t>
            </a:r>
            <a:endParaRPr lang="ru-RU" sz="24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285866"/>
            <a:ext cx="3929090" cy="1285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% включение детей в детский совет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% детей, которые достигают поставленной цели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% детей, которые задают вопросы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3429006"/>
            <a:ext cx="3929090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</a:rPr>
              <a:t>% родителей проявивших интерес в выборе темы и (или) содержимому проекта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% родителей проявивших инициативу в осуществлении проекта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2714626"/>
            <a:ext cx="2500330" cy="576999"/>
          </a:xfrm>
          <a:prstGeom prst="rect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</p:pic>
      <p:graphicFrame>
        <p:nvGraphicFramePr>
          <p:cNvPr id="8" name="Диаграмма 7"/>
          <p:cNvGraphicFramePr/>
          <p:nvPr/>
        </p:nvGraphicFramePr>
        <p:xfrm>
          <a:off x="5143504" y="0"/>
          <a:ext cx="4000496" cy="3162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5214942" y="2071684"/>
          <a:ext cx="3929058" cy="3071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71420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batC" pitchFamily="2" charset="0"/>
              </a:rPr>
              <a:t>Несколько параметров оценки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batC" pitchFamily="2" charset="0"/>
              </a:rPr>
              <a:t>эффективности проекта</a:t>
            </a:r>
            <a:endParaRPr lang="ru-RU" sz="36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8596" y="1357304"/>
            <a:ext cx="7786742" cy="3643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Педагог дружелюбно и непринужденно приглашает детей на «детский совет» 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2. Педагог адекватно реагирует в ответ на любое высказывание и действие ребенка.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3. Педагог быстро и понятно заполняет «лотос-план»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4. Педагог эффективно организует поочередное  высказывание детей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19826222_scene-and-the-curtain-backgrounds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555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1142990"/>
            <a:ext cx="44165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cademyCTT" pitchFamily="2" charset="0"/>
              </a:rPr>
              <a:t>КОНЕЦ</a:t>
            </a:r>
            <a:endParaRPr lang="ru-RU" sz="8800" dirty="0">
              <a:latin typeface="AcademyCT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3214692"/>
            <a:ext cx="34467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lexandra Zeferino Two" pitchFamily="66" charset="0"/>
                <a:ea typeface="Kozuka Gothic Pr6N B" pitchFamily="34" charset="-128"/>
                <a:cs typeface="Adobe Arabic" pitchFamily="18" charset="-78"/>
              </a:rPr>
              <a:t>Продолжение следует…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lexandra Zeferino Two" pitchFamily="66" charset="0"/>
              <a:ea typeface="Kozuka Gothic Pr6N B" pitchFamily="34" charset="-128"/>
              <a:cs typeface="Adobe Arabic" pitchFamily="18" charset="-78"/>
            </a:endParaRPr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2643188"/>
            <a:ext cx="2500330" cy="576999"/>
          </a:xfrm>
          <a:prstGeom prst="rect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70" y="1493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Список используемой литературы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281064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Сорокина Н.Н. «</a:t>
            </a:r>
            <a:r>
              <a:rPr lang="ru-RU" sz="2000" b="1" dirty="0" err="1" smtClean="0">
                <a:solidFill>
                  <a:schemeClr val="tx2"/>
                </a:solidFill>
                <a:latin typeface="Academy" pitchFamily="2" charset="0"/>
              </a:rPr>
              <a:t>Театр.Творчество.Дети</a:t>
            </a: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.»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Гришаева Н.П. «Удовлетворенность детей дошкольного возраста своим пребыванием в детском саду.»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Козлова С.А. «Мой мир: Приобщение ребёнка к социальному миру.» 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Гришаева Н.П. «Современные технологии эффективной социализации ребёнка в дошкольной образовательной организации.»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cademy" pitchFamily="2" charset="0"/>
              </a:rPr>
              <a:t>Материалы сайта «Воспитатель года России 2018.»</a:t>
            </a:r>
            <a:endParaRPr lang="ru-RU" sz="2000" b="1" dirty="0">
              <a:solidFill>
                <a:schemeClr val="tx2"/>
              </a:solidFill>
              <a:latin typeface="Academy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Рисунок 2" descr="Png_Alt_n_S_sler-www.nisanboard_11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622" y="142858"/>
            <a:ext cx="1181404" cy="1143008"/>
          </a:xfrm>
          <a:prstGeom prst="rect">
            <a:avLst/>
          </a:prstGeom>
          <a:scene3d>
            <a:camera prst="orthographicFront">
              <a:rot lat="0" lon="10800000" rev="1080000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4214810" y="642924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batC" pitchFamily="2" charset="0"/>
                <a:cs typeface="Aparajita" pitchFamily="34" charset="0"/>
              </a:rPr>
              <a:t>Бабушка</a:t>
            </a:r>
            <a:endParaRPr lang="ru-RU" sz="4000" dirty="0">
              <a:solidFill>
                <a:schemeClr val="accent6">
                  <a:lumMod val="40000"/>
                  <a:lumOff val="60000"/>
                </a:schemeClr>
              </a:solidFill>
              <a:latin typeface="ArbatC" pitchFamily="2" charset="0"/>
              <a:cs typeface="Aparajit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8" y="1643056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Игрушки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250031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Любимые игры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328613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История игр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414338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batC" pitchFamily="2" charset="0"/>
              </a:rPr>
              <a:t>Спектакль</a:t>
            </a:r>
            <a:endParaRPr lang="ru-RU" sz="4000" dirty="0">
              <a:solidFill>
                <a:schemeClr val="accent6">
                  <a:lumMod val="60000"/>
                  <a:lumOff val="40000"/>
                </a:schemeClr>
              </a:solidFill>
              <a:latin typeface="ArbatC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457201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111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43" y="1844872"/>
            <a:ext cx="3785791" cy="2843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144834"/>
            <a:ext cx="63418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batC" pitchFamily="2" charset="0"/>
              </a:rPr>
              <a:t>Наталья Петровна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batC" pitchFamily="2" charset="0"/>
              </a:rPr>
              <a:t>Гришаева</a:t>
            </a:r>
            <a:endParaRPr lang="ru-RU" sz="4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5" name="Рисунок 4" descr="4221969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7" y="1830901"/>
            <a:ext cx="2143141" cy="2857521"/>
          </a:xfrm>
          <a:prstGeom prst="rect">
            <a:avLst/>
          </a:prstGeom>
        </p:spPr>
      </p:pic>
      <p:pic>
        <p:nvPicPr>
          <p:cNvPr id="6" name="Рисунок 5" descr="posobie_tropink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1830902"/>
            <a:ext cx="2000264" cy="288398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428610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Создание условий для проявления инициативы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 самостоятельности у детей старшего дошкольного возраста в разных видах деятельности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143254"/>
            <a:ext cx="8215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Знакомство с разными играми для веселой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 интересной жизни в детском саду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2428874"/>
            <a:ext cx="2786082" cy="64294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84408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batC" pitchFamily="2" charset="0"/>
              </a:rPr>
              <a:t>Примерная </a:t>
            </a:r>
            <a:r>
              <a:rPr lang="ru-RU" sz="2000" b="1" dirty="0" err="1" smtClean="0">
                <a:solidFill>
                  <a:srgbClr val="002060"/>
                </a:solidFill>
                <a:latin typeface="ArbatC" pitchFamily="2" charset="0"/>
              </a:rPr>
              <a:t>план-карта</a:t>
            </a:r>
            <a:r>
              <a:rPr lang="ru-RU" sz="2000" b="1" dirty="0" smtClean="0">
                <a:solidFill>
                  <a:srgbClr val="002060"/>
                </a:solidFill>
                <a:latin typeface="ArbatC" pitchFamily="2" charset="0"/>
              </a:rPr>
              <a:t> проекта(ситуация месяца)</a:t>
            </a:r>
            <a:endParaRPr lang="ru-RU" sz="2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6" name="Рисунок 5" descr="slide-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3" y="857238"/>
            <a:ext cx="5643602" cy="39814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3570" y="71420"/>
            <a:ext cx="3500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batC" pitchFamily="2" charset="0"/>
              </a:rPr>
              <a:t>План проведения первого «детского совета»</a:t>
            </a:r>
            <a:endParaRPr lang="ru-RU" sz="2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9" name="Рисунок 8" descr="01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857238"/>
            <a:ext cx="2762245" cy="207168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6" y="71420"/>
            <a:ext cx="779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Заготовка для «лотос плана»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10" name="Рисунок 9" descr="IMG-20190419-WA00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42" y="714362"/>
            <a:ext cx="5786454" cy="4339841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47" y="1357304"/>
            <a:ext cx="409577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IMG_20190418_09585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57304"/>
            <a:ext cx="4095778" cy="3071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285734"/>
            <a:ext cx="7556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batC" pitchFamily="2" charset="0"/>
              </a:rPr>
              <a:t>Заготовка тематических карточек</a:t>
            </a:r>
            <a:endParaRPr lang="ru-RU" sz="32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Без имени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279"/>
            <a:ext cx="9144000" cy="52000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3571882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Веселье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714626"/>
            <a:ext cx="1803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Мозаика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1928808"/>
            <a:ext cx="1354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Пазлы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4400620"/>
            <a:ext cx="1762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Интерес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4400620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Шахматы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4400620"/>
            <a:ext cx="1394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Кубики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1071552"/>
            <a:ext cx="997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Мяч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00958" y="1400224"/>
            <a:ext cx="1192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Досуг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2471794"/>
            <a:ext cx="1074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Игра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3400488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Друг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5206" y="4400620"/>
            <a:ext cx="174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batC" pitchFamily="2" charset="0"/>
              </a:rPr>
              <a:t>Правила</a:t>
            </a:r>
            <a:endParaRPr lang="ru-RU" sz="2800" b="1" dirty="0">
              <a:solidFill>
                <a:srgbClr val="002060"/>
              </a:solidFill>
              <a:latin typeface="ArbatC" pitchFamily="2" charset="0"/>
            </a:endParaRPr>
          </a:p>
        </p:txBody>
      </p:sp>
      <p:pic>
        <p:nvPicPr>
          <p:cNvPr id="18" name="Рисунок 17" descr="ful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135" y="1000114"/>
            <a:ext cx="4191005" cy="314325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42976" y="142858"/>
            <a:ext cx="6680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batC" pitchFamily="2" charset="0"/>
              </a:rPr>
              <a:t>Заготовка ключевых слов</a:t>
            </a:r>
            <a:endParaRPr lang="ru-RU" sz="4000" b="1" dirty="0">
              <a:solidFill>
                <a:srgbClr val="002060"/>
              </a:solidFill>
              <a:latin typeface="ArbatC" pitchFamily="2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387</Words>
  <Application>Microsoft Office PowerPoint</Application>
  <PresentationFormat>Экран (16:9)</PresentationFormat>
  <Paragraphs>97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4" baseType="lpstr">
      <vt:lpstr>Academy</vt:lpstr>
      <vt:lpstr>AcademyCTT</vt:lpstr>
      <vt:lpstr>Adobe Arabic</vt:lpstr>
      <vt:lpstr>Adobe Fan Heiti Std B</vt:lpstr>
      <vt:lpstr>Akathistos ieUcs</vt:lpstr>
      <vt:lpstr>Alexandra Zeferino Two</vt:lpstr>
      <vt:lpstr>Ancient Kyiv</vt:lpstr>
      <vt:lpstr>Aparajita</vt:lpstr>
      <vt:lpstr>ArbatC</vt:lpstr>
      <vt:lpstr>Arial</vt:lpstr>
      <vt:lpstr>Calibri</vt:lpstr>
      <vt:lpstr>Kozuka Gothic Pr6N B</vt:lpstr>
      <vt:lpstr>Times New Roman</vt:lpstr>
      <vt:lpstr>Wingdings 2</vt:lpstr>
      <vt:lpstr>Тема Office</vt:lpstr>
      <vt:lpstr>Опыт работы по реализации технологии «Ситуация месяца»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</dc:creator>
  <cp:lastModifiedBy>Пользователь</cp:lastModifiedBy>
  <cp:revision>93</cp:revision>
  <dcterms:created xsi:type="dcterms:W3CDTF">2019-04-16T15:47:34Z</dcterms:created>
  <dcterms:modified xsi:type="dcterms:W3CDTF">2019-10-11T09:58:50Z</dcterms:modified>
</cp:coreProperties>
</file>