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633075" cy="106330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DejaVu Sans"/>
      </a:defRPr>
    </a:lvl9pPr>
  </p:defaultTextStyle>
  <p:extLst>
    <p:ext uri="{EFAFB233-063F-42B5-8137-9DF3F51BA10A}">
      <p15:sldGuideLst xmlns:p15="http://schemas.microsoft.com/office/powerpoint/2012/main">
        <p15:guide id="1" orient="horz" pos="3349" userDrawn="1">
          <p15:clr>
            <a:srgbClr val="A4A3A4"/>
          </p15:clr>
        </p15:guide>
        <p15:guide id="2" pos="33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896" y="60"/>
      </p:cViewPr>
      <p:guideLst>
        <p:guide orient="horz" pos="3349"/>
        <p:guide pos="33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531813" y="9855200"/>
            <a:ext cx="2481262" cy="566738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B8B8B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23.9.11</a:t>
            </a:r>
            <a:endParaRPr>
              <a:latin typeface="+mn-lt"/>
            </a:endParaRPr>
          </a:p>
        </p:txBody>
      </p:sp>
      <p:sp>
        <p:nvSpPr>
          <p:cNvPr id="1027" name="TextShape 2"/>
          <p:cNvSpPr txBox="1">
            <a:spLocks noChangeArrowheads="1"/>
          </p:cNvSpPr>
          <p:nvPr/>
        </p:nvSpPr>
        <p:spPr bwMode="auto">
          <a:xfrm>
            <a:off x="3633789" y="9855200"/>
            <a:ext cx="33655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7620000" y="9855200"/>
            <a:ext cx="2481263" cy="566738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B8B8B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B8E257E7-7AF2-4990-8206-1DFB28AC8722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1029" name="PlaceHolder 4"/>
          <p:cNvSpPr>
            <a:spLocks noGrp="1"/>
          </p:cNvSpPr>
          <p:nvPr>
            <p:ph type="title"/>
          </p:nvPr>
        </p:nvSpPr>
        <p:spPr bwMode="auto">
          <a:xfrm>
            <a:off x="531814" y="423865"/>
            <a:ext cx="956945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1814" y="2487613"/>
            <a:ext cx="9569450" cy="701675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структуры щелкните мышью</a:t>
            </a:r>
            <a:endParaRPr/>
          </a:p>
          <a:p>
            <a:pPr lvl="1"/>
            <a:r>
              <a:rPr lang="ru-RU"/>
              <a:t>Второй уровень структуры</a:t>
            </a:r>
            <a:endParaRPr/>
          </a:p>
          <a:p>
            <a:pPr lvl="2"/>
            <a:r>
              <a:rPr lang="ru-RU"/>
              <a:t>Третий уровень структуры</a:t>
            </a:r>
            <a:endParaRPr/>
          </a:p>
          <a:p>
            <a:pPr lvl="3"/>
            <a:r>
              <a:rPr lang="ru-RU"/>
              <a:t>Четвертый уровень структуры</a:t>
            </a:r>
            <a:endParaRPr/>
          </a:p>
          <a:p>
            <a:pPr lvl="4"/>
            <a:r>
              <a:rPr lang="ru-RU"/>
              <a:t>Пятый уровень структуры</a:t>
            </a:r>
            <a:endParaRPr/>
          </a:p>
          <a:p>
            <a:pPr lvl="5"/>
            <a:r>
              <a:rPr lang="ru-RU"/>
              <a:t>Шестой уровень структуры</a:t>
            </a:r>
            <a:endParaRPr/>
          </a:p>
          <a:p>
            <a:pPr lvl="6"/>
            <a:r>
              <a:rPr lang="ru-RU"/>
              <a:t>Седьмой уровень структуры</a:t>
            </a:r>
            <a:endParaRPr/>
          </a:p>
          <a:p>
            <a:pPr lvl="7"/>
            <a:r>
              <a:rPr lang="ru-RU"/>
              <a:t>Восьмой уровень структуры</a:t>
            </a:r>
            <a:endParaRPr/>
          </a:p>
          <a:p>
            <a:pPr lvl="8"/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23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4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6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92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17" indent="-342917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</a:defRPr>
      </a:lvl1pPr>
      <a:lvl2pPr marL="742988" indent="-285764" algn="l" rtl="0" eaLnBrk="0" fontAlgn="base" hangingPunct="0">
        <a:spcBef>
          <a:spcPct val="20000"/>
        </a:spcBef>
        <a:spcAft>
          <a:spcPct val="0"/>
        </a:spcAft>
        <a:buChar char="–"/>
        <a:defRPr sz="2801">
          <a:solidFill>
            <a:schemeClr val="tx1"/>
          </a:solidFill>
          <a:latin typeface="Arial" pitchFamily="34" charset="0"/>
        </a:defRPr>
      </a:lvl2pPr>
      <a:lvl3pPr marL="1143057" indent="-228611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80" indent="-228611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503" indent="-2286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726" indent="-2286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949" indent="-2286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172" indent="-2286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394" indent="-2286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CustomShape 1"/>
          <p:cNvSpPr>
            <a:spLocks noChangeArrowheads="1"/>
          </p:cNvSpPr>
          <p:nvPr/>
        </p:nvSpPr>
        <p:spPr bwMode="auto">
          <a:xfrm>
            <a:off x="3092450" y="708025"/>
            <a:ext cx="5068888" cy="914400"/>
          </a:xfrm>
          <a:prstGeom prst="rect">
            <a:avLst/>
          </a:prstGeom>
          <a:solidFill>
            <a:srgbClr val="8064A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Calibri" pitchFamily="34" charset="0"/>
              </a:rPr>
              <a:t>ИГРА  И  ДЕТИ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88" y="5172076"/>
            <a:ext cx="2673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CustomShape 2"/>
          <p:cNvSpPr>
            <a:spLocks noChangeArrowheads="1"/>
          </p:cNvSpPr>
          <p:nvPr/>
        </p:nvSpPr>
        <p:spPr bwMode="auto">
          <a:xfrm>
            <a:off x="5172521" y="1860550"/>
            <a:ext cx="5470079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r>
              <a:rPr lang="ru-RU" sz="2400" b="1" dirty="0">
                <a:solidFill>
                  <a:srgbClr val="604A7B"/>
                </a:solidFill>
                <a:latin typeface="Calibri" pitchFamily="34" charset="0"/>
              </a:rPr>
              <a:t>ЧЕЛОВЕК СТАНОВИТСЯ ПОДЛИННО </a:t>
            </a:r>
            <a:endParaRPr lang="ru-RU" dirty="0"/>
          </a:p>
          <a:p>
            <a:r>
              <a:rPr lang="ru-RU" sz="2400" b="1" dirty="0">
                <a:solidFill>
                  <a:srgbClr val="604A7B"/>
                </a:solidFill>
                <a:latin typeface="Calibri" pitchFamily="34" charset="0"/>
              </a:rPr>
              <a:t>ЧЕЛОВЕЧНЫМ ТОЛЬКО ТОГДА,</a:t>
            </a:r>
            <a:endParaRPr lang="ru-RU" dirty="0"/>
          </a:p>
          <a:p>
            <a:r>
              <a:rPr lang="ru-RU" sz="2400" b="1" dirty="0">
                <a:solidFill>
                  <a:srgbClr val="604A7B"/>
                </a:solidFill>
                <a:latin typeface="Calibri" pitchFamily="34" charset="0"/>
              </a:rPr>
              <a:t>КОГДА ИГРАЕТ.</a:t>
            </a:r>
            <a:endParaRPr lang="ru-RU" dirty="0"/>
          </a:p>
          <a:p>
            <a:r>
              <a:rPr lang="ru-RU" sz="2400" b="1" dirty="0">
                <a:solidFill>
                  <a:srgbClr val="604A7B"/>
                </a:solidFill>
                <a:latin typeface="Calibri" pitchFamily="34" charset="0"/>
              </a:rPr>
              <a:t>                                              Шиллер</a:t>
            </a:r>
            <a:endParaRPr lang="ru-RU" dirty="0"/>
          </a:p>
        </p:txBody>
      </p:sp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25" y="4753750"/>
            <a:ext cx="6700044" cy="394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125" y="8053388"/>
            <a:ext cx="26701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0688" y="1716089"/>
            <a:ext cx="27082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CustomShape 3"/>
          <p:cNvSpPr>
            <a:spLocks noChangeArrowheads="1"/>
          </p:cNvSpPr>
          <p:nvPr/>
        </p:nvSpPr>
        <p:spPr bwMode="auto">
          <a:xfrm>
            <a:off x="4286250" y="3703639"/>
            <a:ext cx="2060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ru-RU" sz="5400" b="1" dirty="0">
                <a:solidFill>
                  <a:srgbClr val="000000"/>
                </a:solidFill>
                <a:latin typeface="Calibri" pitchFamily="34" charset="0"/>
              </a:rPr>
              <a:t>ДЕТИ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25" y="4379913"/>
            <a:ext cx="44640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13" y="492125"/>
            <a:ext cx="5616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CustomShape 1"/>
          <p:cNvSpPr>
            <a:spLocks noChangeArrowheads="1"/>
          </p:cNvSpPr>
          <p:nvPr/>
        </p:nvSpPr>
        <p:spPr bwMode="auto">
          <a:xfrm>
            <a:off x="5245100" y="5172075"/>
            <a:ext cx="489585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400" i="1" u="sng">
                <a:solidFill>
                  <a:srgbClr val="000000"/>
                </a:solidFill>
                <a:latin typeface="Calibri" pitchFamily="34" charset="0"/>
              </a:rPr>
              <a:t>Примерный перечень  предметов: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Для игры в «семью» (набор кукол, кукольная мебель, посуда и т.д.); в «больницу» (игрушечный набор лечебных инструментов);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комплекты игрушечных животных;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куклы для кукольного театра;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транспортные игрушки;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строительные наборы, конструкторы;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для подвижных игр (мячи, скакалка, кегли, мишень с дротиками и др.);</a:t>
            </a:r>
            <a:endParaRPr lang="ru-RU"/>
          </a:p>
          <a:p>
            <a:pPr>
              <a:buSzPct val="45000"/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для занятий изодеятельностью ( бумага, краски, кисти, цветные карандаши, ластик, пластилин, мозаика, ножницы и т.д.) </a:t>
            </a:r>
            <a:endParaRPr lang="ru-RU"/>
          </a:p>
        </p:txBody>
      </p:sp>
      <p:sp>
        <p:nvSpPr>
          <p:cNvPr id="12294" name="CustomShape 2"/>
          <p:cNvSpPr>
            <a:spLocks noChangeArrowheads="1"/>
          </p:cNvSpPr>
          <p:nvPr/>
        </p:nvSpPr>
        <p:spPr bwMode="auto">
          <a:xfrm>
            <a:off x="276225" y="347663"/>
            <a:ext cx="4103688" cy="35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2400" i="1" u="sng">
                <a:solidFill>
                  <a:srgbClr val="000000"/>
                </a:solidFill>
                <a:latin typeface="Calibri" pitchFamily="34" charset="0"/>
              </a:rPr>
              <a:t>Игрушки должны обеспечивать:</a:t>
            </a:r>
            <a:endParaRPr lang="ru-RU"/>
          </a:p>
          <a:p>
            <a:pPr>
              <a:buSzPct val="45000"/>
              <a:buFont typeface="Wingdings" pitchFamily="2" charset="2"/>
              <a:buChar char="§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Возможность проигрывания для детей  всех значимых сфер деятель-ности;</a:t>
            </a:r>
            <a:endParaRPr lang="ru-RU"/>
          </a:p>
          <a:p>
            <a:pPr>
              <a:buSzPct val="45000"/>
              <a:buFont typeface="Wingdings" pitchFamily="2" charset="2"/>
              <a:buChar char="§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возможность выражения негативных эмоциональных состояний;</a:t>
            </a:r>
            <a:endParaRPr lang="ru-RU"/>
          </a:p>
          <a:p>
            <a:pPr>
              <a:buSzPct val="45000"/>
              <a:buFont typeface="Wingdings" pitchFamily="2" charset="2"/>
              <a:buChar char="§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- развитие личностных качеств;</a:t>
            </a:r>
            <a:endParaRPr lang="ru-RU"/>
          </a:p>
          <a:p>
            <a:pPr>
              <a:buSzPct val="45000"/>
              <a:buFont typeface="Wingdings" pitchFamily="2" charset="2"/>
              <a:buChar char="§"/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умственное развитие.</a:t>
            </a: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-107949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300" y="5780089"/>
            <a:ext cx="5305425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63" y="492125"/>
            <a:ext cx="525621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CustomShape 1"/>
          <p:cNvSpPr>
            <a:spLocks noChangeArrowheads="1"/>
          </p:cNvSpPr>
          <p:nvPr/>
        </p:nvSpPr>
        <p:spPr bwMode="auto">
          <a:xfrm>
            <a:off x="5749925" y="49212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ru-RU" sz="3200" b="1">
                <a:solidFill>
                  <a:srgbClr val="000000"/>
                </a:solidFill>
                <a:latin typeface="Calibri" pitchFamily="34" charset="0"/>
              </a:rPr>
              <a:t>Задачи для родителей:</a:t>
            </a:r>
            <a:endParaRPr lang="ru-RU"/>
          </a:p>
        </p:txBody>
      </p:sp>
      <p:sp>
        <p:nvSpPr>
          <p:cNvPr id="13318" name="CustomShape 2"/>
          <p:cNvSpPr>
            <a:spLocks noChangeArrowheads="1"/>
          </p:cNvSpPr>
          <p:nvPr/>
        </p:nvSpPr>
        <p:spPr bwMode="auto">
          <a:xfrm>
            <a:off x="276226" y="4379914"/>
            <a:ext cx="3743325" cy="1692275"/>
          </a:xfrm>
          <a:prstGeom prst="cloudCallout">
            <a:avLst>
              <a:gd name="adj1" fmla="val 105311"/>
              <a:gd name="adj2" fmla="val -23086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Считайтесь с поэтапностью становления игровой деятельности</a:t>
            </a:r>
            <a:endParaRPr lang="ru-RU"/>
          </a:p>
        </p:txBody>
      </p:sp>
      <p:sp>
        <p:nvSpPr>
          <p:cNvPr id="13319" name="CustomShape 3"/>
          <p:cNvSpPr>
            <a:spLocks noChangeArrowheads="1"/>
          </p:cNvSpPr>
          <p:nvPr/>
        </p:nvSpPr>
        <p:spPr bwMode="auto">
          <a:xfrm>
            <a:off x="6756400" y="3516314"/>
            <a:ext cx="3455988" cy="1692275"/>
          </a:xfrm>
          <a:prstGeom prst="cloudCallout">
            <a:avLst>
              <a:gd name="adj1" fmla="val -59564"/>
              <a:gd name="adj2" fmla="val 49796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Интересуйтесь, во что ребенок предпочитает играть</a:t>
            </a:r>
            <a:endParaRPr lang="ru-RU"/>
          </a:p>
        </p:txBody>
      </p:sp>
      <p:sp>
        <p:nvSpPr>
          <p:cNvPr id="13320" name="CustomShape 4"/>
          <p:cNvSpPr>
            <a:spLocks noChangeArrowheads="1"/>
          </p:cNvSpPr>
          <p:nvPr/>
        </p:nvSpPr>
        <p:spPr bwMode="auto">
          <a:xfrm>
            <a:off x="5818555" y="1500187"/>
            <a:ext cx="3744913" cy="1692275"/>
          </a:xfrm>
          <a:prstGeom prst="cloudCallout">
            <a:avLst>
              <a:gd name="adj1" fmla="val -25336"/>
              <a:gd name="adj2" fmla="val 146554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Вспоминайте свое детство, показывайте ребенку известные вам детские игры</a:t>
            </a:r>
            <a:endParaRPr lang="ru-RU" dirty="0"/>
          </a:p>
        </p:txBody>
      </p:sp>
      <p:sp>
        <p:nvSpPr>
          <p:cNvPr id="13321" name="CustomShape 5"/>
          <p:cNvSpPr>
            <a:spLocks noChangeArrowheads="1"/>
          </p:cNvSpPr>
          <p:nvPr/>
        </p:nvSpPr>
        <p:spPr bwMode="auto">
          <a:xfrm>
            <a:off x="708025" y="6253163"/>
            <a:ext cx="4103688" cy="1835150"/>
          </a:xfrm>
          <a:prstGeom prst="cloudCallout">
            <a:avLst>
              <a:gd name="adj1" fmla="val 52135"/>
              <a:gd name="adj2" fmla="val -109655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Проявляйте инициативу и выражайте искреннее желание участвовать в игре</a:t>
            </a:r>
            <a:endParaRPr lang="ru-RU"/>
          </a:p>
        </p:txBody>
      </p:sp>
      <p:sp>
        <p:nvSpPr>
          <p:cNvPr id="13322" name="CustomShape 6"/>
          <p:cNvSpPr>
            <a:spLocks noChangeArrowheads="1"/>
          </p:cNvSpPr>
          <p:nvPr/>
        </p:nvSpPr>
        <p:spPr bwMode="auto">
          <a:xfrm>
            <a:off x="322844" y="8070926"/>
            <a:ext cx="4464050" cy="1692275"/>
          </a:xfrm>
          <a:prstGeom prst="cloudCallout">
            <a:avLst>
              <a:gd name="adj1" fmla="val 53752"/>
              <a:gd name="adj2" fmla="val 58593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Оказывайте постоянное внимание и проявляйте уважение к детским играм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995363"/>
            <a:ext cx="3960813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CustomShape 1"/>
          <p:cNvSpPr>
            <a:spLocks noChangeArrowheads="1"/>
          </p:cNvSpPr>
          <p:nvPr/>
        </p:nvSpPr>
        <p:spPr bwMode="auto">
          <a:xfrm>
            <a:off x="1316851" y="5635228"/>
            <a:ext cx="3455987" cy="1692275"/>
          </a:xfrm>
          <a:prstGeom prst="cloudCallout">
            <a:avLst>
              <a:gd name="adj1" fmla="val 4429"/>
              <a:gd name="adj2" fmla="val 925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Играя, ребенок стремится вперед, к познанию, развитию</a:t>
            </a:r>
            <a:endParaRPr lang="ru-RU" dirty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800" y="4668839"/>
            <a:ext cx="3779838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CustomShape 2"/>
          <p:cNvSpPr>
            <a:spLocks noChangeArrowheads="1"/>
          </p:cNvSpPr>
          <p:nvPr/>
        </p:nvSpPr>
        <p:spPr bwMode="auto">
          <a:xfrm>
            <a:off x="923925" y="7543007"/>
            <a:ext cx="4751388" cy="1908175"/>
          </a:xfrm>
          <a:prstGeom prst="cloudCallout">
            <a:avLst>
              <a:gd name="adj1" fmla="val -29977"/>
              <a:gd name="adj2" fmla="val 67155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Детские игры окупаются золотом взрослой жизни самой высокой пробы, ибо  воспитывают, развивают личность целостно</a:t>
            </a:r>
            <a:endParaRPr lang="ru-RU" dirty="0"/>
          </a:p>
        </p:txBody>
      </p:sp>
      <p:sp>
        <p:nvSpPr>
          <p:cNvPr id="4103" name="CustomShape 3"/>
          <p:cNvSpPr>
            <a:spLocks noChangeArrowheads="1"/>
          </p:cNvSpPr>
          <p:nvPr/>
        </p:nvSpPr>
        <p:spPr bwMode="auto">
          <a:xfrm>
            <a:off x="5532438" y="420688"/>
            <a:ext cx="5100637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801" b="1">
                <a:solidFill>
                  <a:srgbClr val="CF2E2A"/>
                </a:solidFill>
                <a:latin typeface="Calibri" pitchFamily="34" charset="0"/>
              </a:rPr>
              <a:t>Понять природу игры,</a:t>
            </a:r>
            <a:endParaRPr lang="ru-RU"/>
          </a:p>
          <a:p>
            <a:r>
              <a:rPr lang="ru-RU" sz="2801" b="1">
                <a:solidFill>
                  <a:srgbClr val="CF2E2A"/>
                </a:solidFill>
                <a:latin typeface="Calibri" pitchFamily="34" charset="0"/>
              </a:rPr>
              <a:t>её поразительный</a:t>
            </a:r>
            <a:endParaRPr lang="ru-RU"/>
          </a:p>
          <a:p>
            <a:r>
              <a:rPr lang="ru-RU" sz="2801" b="1">
                <a:solidFill>
                  <a:srgbClr val="CF2E2A"/>
                </a:solidFill>
                <a:latin typeface="Calibri" pitchFamily="34" charset="0"/>
              </a:rPr>
              <a:t>воспитательный потенциал –</a:t>
            </a:r>
            <a:endParaRPr lang="ru-RU"/>
          </a:p>
          <a:p>
            <a:r>
              <a:rPr lang="ru-RU" sz="2801" b="1">
                <a:solidFill>
                  <a:srgbClr val="CF2E2A"/>
                </a:solidFill>
                <a:latin typeface="Calibri" pitchFamily="34" charset="0"/>
              </a:rPr>
              <a:t>это понять природу счастливого детства, </a:t>
            </a:r>
            <a:endParaRPr lang="ru-RU"/>
          </a:p>
          <a:p>
            <a:r>
              <a:rPr lang="ru-RU" sz="2801" b="1">
                <a:solidFill>
                  <a:srgbClr val="CF2E2A"/>
                </a:solidFill>
                <a:latin typeface="Calibri" pitchFamily="34" charset="0"/>
              </a:rPr>
              <a:t>понять своих детей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779464"/>
            <a:ext cx="4662488" cy="364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759" y="5280819"/>
            <a:ext cx="4917032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CustomShape 1"/>
          <p:cNvSpPr>
            <a:spLocks noChangeArrowheads="1"/>
          </p:cNvSpPr>
          <p:nvPr/>
        </p:nvSpPr>
        <p:spPr bwMode="auto">
          <a:xfrm>
            <a:off x="5077618" y="1162844"/>
            <a:ext cx="5183187" cy="2413000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Игра -  зеркало души…</a:t>
            </a:r>
            <a:endParaRPr lang="ru-RU" dirty="0"/>
          </a:p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Она лишь отражает то, чем наполнена душа ребенка. То, что мы видим в играх наших детей – это отражение мира, созданного взрослыми</a:t>
            </a:r>
            <a:endParaRPr lang="ru-RU" dirty="0"/>
          </a:p>
        </p:txBody>
      </p:sp>
      <p:sp>
        <p:nvSpPr>
          <p:cNvPr id="5126" name="CustomShape 2"/>
          <p:cNvSpPr>
            <a:spLocks noChangeArrowheads="1"/>
          </p:cNvSpPr>
          <p:nvPr/>
        </p:nvSpPr>
        <p:spPr bwMode="auto">
          <a:xfrm>
            <a:off x="78467" y="7441406"/>
            <a:ext cx="5543550" cy="2266950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Мир детских игр бесконечно разнообразен, как и миры окружающих их взрослых.  Давайте же наберемся мужества увидеть в играх отражение нашей взрослой жизни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88" y="894074"/>
            <a:ext cx="482441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CustomShape 1"/>
          <p:cNvSpPr>
            <a:spLocks noChangeArrowheads="1"/>
          </p:cNvSpPr>
          <p:nvPr/>
        </p:nvSpPr>
        <p:spPr bwMode="auto">
          <a:xfrm>
            <a:off x="4956497" y="911926"/>
            <a:ext cx="5641211" cy="2172363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Игра  представляет собой важнейшую и чрезвычайно эффективную в детском возрасте </a:t>
            </a:r>
            <a:r>
              <a:rPr lang="ru-RU" sz="1900" i="1" dirty="0">
                <a:solidFill>
                  <a:srgbClr val="000000"/>
                </a:solidFill>
                <a:latin typeface="Calibri" pitchFamily="34" charset="0"/>
              </a:rPr>
              <a:t>форму социализации ребенка</a:t>
            </a:r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, обеспечивающую освоение мира человеческих отношений</a:t>
            </a:r>
            <a:endParaRPr lang="ru-RU" dirty="0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75" y="5856288"/>
            <a:ext cx="561657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CustomShape 2"/>
          <p:cNvSpPr>
            <a:spLocks noChangeArrowheads="1"/>
          </p:cNvSpPr>
          <p:nvPr/>
        </p:nvSpPr>
        <p:spPr bwMode="auto">
          <a:xfrm>
            <a:off x="5316538" y="3516313"/>
            <a:ext cx="4895850" cy="2736850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Больше всего дети любят играть, а еще больше – играть со своими родителями.</a:t>
            </a:r>
            <a:endParaRPr lang="ru-RU"/>
          </a:p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Приглашение взрослого в игру – знак величайшего доверия  ребенка</a:t>
            </a:r>
            <a:endParaRPr lang="ru-RU"/>
          </a:p>
        </p:txBody>
      </p:sp>
      <p:sp>
        <p:nvSpPr>
          <p:cNvPr id="6151" name="CustomShape 3"/>
          <p:cNvSpPr>
            <a:spLocks noChangeArrowheads="1"/>
          </p:cNvSpPr>
          <p:nvPr/>
        </p:nvSpPr>
        <p:spPr bwMode="auto">
          <a:xfrm>
            <a:off x="420689" y="6396038"/>
            <a:ext cx="38877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Для того, чтобы ребенок овладел игровыми умениями, взрослый должен играть вместе с детьми на протяжении всего дошкольного детства.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Но на каждом его этапе следует развертывать игру таким образом, чтобы дети усваивали новый, более сложный способ построения</a:t>
            </a:r>
            <a:r>
              <a:rPr lang="ru-RU" sz="1900" dirty="0">
                <a:solidFill>
                  <a:srgbClr val="8064A2"/>
                </a:solidFill>
                <a:latin typeface="Calibri" pitchFamily="34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738" y="636588"/>
            <a:ext cx="53752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4" y="4092576"/>
            <a:ext cx="4129087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CustomShape 1"/>
          <p:cNvSpPr>
            <a:spLocks noChangeArrowheads="1"/>
          </p:cNvSpPr>
          <p:nvPr/>
        </p:nvSpPr>
        <p:spPr bwMode="auto">
          <a:xfrm>
            <a:off x="779463" y="1068388"/>
            <a:ext cx="5184775" cy="2411412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Сюжеты игр детей меняются постоянно .</a:t>
            </a:r>
            <a:endParaRPr lang="ru-RU"/>
          </a:p>
          <a:p>
            <a:pPr algn="ctr"/>
            <a:r>
              <a:rPr lang="ru-RU" sz="1900" b="1" i="1">
                <a:solidFill>
                  <a:srgbClr val="000000"/>
                </a:solidFill>
                <a:latin typeface="Calibri" pitchFamily="34" charset="0"/>
              </a:rPr>
              <a:t>Сюжет - </a:t>
            </a: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это та сфера действительности, которая моделируется, воспроизводится в игре.</a:t>
            </a:r>
            <a:endParaRPr lang="ru-RU"/>
          </a:p>
        </p:txBody>
      </p:sp>
      <p:sp>
        <p:nvSpPr>
          <p:cNvPr id="7174" name="CustomShape 2"/>
          <p:cNvSpPr>
            <a:spLocks noChangeArrowheads="1"/>
          </p:cNvSpPr>
          <p:nvPr/>
        </p:nvSpPr>
        <p:spPr bwMode="auto">
          <a:xfrm>
            <a:off x="4379914" y="7188200"/>
            <a:ext cx="5184775" cy="2413000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ru-RU" sz="1900" b="1" i="1">
                <a:solidFill>
                  <a:srgbClr val="000000"/>
                </a:solidFill>
                <a:latin typeface="Calibri" pitchFamily="34" charset="0"/>
              </a:rPr>
              <a:t>Содержание игры –</a:t>
            </a: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это содержание деятельности людей, которое воспроизводится играющим ребенком в ходе развертывания сюжета.</a:t>
            </a:r>
            <a:endParaRPr lang="ru-RU"/>
          </a:p>
        </p:txBody>
      </p:sp>
      <p:sp>
        <p:nvSpPr>
          <p:cNvPr id="7175" name="CustomShape 3"/>
          <p:cNvSpPr>
            <a:spLocks noChangeArrowheads="1"/>
          </p:cNvSpPr>
          <p:nvPr/>
        </p:nvSpPr>
        <p:spPr bwMode="auto">
          <a:xfrm>
            <a:off x="5029201" y="5172076"/>
            <a:ext cx="5313363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 Общая типология сюжетов детских игр включает</a:t>
            </a:r>
            <a:endParaRPr lang="ru-RU" dirty="0">
              <a:solidFill>
                <a:srgbClr val="002060"/>
              </a:solidFill>
            </a:endParaRPr>
          </a:p>
          <a:p>
            <a:pPr>
              <a:buSzPct val="45000"/>
              <a:buFont typeface="Wingdings" pitchFamily="2" charset="2"/>
              <a:buChar char="q"/>
            </a:pPr>
            <a:r>
              <a:rPr lang="ru-RU" sz="1900" i="1" dirty="0">
                <a:solidFill>
                  <a:srgbClr val="002060"/>
                </a:solidFill>
                <a:latin typeface="Calibri" pitchFamily="34" charset="0"/>
              </a:rPr>
              <a:t> Бытовые </a:t>
            </a:r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(«Семья», «Детский сад» и др.);</a:t>
            </a:r>
            <a:endParaRPr lang="ru-RU" dirty="0">
              <a:solidFill>
                <a:srgbClr val="002060"/>
              </a:solidFill>
            </a:endParaRPr>
          </a:p>
          <a:p>
            <a:pPr>
              <a:buSzPct val="45000"/>
              <a:buFont typeface="Wingdings" pitchFamily="2" charset="2"/>
              <a:buChar char="q"/>
            </a:pPr>
            <a:r>
              <a:rPr lang="ru-RU" sz="1900" i="1" dirty="0">
                <a:solidFill>
                  <a:srgbClr val="002060"/>
                </a:solidFill>
                <a:latin typeface="Calibri" pitchFamily="34" charset="0"/>
              </a:rPr>
              <a:t> Производственные </a:t>
            </a:r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(«Стройка», «Больница», «Школа», «Магазин»);</a:t>
            </a:r>
            <a:endParaRPr lang="ru-RU" dirty="0">
              <a:solidFill>
                <a:srgbClr val="002060"/>
              </a:solidFill>
            </a:endParaRPr>
          </a:p>
          <a:p>
            <a:pPr>
              <a:buSzPct val="45000"/>
              <a:buFont typeface="Wingdings" pitchFamily="2" charset="2"/>
              <a:buChar char="q"/>
            </a:pPr>
            <a:r>
              <a:rPr lang="ru-RU" sz="1900" i="1" dirty="0">
                <a:solidFill>
                  <a:srgbClr val="002060"/>
                </a:solidFill>
                <a:latin typeface="Calibri" pitchFamily="34" charset="0"/>
              </a:rPr>
              <a:t> Общественно-политические сюжеты </a:t>
            </a:r>
            <a:r>
              <a:rPr lang="ru-RU" sz="1900" dirty="0">
                <a:solidFill>
                  <a:srgbClr val="002060"/>
                </a:solidFill>
                <a:latin typeface="Calibri" pitchFamily="34" charset="0"/>
              </a:rPr>
              <a:t>(«Война», «Индейцы», «Партизаны» и др.)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492125"/>
            <a:ext cx="4319587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CustomShape 1"/>
          <p:cNvSpPr>
            <a:spLocks noChangeArrowheads="1"/>
          </p:cNvSpPr>
          <p:nvPr/>
        </p:nvSpPr>
        <p:spPr bwMode="auto">
          <a:xfrm>
            <a:off x="4524375" y="708025"/>
            <a:ext cx="5184775" cy="2700338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Игровые мотивы реализуют потребность ребенка жить совместной со взрослыми жизнью, участвовать в социальной деятельности, занимать определенное место в обществе</a:t>
            </a:r>
            <a:endParaRPr lang="ru-RU"/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14" y="5676901"/>
            <a:ext cx="5711825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CustomShape 2"/>
          <p:cNvSpPr>
            <a:spLocks noChangeArrowheads="1"/>
          </p:cNvSpPr>
          <p:nvPr/>
        </p:nvSpPr>
        <p:spPr bwMode="auto">
          <a:xfrm>
            <a:off x="347664" y="6684963"/>
            <a:ext cx="5184775" cy="2413000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Дефицит совместной, групповой деятельности выступает своеобразным фактором риска развития личности ребенка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4" y="5748338"/>
            <a:ext cx="5519737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708025"/>
            <a:ext cx="5040312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CustomShape 1"/>
          <p:cNvSpPr>
            <a:spLocks noChangeArrowheads="1"/>
          </p:cNvSpPr>
          <p:nvPr/>
        </p:nvSpPr>
        <p:spPr bwMode="auto">
          <a:xfrm>
            <a:off x="4956175" y="276225"/>
            <a:ext cx="5329238" cy="2916238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b="1" i="1">
                <a:solidFill>
                  <a:srgbClr val="000000"/>
                </a:solidFill>
                <a:latin typeface="Calibri" pitchFamily="34" charset="0"/>
              </a:rPr>
              <a:t>    </a:t>
            </a:r>
            <a:r>
              <a:rPr lang="ru-RU" sz="1900" b="1" i="1" u="sng">
                <a:solidFill>
                  <a:srgbClr val="000000"/>
                </a:solidFill>
                <a:latin typeface="Calibri" pitchFamily="34" charset="0"/>
              </a:rPr>
              <a:t> Все игры детей делят на:</a:t>
            </a:r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Игры-экспериментирования</a:t>
            </a:r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Сюжетные самодеятельные (сюжетно-ролевые, режиссер-ские, театрализованные)</a:t>
            </a:r>
            <a:endParaRPr lang="ru-RU"/>
          </a:p>
          <a:p>
            <a:pPr algn="ctr"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Обучающие (дидактические, подвижные, музыкальные);</a:t>
            </a:r>
            <a:endParaRPr lang="ru-RU"/>
          </a:p>
        </p:txBody>
      </p:sp>
      <p:sp>
        <p:nvSpPr>
          <p:cNvPr id="9222" name="CustomShape 2"/>
          <p:cNvSpPr>
            <a:spLocks noChangeArrowheads="1"/>
          </p:cNvSpPr>
          <p:nvPr/>
        </p:nvSpPr>
        <p:spPr bwMode="auto">
          <a:xfrm>
            <a:off x="347664" y="5819776"/>
            <a:ext cx="5184775" cy="2917825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Досуговые (интеллекту-альные, компьютерные, развлечения);</a:t>
            </a:r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Обрядовые;</a:t>
            </a:r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Тренинговые;</a:t>
            </a:r>
            <a:endParaRPr lang="ru-RU"/>
          </a:p>
          <a:p>
            <a:pPr>
              <a:buSzPct val="45000"/>
              <a:buFont typeface="Wingdings" pitchFamily="2" charset="2"/>
              <a:buChar char="Ø"/>
            </a:pPr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Досуговые</a:t>
            </a: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66" y="350249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6088" y="6036617"/>
            <a:ext cx="4751387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CustomShape 1"/>
          <p:cNvSpPr>
            <a:spLocks noChangeArrowheads="1"/>
          </p:cNvSpPr>
          <p:nvPr/>
        </p:nvSpPr>
        <p:spPr bwMode="auto">
          <a:xfrm>
            <a:off x="5100640" y="1367632"/>
            <a:ext cx="5293752" cy="2580753"/>
          </a:xfrm>
          <a:prstGeom prst="cloudCallout">
            <a:avLst>
              <a:gd name="adj1" fmla="val 1352"/>
              <a:gd name="adj2" fmla="val 25921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     Игра влияет на психическое развитие ребенка:</a:t>
            </a:r>
            <a:endParaRPr lang="ru-RU"/>
          </a:p>
          <a:p>
            <a:pPr algn="ctr"/>
            <a:r>
              <a:rPr lang="ru-RU" sz="1900">
                <a:solidFill>
                  <a:srgbClr val="000000"/>
                </a:solidFill>
                <a:latin typeface="Calibri" pitchFamily="34" charset="0"/>
              </a:rPr>
              <a:t>1. Развивает мотивационно-потребностную сферу (обеспечивает психологическую готовность ребенка к обучению в школе);</a:t>
            </a:r>
            <a:endParaRPr lang="ru-RU"/>
          </a:p>
        </p:txBody>
      </p:sp>
      <p:sp>
        <p:nvSpPr>
          <p:cNvPr id="10246" name="CustomShape 2"/>
          <p:cNvSpPr>
            <a:spLocks noChangeArrowheads="1"/>
          </p:cNvSpPr>
          <p:nvPr/>
        </p:nvSpPr>
        <p:spPr bwMode="auto">
          <a:xfrm>
            <a:off x="329744" y="5460553"/>
            <a:ext cx="4606925" cy="3132138"/>
          </a:xfrm>
          <a:prstGeom prst="cloudCallout">
            <a:avLst>
              <a:gd name="adj1" fmla="val -7418"/>
              <a:gd name="adj2" fmla="val 74804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2. Преодоление познавательного «эгоцентризма» ребенка;</a:t>
            </a:r>
            <a:endParaRPr lang="ru-RU" dirty="0"/>
          </a:p>
          <a:p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3. Формирование идеального плана сознания;</a:t>
            </a:r>
            <a:endParaRPr lang="ru-RU" dirty="0"/>
          </a:p>
          <a:p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4. Развитие произвольности действий.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633075" cy="1063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8" y="5892801"/>
            <a:ext cx="5519737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175" y="492125"/>
            <a:ext cx="52800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CustomShape 1"/>
          <p:cNvSpPr>
            <a:spLocks noChangeArrowheads="1"/>
          </p:cNvSpPr>
          <p:nvPr/>
        </p:nvSpPr>
        <p:spPr bwMode="auto">
          <a:xfrm>
            <a:off x="420688" y="1247774"/>
            <a:ext cx="4248150" cy="2447925"/>
          </a:xfrm>
          <a:prstGeom prst="cloudCallout">
            <a:avLst>
              <a:gd name="adj1" fmla="val 19873"/>
              <a:gd name="adj2" fmla="val 58063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Важен выбор игрушки для малыша!</a:t>
            </a:r>
            <a:endParaRPr lang="ru-RU" dirty="0"/>
          </a:p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К подбору игрушки надо относиться как к покупке дорогой и необходимой вещи</a:t>
            </a:r>
            <a:endParaRPr lang="ru-RU" dirty="0"/>
          </a:p>
        </p:txBody>
      </p:sp>
      <p:sp>
        <p:nvSpPr>
          <p:cNvPr id="11270" name="CustomShape 2"/>
          <p:cNvSpPr>
            <a:spLocks noChangeArrowheads="1"/>
          </p:cNvSpPr>
          <p:nvPr/>
        </p:nvSpPr>
        <p:spPr bwMode="auto">
          <a:xfrm>
            <a:off x="5940425" y="6334344"/>
            <a:ext cx="4248150" cy="2447925"/>
          </a:xfrm>
          <a:prstGeom prst="cloudCallout">
            <a:avLst>
              <a:gd name="adj1" fmla="val 14867"/>
              <a:gd name="adj2" fmla="val 77174"/>
            </a:avLst>
          </a:prstGeom>
          <a:gradFill rotWithShape="0">
            <a:gsLst>
              <a:gs pos="0">
                <a:srgbClr val="9AB4E4"/>
              </a:gs>
              <a:gs pos="100000">
                <a:srgbClr val="E0E8F5"/>
              </a:gs>
            </a:gsLst>
            <a:lin ang="5400000"/>
          </a:gradFill>
          <a:ln w="25560">
            <a:solidFill>
              <a:srgbClr val="3A5F8B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900" dirty="0">
                <a:solidFill>
                  <a:srgbClr val="000000"/>
                </a:solidFill>
                <a:latin typeface="Calibri" pitchFamily="34" charset="0"/>
              </a:rPr>
              <a:t>     Помните, что игрушкой можно и навредить ребенку, и воспитать необходимые качества характера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622</Words>
  <Application>Microsoft Office PowerPoint</Application>
  <PresentationFormat>Произвольный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DejaVu Sans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Пользователь</cp:lastModifiedBy>
  <cp:revision>5</cp:revision>
  <dcterms:modified xsi:type="dcterms:W3CDTF">2019-10-11T09:42:21Z</dcterms:modified>
</cp:coreProperties>
</file>