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3" r:id="rId6"/>
    <p:sldId id="264" r:id="rId7"/>
    <p:sldId id="258" r:id="rId8"/>
    <p:sldId id="259" r:id="rId9"/>
    <p:sldId id="262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92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Рефлексия на уроках английского языка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5013176"/>
            <a:ext cx="6084168" cy="1392560"/>
          </a:xfrm>
        </p:spPr>
        <p:txBody>
          <a:bodyPr>
            <a:normAutofit/>
          </a:bodyPr>
          <a:lstStyle/>
          <a:p>
            <a:r>
              <a:rPr lang="ru-RU" dirty="0" smtClean="0"/>
              <a:t>Ерина А.О.,</a:t>
            </a:r>
          </a:p>
          <a:p>
            <a:r>
              <a:rPr lang="ru-RU" dirty="0" smtClean="0"/>
              <a:t>у</a:t>
            </a:r>
            <a:r>
              <a:rPr lang="ru-RU" dirty="0" smtClean="0"/>
              <a:t>читель английского языка</a:t>
            </a:r>
          </a:p>
          <a:p>
            <a:r>
              <a:rPr lang="ru-RU" dirty="0" smtClean="0"/>
              <a:t>МАОУ </a:t>
            </a:r>
            <a:r>
              <a:rPr lang="ru-RU" dirty="0" err="1" smtClean="0"/>
              <a:t>Бутовская</a:t>
            </a:r>
            <a:r>
              <a:rPr lang="ru-RU" dirty="0" smtClean="0"/>
              <a:t> СОШ №2</a:t>
            </a:r>
            <a:endParaRPr lang="ru-RU" dirty="0"/>
          </a:p>
        </p:txBody>
      </p:sp>
      <p:sp>
        <p:nvSpPr>
          <p:cNvPr id="1028" name="AutoShape 4" descr="https://www.clipartmax.com/png/middle/255-2559419_question-mark-cartoon-exclamation-mark-question-and-exclamation-marks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2062220"/>
            <a:ext cx="3619065" cy="306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 descr="https://drasler.ru/wp-content/uploads/2019/03/C%D0%BF%D0%B0%D1%81%D0%B8%D0%B1%D0%BE-%D0%B7%D0%B0-%D0%B2%D0%BD%D0%B8%D0%BC%D0%B0%D0%BD%D0%B8%D0%B5-%D0%BA%D0%B0%D1%80%D1%82%D0%B8%D0%BD%D0%BA%D0%B8-%D0%B4%D0%BB%D1%8F-%D0%BF%D1%80%D0%B5%D0%B7%D0%B5%D0%BD%D1%82%D0%B0%D1%86%D0%B8%D0%B8-%D0%BF%D0%BE%D0%B4%D0%B1%D0%BE%D1%80%D0%BA%D0%B0-36-%D1%88%D1%82%D1%83%D0%BA-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u="sng" dirty="0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 – размышление о своем внутреннем состоянии, самоанализ. (Ожегов С.И., Шведова Н.Ю. Толковый словарь русского языка)</a:t>
            </a:r>
          </a:p>
          <a:p>
            <a:r>
              <a:rPr lang="ru-RU" dirty="0" smtClean="0"/>
              <a:t> – размышление, полное сомнений, противоречий; анализ собственного психического состояния. (Современный словарь иностранных слов)</a:t>
            </a:r>
          </a:p>
          <a:p>
            <a:r>
              <a:rPr lang="ru-RU" dirty="0" smtClean="0"/>
              <a:t>В современной педагогике под </a:t>
            </a:r>
            <a:r>
              <a:rPr lang="ru-RU" b="1" dirty="0" smtClean="0"/>
              <a:t>рефлексией</a:t>
            </a:r>
            <a:r>
              <a:rPr lang="ru-RU" dirty="0" smtClean="0"/>
              <a:t> понимают самоанализ деятельности и ее результатов.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320"/>
            <a:ext cx="7818072" cy="18585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Рефлексия способствует развитию трёх важных качеств современной </a:t>
            </a:r>
            <a:r>
              <a:rPr lang="ru-RU" dirty="0" smtClean="0"/>
              <a:t>личности: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трелка вниз 2"/>
          <p:cNvSpPr/>
          <p:nvPr/>
        </p:nvSpPr>
        <p:spPr>
          <a:xfrm>
            <a:off x="1835696" y="1916832"/>
            <a:ext cx="484632" cy="720080"/>
          </a:xfrm>
          <a:prstGeom prst="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>
            <a:off x="4644008" y="1340768"/>
            <a:ext cx="484632" cy="648072"/>
          </a:xfrm>
          <a:prstGeom prst="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7380312" y="1484784"/>
            <a:ext cx="484632" cy="1656184"/>
          </a:xfrm>
          <a:prstGeom prst="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043608" y="2708920"/>
            <a:ext cx="244827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</a:t>
            </a:r>
            <a:r>
              <a:rPr lang="ru-RU" b="1" dirty="0" smtClean="0"/>
              <a:t>амостоятельность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707904" y="2060848"/>
            <a:ext cx="237626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предприимчивость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300192" y="3284984"/>
            <a:ext cx="266429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конкурентоспособность</a:t>
            </a:r>
            <a:endParaRPr lang="ru-RU" dirty="0"/>
          </a:p>
        </p:txBody>
      </p:sp>
      <p:sp>
        <p:nvSpPr>
          <p:cNvPr id="9" name="Загнутый угол 8"/>
          <p:cNvSpPr/>
          <p:nvPr/>
        </p:nvSpPr>
        <p:spPr>
          <a:xfrm>
            <a:off x="1043608" y="3212976"/>
            <a:ext cx="2376264" cy="3384376"/>
          </a:xfrm>
          <a:prstGeom prst="foldedCorner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/>
              <a:t>Не учитель отвечает за ученика, а ученик, анализируя, осознаёт свои возможности, сам делает свой собственный выбор, определяет меру активности и ответственности в своей деятельности.</a:t>
            </a:r>
            <a:endParaRPr lang="ru-RU" dirty="0"/>
          </a:p>
        </p:txBody>
      </p:sp>
      <p:sp>
        <p:nvSpPr>
          <p:cNvPr id="10" name="Загнутый угол 9"/>
          <p:cNvSpPr/>
          <p:nvPr/>
        </p:nvSpPr>
        <p:spPr>
          <a:xfrm>
            <a:off x="6804248" y="3789040"/>
            <a:ext cx="1872208" cy="2376264"/>
          </a:xfrm>
          <a:prstGeom prst="foldedCorner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/>
              <a:t>Умеет делать что-то лучше других, действует в любых ситуациях более эффективно.</a:t>
            </a:r>
            <a:endParaRPr lang="ru-RU" dirty="0"/>
          </a:p>
        </p:txBody>
      </p:sp>
      <p:sp>
        <p:nvSpPr>
          <p:cNvPr id="11" name="Загнутый угол 10"/>
          <p:cNvSpPr/>
          <p:nvPr/>
        </p:nvSpPr>
        <p:spPr>
          <a:xfrm>
            <a:off x="3707904" y="2564904"/>
            <a:ext cx="2376264" cy="3960440"/>
          </a:xfrm>
          <a:prstGeom prst="foldedCorner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/>
              <a:t>Ученик осознаёт, что он может предпринять здесь и сейчас, чтобы стало лучше. В случае ошибки или неудачи не отчаивается, а оценивает ситуацию и, исходя из новых условий, ставит перед собой новые цели и задачи и успешно решает их.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818072" cy="99444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Функции рефлексии: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115616" y="1844824"/>
            <a:ext cx="223224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коммуникативная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763688" y="2564904"/>
            <a:ext cx="208823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организаторская</a:t>
            </a:r>
            <a:endParaRPr lang="ru-RU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5148064" y="1052736"/>
            <a:ext cx="720080" cy="29523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6660232" y="1052736"/>
            <a:ext cx="0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851920" y="1124744"/>
            <a:ext cx="216024" cy="20882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491880" y="1124744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1979712" y="1052736"/>
            <a:ext cx="504056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843808" y="3284984"/>
            <a:ext cx="237626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err="1" smtClean="0"/>
              <a:t>смыслотворческая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4139952" y="1556792"/>
            <a:ext cx="237626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проектировочная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4932040" y="2276872"/>
            <a:ext cx="237626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мотивационная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5004048" y="4149080"/>
            <a:ext cx="237626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коррекционная</a:t>
            </a:r>
            <a:endParaRPr lang="ru-RU" dirty="0"/>
          </a:p>
        </p:txBody>
      </p:sp>
      <p:cxnSp>
        <p:nvCxnSpPr>
          <p:cNvPr id="40" name="Прямая со стрелкой 39"/>
          <p:cNvCxnSpPr/>
          <p:nvPr/>
        </p:nvCxnSpPr>
        <p:spPr>
          <a:xfrm>
            <a:off x="7092280" y="1052736"/>
            <a:ext cx="720080" cy="18722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6156176" y="3068960"/>
            <a:ext cx="237626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диагностическая</a:t>
            </a:r>
            <a:endParaRPr lang="ru-RU" dirty="0"/>
          </a:p>
        </p:txBody>
      </p:sp>
      <p:cxnSp>
        <p:nvCxnSpPr>
          <p:cNvPr id="48" name="Прямая со стрелкой 47"/>
          <p:cNvCxnSpPr/>
          <p:nvPr/>
        </p:nvCxnSpPr>
        <p:spPr>
          <a:xfrm>
            <a:off x="4139952" y="1124744"/>
            <a:ext cx="43204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24" grpId="0" animBg="1"/>
      <p:bldP spid="25" grpId="0" animBg="1"/>
      <p:bldP spid="26" grpId="0" animBg="1"/>
      <p:bldP spid="32" grpId="0" animBg="1"/>
      <p:bldP spid="4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187624" y="1916832"/>
          <a:ext cx="7704856" cy="266309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3177260"/>
                <a:gridCol w="4527596"/>
              </a:tblGrid>
              <a:tr h="2448271">
                <a:tc>
                  <a:txBody>
                    <a:bodyPr/>
                    <a:lstStyle/>
                    <a:p>
                      <a:pPr marL="228600" indent="-228600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en-US" sz="1600" dirty="0" smtClean="0"/>
                        <a:t>At </a:t>
                      </a:r>
                      <a:r>
                        <a:rPr lang="en-US" sz="1600" dirty="0"/>
                        <a:t>the lesson I </a:t>
                      </a:r>
                      <a:r>
                        <a:rPr lang="en-US" sz="1600" dirty="0" smtClean="0"/>
                        <a:t>was</a:t>
                      </a:r>
                      <a:endParaRPr lang="ru-RU" sz="1600" dirty="0" smtClean="0"/>
                    </a:p>
                    <a:p>
                      <a:pPr marL="228600" indent="-228600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endParaRPr lang="ru-RU" sz="11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2. The results of my </a:t>
                      </a:r>
                      <a:r>
                        <a:rPr lang="en-US" sz="1600" dirty="0" smtClean="0"/>
                        <a:t>work</a:t>
                      </a:r>
                      <a:endParaRPr lang="ru-RU" sz="1600" dirty="0" smtClean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3. The lesson seemed … to </a:t>
                      </a:r>
                      <a:r>
                        <a:rPr lang="en-US" sz="1600" dirty="0" smtClean="0"/>
                        <a:t>me</a:t>
                      </a:r>
                      <a:endParaRPr lang="ru-RU" sz="1600" dirty="0" smtClean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4. At the lesson I </a:t>
                      </a:r>
                      <a:r>
                        <a:rPr lang="en-US" sz="1600" dirty="0" smtClean="0"/>
                        <a:t>was</a:t>
                      </a:r>
                      <a:endParaRPr lang="ru-RU" sz="1600" dirty="0" smtClean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5. The information I’ve got </a:t>
                      </a:r>
                      <a:r>
                        <a:rPr lang="en-US" sz="1600" dirty="0" smtClean="0"/>
                        <a:t>is</a:t>
                      </a:r>
                      <a:endParaRPr lang="ru-RU" sz="1600" dirty="0" smtClean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7. My homework is … to me.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332" marR="8332" marT="8332" marB="833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active / </a:t>
                      </a:r>
                      <a:r>
                        <a:rPr lang="en-US" sz="1600" dirty="0" smtClean="0"/>
                        <a:t>passive</a:t>
                      </a:r>
                      <a:endParaRPr lang="ru-RU" sz="1600" dirty="0" smtClean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satisfy / don’t satisfy </a:t>
                      </a:r>
                      <a:r>
                        <a:rPr lang="en-US" sz="1600" dirty="0" smtClean="0"/>
                        <a:t>me</a:t>
                      </a:r>
                      <a:endParaRPr lang="ru-RU" sz="1600" dirty="0" smtClean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short / </a:t>
                      </a:r>
                      <a:r>
                        <a:rPr lang="en-US" sz="1600" dirty="0" smtClean="0"/>
                        <a:t>long</a:t>
                      </a:r>
                      <a:endParaRPr lang="ru-RU" sz="1600" dirty="0" smtClean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not tired / </a:t>
                      </a:r>
                      <a:r>
                        <a:rPr lang="en-US" sz="1600" dirty="0" smtClean="0"/>
                        <a:t>tired</a:t>
                      </a:r>
                      <a:endParaRPr lang="ru-RU" sz="1600" dirty="0" smtClean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clear / not clear; useful / not useful; interesting / </a:t>
                      </a:r>
                      <a:r>
                        <a:rPr lang="en-US" sz="1600" dirty="0" smtClean="0"/>
                        <a:t>boring</a:t>
                      </a:r>
                      <a:endParaRPr lang="ru-RU" sz="1600" dirty="0" smtClean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easy / difficult; interesting / not interesting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332" marR="8332" marT="8332" marB="8332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115616" y="188640"/>
            <a:ext cx="7740352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 am a </a:t>
            </a: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muddlehead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 haven’t a clue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 have bright spirit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 use my brains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 listened with half an ear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 fell on deaf ears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124744"/>
            <a:ext cx="3889823" cy="2405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58368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122" name="AutoShape 2" descr="https://ds04.infourok.ru/uploads/ex/1289/0012b028-ba63ca0a/img1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https://ds04.infourok.ru/uploads/ex/1289/0012b028-ba63ca0a/img1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дминистратор\Рабочий стол\рефл\img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32656"/>
            <a:ext cx="7884368" cy="6237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25</TotalTime>
  <Words>216</Words>
  <Application>Microsoft Office PowerPoint</Application>
  <PresentationFormat>Экран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Рефлексия на уроках английского языка</vt:lpstr>
      <vt:lpstr>Рефлексия</vt:lpstr>
      <vt:lpstr>Рефлексия способствует развитию трёх важных качеств современной личности: </vt:lpstr>
      <vt:lpstr>Функции рефлексии:</vt:lpstr>
      <vt:lpstr>Слайд 5</vt:lpstr>
      <vt:lpstr>Слайд 6</vt:lpstr>
      <vt:lpstr>  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Рефлексия на уроках английского языка</dc:title>
  <cp:lastModifiedBy>user</cp:lastModifiedBy>
  <cp:revision>5</cp:revision>
  <dcterms:modified xsi:type="dcterms:W3CDTF">2019-10-08T12:48:44Z</dcterms:modified>
</cp:coreProperties>
</file>