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4"/>
  </p:notes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5" r:id="rId10"/>
    <p:sldId id="261" r:id="rId11"/>
    <p:sldId id="267" r:id="rId12"/>
    <p:sldId id="268" r:id="rId13"/>
    <p:sldId id="270" r:id="rId14"/>
    <p:sldId id="269" r:id="rId15"/>
    <p:sldId id="271" r:id="rId16"/>
    <p:sldId id="273" r:id="rId17"/>
    <p:sldId id="274" r:id="rId18"/>
    <p:sldId id="275" r:id="rId19"/>
    <p:sldId id="276" r:id="rId20"/>
    <p:sldId id="272" r:id="rId21"/>
    <p:sldId id="277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85B2E-89A1-4017-8E66-21306260A58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803FE-10F8-44B3-BF4C-1373B2F025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803FE-10F8-44B3-BF4C-1373B2F0253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Развитие речи детей  5-го года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Подготовила </a:t>
            </a:r>
          </a:p>
          <a:p>
            <a:r>
              <a:rPr lang="ru-RU" smtClean="0"/>
              <a:t>Ишметова</a:t>
            </a:r>
            <a:r>
              <a:rPr lang="ru-RU" dirty="0" smtClean="0"/>
              <a:t> В.М.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410480" cy="164305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Речевые игры для детей 5-го года жизни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	</a:t>
            </a:r>
            <a:r>
              <a:rPr lang="ru-RU" sz="3000" b="1" dirty="0" smtClean="0"/>
              <a:t>Лексика</a:t>
            </a:r>
          </a:p>
          <a:p>
            <a:r>
              <a:rPr lang="ru-RU" b="1" i="1" dirty="0" smtClean="0"/>
              <a:t>1. Развивать понимание речи.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ru-RU" b="1" i="1" dirty="0" smtClean="0"/>
              <a:t>Называть предметы,  их действия, признаки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- «Я знаю  4-5 названий фруктов (овощей и т.д.)»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-  «Какой предмет? Что он  делает?» (по 3-4 слова)</a:t>
            </a:r>
            <a:endParaRPr lang="ru-RU" b="1" dirty="0" smtClean="0"/>
          </a:p>
          <a:p>
            <a:r>
              <a:rPr lang="ru-RU" b="1" i="1" dirty="0" smtClean="0"/>
              <a:t>3.. «Скажи наоборот»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Высокий -             чистый -            большой  –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поднимать -          застегнуть -  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Грамматический строй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              б) словоизменение</a:t>
            </a:r>
          </a:p>
          <a:p>
            <a:r>
              <a:rPr lang="ru-RU" dirty="0" smtClean="0"/>
              <a:t>1. </a:t>
            </a:r>
            <a:r>
              <a:rPr lang="ru-RU" b="1" i="1" dirty="0" smtClean="0"/>
              <a:t>«Один - много», «Чего много»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яблоко –  яблоки – много  яблок</a:t>
            </a:r>
            <a:endParaRPr lang="ru-RU" b="1" dirty="0" smtClean="0"/>
          </a:p>
          <a:p>
            <a:r>
              <a:rPr lang="ru-RU" b="1" i="1" dirty="0" smtClean="0"/>
              <a:t>2.«Измени слова, закончи предложение»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У меня есть  (</a:t>
            </a:r>
            <a:r>
              <a:rPr lang="ru-RU" b="1" i="1" dirty="0" smtClean="0"/>
              <a:t>кукла)</a:t>
            </a:r>
            <a:r>
              <a:rPr lang="ru-RU" dirty="0" smtClean="0"/>
              <a:t>, а в магазине продают </a:t>
            </a:r>
            <a:r>
              <a:rPr lang="ru-RU" b="1" i="1" dirty="0" smtClean="0"/>
              <a:t>(куклы, много  кукол)</a:t>
            </a:r>
            <a:r>
              <a:rPr lang="ru-RU" dirty="0" smtClean="0"/>
              <a:t>. Раньше у меня не было такой </a:t>
            </a:r>
            <a:r>
              <a:rPr lang="ru-RU" b="1" i="1" dirty="0" smtClean="0"/>
              <a:t>( куклы).</a:t>
            </a:r>
            <a:r>
              <a:rPr lang="ru-RU" dirty="0" smtClean="0"/>
              <a:t>  Я играю </a:t>
            </a:r>
            <a:r>
              <a:rPr lang="ru-RU" b="1" i="1" dirty="0" smtClean="0"/>
              <a:t>(куклой),</a:t>
            </a:r>
            <a:r>
              <a:rPr lang="ru-RU" dirty="0" smtClean="0"/>
              <a:t> а девочки играют </a:t>
            </a:r>
            <a:r>
              <a:rPr lang="ru-RU" b="1" i="1" dirty="0" smtClean="0"/>
              <a:t>(куклами).</a:t>
            </a:r>
            <a:r>
              <a:rPr lang="ru-RU" dirty="0" smtClean="0"/>
              <a:t>  </a:t>
            </a:r>
            <a:endParaRPr lang="ru-RU" b="1" dirty="0" smtClean="0"/>
          </a:p>
          <a:p>
            <a:r>
              <a:rPr lang="ru-RU" b="1" i="1" dirty="0" smtClean="0"/>
              <a:t>3. «Где находится предмет»</a:t>
            </a:r>
            <a:r>
              <a:rPr lang="ru-RU" dirty="0" smtClean="0"/>
              <a:t> (употребление предлогов  у, на, под, в, около, над, перед, за, от, по, из, с.)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Грамматический строй речи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7339042" cy="5169876"/>
          </a:xfrm>
        </p:spPr>
        <p:txBody>
          <a:bodyPr>
            <a:normAutofit/>
          </a:bodyPr>
          <a:lstStyle/>
          <a:p>
            <a:pPr lvl="6"/>
            <a:r>
              <a:rPr lang="ru-RU" sz="3000" b="1" dirty="0" smtClean="0"/>
              <a:t>а) словообразование</a:t>
            </a:r>
          </a:p>
          <a:p>
            <a:r>
              <a:rPr lang="ru-RU" b="1" i="1" dirty="0" smtClean="0"/>
              <a:t>1.  «Назови ласково»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помидор –  помидорчик </a:t>
            </a:r>
            <a:endParaRPr lang="ru-RU" b="1" dirty="0" smtClean="0"/>
          </a:p>
          <a:p>
            <a:r>
              <a:rPr lang="ru-RU" b="1" i="1" dirty="0" smtClean="0"/>
              <a:t>2. «Из чего – какое?», «Скажи, какой?»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из железа – железный       </a:t>
            </a:r>
            <a:endParaRPr lang="ru-RU" b="1" dirty="0" smtClean="0"/>
          </a:p>
          <a:p>
            <a:r>
              <a:rPr lang="ru-RU" b="1" i="1" dirty="0" smtClean="0"/>
              <a:t>3. «Чей, чья, чьи?»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сумка мамы – мамина сумка, (</a:t>
            </a:r>
            <a:r>
              <a:rPr lang="ru-RU" dirty="0" err="1" smtClean="0"/>
              <a:t>Светин,папины</a:t>
            </a:r>
            <a:r>
              <a:rPr lang="ru-RU" dirty="0" smtClean="0"/>
              <a:t>) </a:t>
            </a:r>
            <a:endParaRPr lang="ru-RU" b="1" dirty="0" smtClean="0"/>
          </a:p>
          <a:p>
            <a:r>
              <a:rPr lang="ru-RU" b="1" i="1" dirty="0" smtClean="0"/>
              <a:t>4. «Назови, что делает предмет»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Летает – вылетает, залетает, улетает.</a:t>
            </a:r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Грамматический строй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          в) согласование</a:t>
            </a:r>
          </a:p>
          <a:p>
            <a:r>
              <a:rPr lang="ru-RU" i="1" dirty="0" smtClean="0"/>
              <a:t> </a:t>
            </a:r>
            <a:r>
              <a:rPr lang="ru-RU" b="1" i="1" dirty="0" smtClean="0"/>
              <a:t>1. «Мой, моя, мое, мои»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Чья шуба? – моя шуба          Чей стол?– мой стол</a:t>
            </a:r>
          </a:p>
          <a:p>
            <a:r>
              <a:rPr lang="ru-RU" b="1" i="1" dirty="0" smtClean="0"/>
              <a:t>2. Составление предложений с правильным согласованием  слов.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7481918" cy="52413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Точно и в полном объеме выполнять основные артикуляционные упражнения для губ и языка:</a:t>
            </a:r>
          </a:p>
          <a:p>
            <a:pPr lvl="0">
              <a:buNone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широко открыть рот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улыбка   - трубочка     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лопатка  - жало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качели  -  маятник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endParaRPr lang="ru-RU" sz="24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ru-RU" sz="3600" dirty="0" smtClean="0"/>
              <a:t>        </a:t>
            </a:r>
            <a:r>
              <a:rPr lang="ru-RU" sz="3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</a:t>
            </a:r>
            <a:r>
              <a:rPr lang="ru-RU" sz="36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вукопроизношени</a:t>
            </a:r>
            <a:r>
              <a:rPr lang="ru-RU" sz="3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 </a:t>
            </a:r>
          </a:p>
          <a:p>
            <a:r>
              <a:rPr lang="ru-RU" dirty="0" smtClean="0"/>
              <a:t>Закреплять правильное произношение гласных, согласных: </a:t>
            </a:r>
            <a:r>
              <a:rPr lang="ru-RU" dirty="0" err="1" smtClean="0"/>
              <a:t>п</a:t>
            </a:r>
            <a:r>
              <a:rPr lang="ru-RU" dirty="0" smtClean="0"/>
              <a:t>, б, м, </a:t>
            </a:r>
            <a:r>
              <a:rPr lang="ru-RU" dirty="0" err="1" smtClean="0"/>
              <a:t>н</a:t>
            </a:r>
            <a:r>
              <a:rPr lang="ru-RU" dirty="0" smtClean="0"/>
              <a:t>, т, </a:t>
            </a:r>
            <a:r>
              <a:rPr lang="ru-RU" dirty="0" err="1" smtClean="0"/>
              <a:t>д</a:t>
            </a:r>
            <a:r>
              <a:rPr lang="ru-RU" dirty="0" smtClean="0"/>
              <a:t>, к, г, </a:t>
            </a:r>
            <a:r>
              <a:rPr lang="ru-RU" dirty="0" err="1" smtClean="0"/>
              <a:t>х</a:t>
            </a:r>
            <a:r>
              <a:rPr lang="ru-RU" dirty="0" smtClean="0"/>
              <a:t>, </a:t>
            </a:r>
            <a:r>
              <a:rPr lang="ru-RU" dirty="0" err="1" smtClean="0"/>
              <a:t>ф</a:t>
            </a:r>
            <a:r>
              <a:rPr lang="ru-RU" dirty="0" smtClean="0"/>
              <a:t>, в; свистящих, шипящих звуков.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endParaRPr lang="ru-RU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7553356" cy="1463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Артикуляционная моторика</a:t>
            </a:r>
            <a:br>
              <a:rPr lang="ru-RU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Просодическая сторона речи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Формировать правильный длительный речевой выдох ( вдох носом – выдох ртом, уметь произносить на одном выдохе  фразу  из 4 слов).</a:t>
            </a:r>
          </a:p>
          <a:p>
            <a:r>
              <a:rPr lang="ru-RU" dirty="0" smtClean="0"/>
              <a:t>2. Уметь отчетливо произносить слова и словосочетания.</a:t>
            </a:r>
          </a:p>
          <a:p>
            <a:r>
              <a:rPr lang="ru-RU" dirty="0" smtClean="0"/>
              <a:t>3. Уметь произносить фразы </a:t>
            </a:r>
          </a:p>
          <a:p>
            <a:r>
              <a:rPr lang="ru-RU" dirty="0" smtClean="0"/>
              <a:t>тихо – громко; ласково -  сердито.</a:t>
            </a:r>
          </a:p>
          <a:p>
            <a:r>
              <a:rPr lang="ru-RU" b="1" dirty="0" smtClean="0"/>
              <a:t>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Слоговая структура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Произносить слова с 1, 2, 3 слогами с одним стечением согласных    </a:t>
            </a:r>
            <a:r>
              <a:rPr lang="ru-RU" b="1" i="1" dirty="0" smtClean="0"/>
              <a:t>(мак, кот, дети , киты, малина, кубики, девочка, платок)</a:t>
            </a:r>
            <a:r>
              <a:rPr lang="ru-RU" dirty="0" smtClean="0"/>
              <a:t>; 4 сложные слова с открытыми слогами </a:t>
            </a:r>
            <a:r>
              <a:rPr lang="ru-RU" b="1" i="1" dirty="0" smtClean="0"/>
              <a:t>(помидоры, пианино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Формирование фонематического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слуха и восприятия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Познакомить с понятиями:</a:t>
            </a:r>
            <a:endParaRPr lang="ru-RU" b="1" dirty="0" smtClean="0"/>
          </a:p>
          <a:p>
            <a:r>
              <a:rPr lang="ru-RU" dirty="0" smtClean="0"/>
              <a:t> - </a:t>
            </a:r>
            <a:r>
              <a:rPr lang="ru-RU" b="1" i="1" dirty="0" smtClean="0"/>
              <a:t>речь - предложение</a:t>
            </a:r>
            <a:r>
              <a:rPr lang="ru-RU" dirty="0" smtClean="0"/>
              <a:t>  - </a:t>
            </a:r>
            <a:r>
              <a:rPr lang="ru-RU" b="1" i="1" dirty="0" smtClean="0"/>
              <a:t>слово  -слог- </a:t>
            </a:r>
            <a:r>
              <a:rPr lang="ru-RU" dirty="0" smtClean="0"/>
              <a:t>- </a:t>
            </a:r>
            <a:r>
              <a:rPr lang="ru-RU" b="1" i="1" dirty="0" smtClean="0"/>
              <a:t>звук: гласный и согласный </a:t>
            </a:r>
            <a:endParaRPr lang="ru-RU" b="1" dirty="0" smtClean="0"/>
          </a:p>
          <a:p>
            <a:r>
              <a:rPr lang="ru-RU" dirty="0" smtClean="0"/>
              <a:t>2. Уметь отхлопывать ритм.</a:t>
            </a:r>
            <a:endParaRPr lang="ru-RU" b="1" dirty="0" smtClean="0"/>
          </a:p>
          <a:p>
            <a:r>
              <a:rPr lang="ru-RU" dirty="0" smtClean="0"/>
              <a:t>2. Выделять первый, последний звук в слове, делить слова на части, выделять  гласные звуки в начале и в конце слова.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b="1" dirty="0" smtClean="0"/>
          </a:p>
          <a:p>
            <a:r>
              <a:rPr lang="ru-RU" dirty="0" smtClean="0"/>
              <a:t>3.Выкладывать  схему звукового анализа  звукосочетания  </a:t>
            </a:r>
            <a:r>
              <a:rPr lang="ru-RU" b="1" dirty="0" smtClean="0"/>
              <a:t>ИА </a:t>
            </a:r>
            <a:r>
              <a:rPr lang="ru-RU" dirty="0" smtClean="0"/>
              <a:t>из фишек,  называя каждый звук  и обозначая  соответствующей фишкой..</a:t>
            </a:r>
            <a:endParaRPr lang="ru-RU" b="1" dirty="0" smtClean="0"/>
          </a:p>
          <a:p>
            <a:r>
              <a:rPr lang="ru-RU" dirty="0" smtClean="0"/>
              <a:t> 4. Придумывать  предложение  с заданным  словом, считать  слова, выкладывать   схему. 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b="1" dirty="0" smtClean="0"/>
          </a:p>
          <a:p>
            <a:r>
              <a:rPr lang="ru-RU" dirty="0" smtClean="0"/>
              <a:t> 5. Игра «Путаница»</a:t>
            </a:r>
            <a:endParaRPr lang="ru-RU" b="1" dirty="0" smtClean="0"/>
          </a:p>
          <a:p>
            <a:r>
              <a:rPr lang="ru-RU" dirty="0" smtClean="0"/>
              <a:t>Варить, мама,  суп.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Развитие общей и мелкой моторики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«Попрыгай» на двух(одной) ноге</a:t>
            </a:r>
            <a:endParaRPr lang="ru-RU" b="1" dirty="0" smtClean="0"/>
          </a:p>
          <a:p>
            <a:r>
              <a:rPr lang="ru-RU" dirty="0" smtClean="0"/>
              <a:t>2. «Колечки», «Зайка», «Ножницы», «Коза», «Замок»,</a:t>
            </a:r>
            <a:endParaRPr lang="ru-RU" b="1" dirty="0" smtClean="0"/>
          </a:p>
          <a:p>
            <a:r>
              <a:rPr lang="ru-RU" dirty="0" smtClean="0"/>
              <a:t>(штриховка, шнуровка, застежка)</a:t>
            </a:r>
            <a:endParaRPr lang="ru-RU" b="1" dirty="0" smtClean="0"/>
          </a:p>
          <a:p>
            <a:r>
              <a:rPr lang="ru-RU" dirty="0" smtClean="0"/>
              <a:t> 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Психические процессы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Зрительное внимание и память</a:t>
            </a:r>
            <a:endParaRPr lang="ru-RU" b="1" dirty="0" smtClean="0"/>
          </a:p>
          <a:p>
            <a:r>
              <a:rPr lang="ru-RU" dirty="0" smtClean="0"/>
              <a:t>    - «Что изменилось?» </a:t>
            </a:r>
            <a:endParaRPr lang="ru-RU" b="1" dirty="0" smtClean="0"/>
          </a:p>
          <a:p>
            <a:r>
              <a:rPr lang="ru-RU" dirty="0" smtClean="0"/>
              <a:t>     - «Чего не стало?»</a:t>
            </a:r>
            <a:endParaRPr lang="ru-RU" b="1" dirty="0" smtClean="0"/>
          </a:p>
          <a:p>
            <a:r>
              <a:rPr lang="ru-RU" dirty="0" smtClean="0"/>
              <a:t>2. Слуховое внимание и память</a:t>
            </a:r>
            <a:endParaRPr lang="ru-RU" b="1" dirty="0" smtClean="0"/>
          </a:p>
          <a:p>
            <a:r>
              <a:rPr lang="ru-RU" dirty="0" smtClean="0"/>
              <a:t>     - «Запомни и повтори» (3-4 слов)</a:t>
            </a:r>
            <a:endParaRPr lang="ru-RU" b="1" dirty="0" smtClean="0"/>
          </a:p>
          <a:p>
            <a:r>
              <a:rPr lang="ru-RU" dirty="0" smtClean="0"/>
              <a:t>3.Мышление</a:t>
            </a:r>
            <a:endParaRPr lang="ru-RU" b="1" dirty="0" smtClean="0"/>
          </a:p>
          <a:p>
            <a:r>
              <a:rPr lang="ru-RU" dirty="0" smtClean="0"/>
              <a:t>  - «4-й лишний»</a:t>
            </a:r>
            <a:endParaRPr lang="ru-RU" b="1" dirty="0" smtClean="0"/>
          </a:p>
          <a:p>
            <a:r>
              <a:rPr lang="ru-RU" dirty="0" smtClean="0"/>
              <a:t>  - «Исправь ошибку»</a:t>
            </a:r>
            <a:endParaRPr lang="ru-RU" b="1" dirty="0" smtClean="0"/>
          </a:p>
          <a:p>
            <a:r>
              <a:rPr lang="ru-RU" dirty="0" smtClean="0"/>
              <a:t>  - «Это правда или  нет?»</a:t>
            </a:r>
            <a:endParaRPr lang="ru-RU" b="1" dirty="0" smtClean="0"/>
          </a:p>
          <a:p>
            <a:r>
              <a:rPr lang="ru-RU" dirty="0" smtClean="0"/>
              <a:t>  - «Что сначала, что потом?»</a:t>
            </a:r>
            <a:endParaRPr lang="ru-RU" b="1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Семейный кодекс РФ</a:t>
            </a:r>
            <a:r>
              <a:rPr lang="ru-RU" dirty="0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142984"/>
            <a:ext cx="8472518" cy="4983179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Статья 63. </a:t>
            </a:r>
            <a:r>
              <a:rPr lang="ru-RU" b="1" dirty="0" smtClean="0"/>
              <a:t>Права и обязанности родителей по воспитанию и образованию детей</a:t>
            </a:r>
          </a:p>
          <a:p>
            <a:pPr algn="ctr" eaLnBrk="1" hangingPunct="1">
              <a:buFontTx/>
              <a:buNone/>
            </a:pPr>
            <a:endParaRPr lang="ru-RU" sz="1000" b="1" dirty="0" smtClean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428868"/>
            <a:ext cx="832005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dirty="0">
                <a:effectLst/>
              </a:rPr>
              <a:t>1. Родители имеют право и обязаны воспитывать своих детей.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/>
              </a:rPr>
              <a:t>Родители несут ответственность за воспитание и развитие своих детей.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/>
              </a:rPr>
              <a:t>Они обязаны заботиться о здоровье, физическом, психическом,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/>
              </a:rPr>
              <a:t>духовном и нравственном развитии своих </a:t>
            </a:r>
            <a:r>
              <a:rPr lang="ru-RU" sz="2400" b="1" dirty="0" smtClean="0">
                <a:solidFill>
                  <a:srgbClr val="FF0000"/>
                </a:solidFill>
                <a:effectLst/>
              </a:rPr>
              <a:t>детей.</a:t>
            </a:r>
          </a:p>
          <a:p>
            <a:pPr algn="ctr"/>
            <a:r>
              <a:rPr lang="ru-RU" sz="2400" dirty="0" smtClean="0">
                <a:effectLst/>
              </a:rPr>
              <a:t>Родители </a:t>
            </a:r>
            <a:r>
              <a:rPr lang="ru-RU" sz="2400" dirty="0">
                <a:effectLst/>
              </a:rPr>
              <a:t>имеют преимущественное право </a:t>
            </a:r>
          </a:p>
          <a:p>
            <a:pPr algn="ctr"/>
            <a:r>
              <a:rPr lang="ru-RU" sz="2400" dirty="0">
                <a:effectLst/>
              </a:rPr>
              <a:t>на воспитание своих детей перед всеми другими лицами.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1143000"/>
          </a:xfrm>
        </p:spPr>
        <p:txBody>
          <a:bodyPr/>
          <a:lstStyle/>
          <a:p>
            <a:r>
              <a:rPr lang="ru-RU" dirty="0" smtClean="0"/>
              <a:t>		</a:t>
            </a:r>
            <a:r>
              <a:rPr lang="ru-RU" dirty="0" smtClean="0">
                <a:solidFill>
                  <a:srgbClr val="FF0000"/>
                </a:solidFill>
              </a:rPr>
              <a:t>Связная речь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7410480" cy="50984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b="1" dirty="0" smtClean="0"/>
          </a:p>
          <a:p>
            <a:r>
              <a:rPr lang="ru-RU" dirty="0" smtClean="0"/>
              <a:t>- Составление простых, сложных предложений.</a:t>
            </a:r>
            <a:endParaRPr lang="ru-RU" b="1" dirty="0" smtClean="0"/>
          </a:p>
          <a:p>
            <a:r>
              <a:rPr lang="ru-RU" dirty="0" smtClean="0"/>
              <a:t>- Составление описательного   рассказа  по алгоритму.</a:t>
            </a:r>
            <a:endParaRPr lang="ru-RU" b="1" dirty="0" smtClean="0"/>
          </a:p>
          <a:p>
            <a:r>
              <a:rPr lang="ru-RU" dirty="0" smtClean="0"/>
              <a:t>- Составление   рассказа по сюжетной картине.</a:t>
            </a:r>
            <a:endParaRPr lang="ru-RU" b="1" dirty="0" smtClean="0"/>
          </a:p>
          <a:p>
            <a:r>
              <a:rPr lang="ru-RU" dirty="0" smtClean="0"/>
              <a:t>-  Пересказ  короткого текста (сказки). 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Правила работы с индивидуальной тетрадью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Индивидуальная тетрадь – это </a:t>
            </a:r>
            <a:r>
              <a:rPr lang="ru-RU" sz="2800" b="1" u="sng" dirty="0" smtClean="0">
                <a:solidFill>
                  <a:srgbClr val="FF0000"/>
                </a:solidFill>
              </a:rPr>
              <a:t>документ</a:t>
            </a:r>
            <a:r>
              <a:rPr lang="ru-RU" sz="2800" dirty="0" smtClean="0">
                <a:solidFill>
                  <a:srgbClr val="FF0000"/>
                </a:solidFill>
              </a:rPr>
              <a:t>,</a:t>
            </a:r>
            <a:r>
              <a:rPr lang="ru-RU" sz="2800" dirty="0" smtClean="0"/>
              <a:t> поэтому вести  ее следует аккуратно,  не терять.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Тетрадь выдается  </a:t>
            </a:r>
            <a:r>
              <a:rPr lang="ru-RU" sz="2800" b="1" dirty="0" smtClean="0">
                <a:solidFill>
                  <a:srgbClr val="FF0000"/>
                </a:solidFill>
              </a:rPr>
              <a:t>в пятницу</a:t>
            </a:r>
            <a:r>
              <a:rPr lang="ru-RU" sz="2800" dirty="0" smtClean="0"/>
              <a:t> и возвращается  воспитателю в </a:t>
            </a:r>
            <a:r>
              <a:rPr lang="ru-RU" sz="2800" b="1" dirty="0" smtClean="0">
                <a:solidFill>
                  <a:srgbClr val="FF0000"/>
                </a:solidFill>
              </a:rPr>
              <a:t>понедельник </a:t>
            </a:r>
            <a:r>
              <a:rPr lang="ru-RU" sz="2800" b="1" u="sng" dirty="0" smtClean="0">
                <a:solidFill>
                  <a:srgbClr val="FF0000"/>
                </a:solidFill>
              </a:rPr>
              <a:t>с  выполненными заданиями</a:t>
            </a:r>
            <a:r>
              <a:rPr lang="ru-RU" sz="2800" dirty="0" smtClean="0"/>
              <a:t>. Рекомендуется  заниматься  не более 20 минут, выполнять не более 2-х заданий.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Занятия с ребенком проводятся  </a:t>
            </a:r>
            <a:r>
              <a:rPr lang="ru-RU" sz="2800" b="1" u="sng" dirty="0" smtClean="0"/>
              <a:t>систематически</a:t>
            </a:r>
            <a:r>
              <a:rPr lang="ru-RU" sz="2800" dirty="0" smtClean="0"/>
              <a:t>, не менее 3-х  раз  в неделю с  использованием  дополнительной  литературы.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Ежедневно перед  зеркалом  следует проводить  комплекс  упражнений артикуляционной, дыхательной, пальчиковой гимнастики.  Каждое  артикуляционное упражнение выполняется  5-10 раз в среднем  темпе. Следить  за  правильным  выполнением, осанкой.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Лексико-грамматические задания проводятся в </a:t>
            </a:r>
            <a:r>
              <a:rPr lang="ru-RU" sz="2800" b="1" dirty="0" smtClean="0">
                <a:solidFill>
                  <a:srgbClr val="FF0000"/>
                </a:solidFill>
              </a:rPr>
              <a:t>игровой форме</a:t>
            </a:r>
            <a:r>
              <a:rPr lang="ru-RU" sz="2800" dirty="0" smtClean="0"/>
              <a:t> (с мячом, игрушками, картинками и т.д.): взрослый задает вопрос, ребенок самостоятельно отвечает, при необходимости ответ исправляется, закрепляется многократным  повторением  и записывается в тетрадь окончательный вариант ответа.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Задания на развитие связной речи выполняются обязательно. Рассказ составляется ребенком  самостоятельно в соответствии с  уровнем  его речевого развития. </a:t>
            </a:r>
            <a:r>
              <a:rPr lang="ru-RU" sz="2800" b="1" dirty="0" smtClean="0">
                <a:solidFill>
                  <a:srgbClr val="FF0000"/>
                </a:solidFill>
              </a:rPr>
              <a:t>Помощь родителей носит </a:t>
            </a:r>
            <a:r>
              <a:rPr lang="ru-RU" sz="2800" b="1" u="sng" dirty="0" smtClean="0">
                <a:solidFill>
                  <a:srgbClr val="FF0000"/>
                </a:solidFill>
              </a:rPr>
              <a:t>направляющий</a:t>
            </a:r>
            <a:r>
              <a:rPr lang="ru-RU" sz="2800" b="1" dirty="0" smtClean="0">
                <a:solidFill>
                  <a:srgbClr val="FF0000"/>
                </a:solidFill>
              </a:rPr>
              <a:t> характер</a:t>
            </a:r>
            <a:r>
              <a:rPr lang="ru-RU" sz="2800" dirty="0" smtClean="0"/>
              <a:t>. Взрослый  записывает рассказ ребенка.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Графические задания ребенок  выполняет </a:t>
            </a:r>
            <a:r>
              <a:rPr lang="ru-RU" sz="2800" b="1" u="sng" dirty="0" smtClean="0">
                <a:solidFill>
                  <a:srgbClr val="FF0000"/>
                </a:solidFill>
              </a:rPr>
              <a:t>самостоятельно</a:t>
            </a:r>
            <a:r>
              <a:rPr lang="ru-RU" sz="2800" dirty="0" smtClean="0"/>
              <a:t> под наблюдением взрослого.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dirty="0" smtClean="0"/>
              <a:t>Для закрепления правильного произношения поставленных звуков необходимо ежедневно отрабатывать речевой материал  записанный логопедом (слоги, слова, фразы) многократно повторяя каждый слог, слово, фразу.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800" b="1" dirty="0" smtClean="0"/>
              <a:t>Сроки  преодоления  недостатков произношения  зависят от ряда факторов</a:t>
            </a:r>
            <a:r>
              <a:rPr lang="ru-RU" sz="2800" b="1" dirty="0" smtClean="0">
                <a:solidFill>
                  <a:srgbClr val="FF0000"/>
                </a:solidFill>
              </a:rPr>
              <a:t>: степени сложности дефекта, индивидуальных и возрастных особенностей ребенка, регулярности занятий, участия родителей в этой работе.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1.gstatic.com/images?q=tbn:ANd9GcSKzxiZC0YzWhxJpSm9kfemgjl92lc52tKy3WmDrN90PzdzAJ9Q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000240"/>
            <a:ext cx="4500594" cy="2804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00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1560" y="764704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Помогите своему ребенку и он будет здоровым и счастливым.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5157192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Успехов вам в вашем нелегком родительском труде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382000" cy="185896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РОССИЙСКАЯ ФЕДЕРАЦИЯ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ФЕДЕРАЛЬНЫЙ ЗАКОН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 образовании в Российской Федерации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43116"/>
            <a:ext cx="8372444" cy="43640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dirty="0" smtClean="0"/>
              <a:t>Статья 44.</a:t>
            </a:r>
            <a:r>
              <a:rPr lang="ru-RU" sz="2800" b="1" dirty="0" smtClean="0"/>
              <a:t> Основные права, обязанности и ответственность родителей (законных представителей) несовершеннолетних обучающихся в сфере образования</a:t>
            </a:r>
          </a:p>
          <a:p>
            <a:pPr algn="ctr" eaLnBrk="1" hangingPunct="1"/>
            <a:endParaRPr lang="ru-RU" sz="2800" b="1" dirty="0" smtClean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-357222" y="4429132"/>
            <a:ext cx="88392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2171700" lvl="4" indent="-342900" algn="ctr">
              <a:tabLst>
                <a:tab pos="800100" algn="l"/>
              </a:tabLst>
            </a:pPr>
            <a:r>
              <a:rPr lang="ru-RU" sz="2400" dirty="0">
                <a:effectLst/>
              </a:rPr>
              <a:t>Родители являются первыми педагогами.</a:t>
            </a:r>
          </a:p>
          <a:p>
            <a:pPr marL="342900" indent="-342900" algn="ctr">
              <a:tabLst>
                <a:tab pos="800100" algn="l"/>
              </a:tabLst>
            </a:pPr>
            <a:r>
              <a:rPr lang="ru-RU" sz="2400" dirty="0">
                <a:effectLst/>
              </a:rPr>
              <a:t> Они обязаны заложить основы физического, </a:t>
            </a:r>
          </a:p>
          <a:p>
            <a:pPr marL="342900" indent="-342900" algn="ctr">
              <a:tabLst>
                <a:tab pos="800100" algn="l"/>
              </a:tabLst>
            </a:pPr>
            <a:r>
              <a:rPr lang="ru-RU" sz="2400" dirty="0">
                <a:effectLst/>
              </a:rPr>
              <a:t>нравственного и интеллектуального развития личности ребенка в раннем детском возрасте.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>  </a:t>
            </a:r>
            <a:r>
              <a:rPr lang="ru-RU" sz="4000" b="1" dirty="0" smtClean="0">
                <a:solidFill>
                  <a:srgbClr val="FF0000"/>
                </a:solidFill>
              </a:rPr>
              <a:t>Общее недоразвитие речи 			(ОНР)</a:t>
            </a:r>
            <a:r>
              <a:rPr lang="ru-RU" sz="4000" dirty="0" smtClean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714488"/>
            <a:ext cx="7239000" cy="484632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Общее недоразвитие речи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(ОНР) </a:t>
            </a:r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— 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различные сложные речевые расстройства, при которых нарушено формирование всех компонентов речевой системы, т.е. звуковой стороны (фонетики) и смысловой стороны (лексики, грамматики). </a:t>
            </a:r>
            <a:b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Общее недоразвитие речи может наблюдаться при сложных формах детской речевой патологии: алалии, афазии (всегда), а также </a:t>
            </a:r>
            <a:r>
              <a:rPr lang="ru-RU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ринолалии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дизартрии. </a:t>
            </a:r>
            <a:b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Причинами общего недоразвития речи (ОНР) являются различные неблагоприятные воздействия как во внутриутробном периоде развития (интоксикации, токсикоз), так и во время родов (родовая травма, асфиксия), а также в первые годы жизни ребёнка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310438" cy="1357314"/>
          </a:xfrm>
        </p:spPr>
        <p:txBody>
          <a:bodyPr/>
          <a:lstStyle/>
          <a:p>
            <a:r>
              <a:rPr lang="ru-RU" dirty="0" smtClean="0"/>
              <a:t>		  </a:t>
            </a:r>
            <a:r>
              <a:rPr lang="ru-RU" dirty="0" smtClean="0">
                <a:solidFill>
                  <a:srgbClr val="FF0000"/>
                </a:solidFill>
              </a:rPr>
              <a:t>Уровни ОНР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ОНР 1 уровня </a:t>
            </a:r>
            <a:r>
              <a:rPr lang="ru-RU" dirty="0" smtClean="0"/>
              <a:t>– отсутствие общеупотребительной  речи, ограниченное понимание речи окружающих. В активном словаре – лепет, </a:t>
            </a:r>
            <a:r>
              <a:rPr lang="ru-RU" dirty="0" err="1" smtClean="0"/>
              <a:t>звукокомплексы</a:t>
            </a:r>
            <a:r>
              <a:rPr lang="ru-RU" dirty="0" smtClean="0"/>
              <a:t>, аморфные слова. Фраза отсутствует.</a:t>
            </a:r>
          </a:p>
          <a:p>
            <a:r>
              <a:rPr lang="ru-RU" b="1" dirty="0" smtClean="0"/>
              <a:t>ОНР 2 уровня </a:t>
            </a:r>
            <a:r>
              <a:rPr lang="ru-RU" dirty="0" smtClean="0"/>
              <a:t>– начатки фразовой речи с грубым нарушением слоговой структуры слова, звукопроизношения.</a:t>
            </a:r>
          </a:p>
          <a:p>
            <a:r>
              <a:rPr lang="ru-RU" b="1" dirty="0" smtClean="0"/>
              <a:t>ОНР 3 уровня </a:t>
            </a:r>
            <a:r>
              <a:rPr lang="ru-RU" dirty="0" smtClean="0"/>
              <a:t>– развернутая фразовая речь с элементами лексико-грамматического и фонетико-фонематического недоразвития.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Клинические речевые нарушения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Дизартрия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— нарушение произносительной и просодической стороны речи, обусловленное недостаточной иннервацией речевого аппарата, связанное с органическим поражением центральной и периферической нервной систем.</a:t>
            </a:r>
          </a:p>
          <a:p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Алалия 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--  полное или частичное отсутствие речи у детей при хорошем физическом слухе и сохранном интеллекте, обусловленное недоразвитием или  органическим поражением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речевых областей 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левом полушарии 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коры головного мозга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наступившем во внутриутробном или раннем периоде развития ребенка.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Закономерности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Несмотря на различную природу дефектов, у детей с ОНР можно выделить следующие общие закономерности: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Позднее начало речи: первые слова появляются к 3-4, а иногда и к 5 годам;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Ограниченный словарный запас;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Грубые нарушения грамматического строя;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Выраженные недостатки звукопроизношения;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• Речь детей с ОНР малопонятна.</a:t>
            </a:r>
            <a:br>
              <a:rPr lang="ru-RU" sz="28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</a:t>
            </a:r>
            <a:r>
              <a:rPr lang="ru-RU" sz="3200" dirty="0" smtClean="0">
                <a:solidFill>
                  <a:srgbClr val="FF0000"/>
                </a:solidFill>
              </a:rPr>
              <a:t>Основные направления коррекционной работы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7596190" cy="5072098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Учить детей внимательно слушать и понимать окружающую речь;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артикуляционную и мелкую моторику,  речевое дыхание;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Формировать правильное звукопроизношение и автоматизировать звуки в речи;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слоговую структуру слова;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Обогащать словарный запас;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грамматический строй и связную речь;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навыки звукового анализа и синтеза;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психологическую базу речи.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Логопедическая коррекция проводится и дает положительную динамику только в сочетании с медикаментозным лечением и выполнением рекомендаций  специалистов.</a:t>
            </a:r>
          </a:p>
          <a:p>
            <a:pPr algn="just">
              <a:buFont typeface="Wingdings" pitchFamily="2" charset="2"/>
              <a:buChar char="ü"/>
            </a:pP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encrypted-tbn1.gstatic.com/images?q=tbn:ANd9GcQ-djc2QtZtfnPpktBDaXbdQcLVw82kZ52BMhSMkfGJK_0B2KbX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357430"/>
            <a:ext cx="182880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75856" y="1556792"/>
            <a:ext cx="244827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7"/>
          <p:cNvGrpSpPr/>
          <p:nvPr/>
        </p:nvGrpSpPr>
        <p:grpSpPr>
          <a:xfrm>
            <a:off x="3000364" y="214290"/>
            <a:ext cx="2592288" cy="1800200"/>
            <a:chOff x="3491880" y="260648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6" name="Овальная выноска 5"/>
            <p:cNvSpPr/>
            <p:nvPr/>
          </p:nvSpPr>
          <p:spPr>
            <a:xfrm>
              <a:off x="3491880" y="260648"/>
              <a:ext cx="2592288" cy="1800200"/>
            </a:xfrm>
            <a:prstGeom prst="wedgeEllipseCallout">
              <a:avLst>
                <a:gd name="adj1" fmla="val -9075"/>
                <a:gd name="adj2" fmla="val 61504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51920" y="908720"/>
              <a:ext cx="1800200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Родители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8"/>
          <p:cNvGrpSpPr/>
          <p:nvPr/>
        </p:nvGrpSpPr>
        <p:grpSpPr>
          <a:xfrm>
            <a:off x="5357818" y="1428736"/>
            <a:ext cx="2251198" cy="2014514"/>
            <a:chOff x="3125570" y="202890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0" name="Овальная выноска 9"/>
            <p:cNvSpPr/>
            <p:nvPr/>
          </p:nvSpPr>
          <p:spPr>
            <a:xfrm>
              <a:off x="3125570" y="202890"/>
              <a:ext cx="2592288" cy="1800200"/>
            </a:xfrm>
            <a:prstGeom prst="wedgeEllipseCallout">
              <a:avLst>
                <a:gd name="adj1" fmla="val -62331"/>
                <a:gd name="adj2" fmla="val 17682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19143" y="713595"/>
              <a:ext cx="1809761" cy="85260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Мед.</a:t>
              </a:r>
            </a:p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помощь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11"/>
          <p:cNvGrpSpPr/>
          <p:nvPr/>
        </p:nvGrpSpPr>
        <p:grpSpPr>
          <a:xfrm>
            <a:off x="214282" y="1428736"/>
            <a:ext cx="2592288" cy="1800200"/>
            <a:chOff x="3491880" y="260648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3" name="Овальная выноска 12"/>
            <p:cNvSpPr/>
            <p:nvPr/>
          </p:nvSpPr>
          <p:spPr>
            <a:xfrm>
              <a:off x="3491880" y="260648"/>
              <a:ext cx="2592288" cy="1800200"/>
            </a:xfrm>
            <a:prstGeom prst="wedgeEllipseCallout">
              <a:avLst>
                <a:gd name="adj1" fmla="val 58706"/>
                <a:gd name="adj2" fmla="val 29633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51920" y="908720"/>
              <a:ext cx="1800200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Логопед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14"/>
          <p:cNvGrpSpPr/>
          <p:nvPr/>
        </p:nvGrpSpPr>
        <p:grpSpPr>
          <a:xfrm>
            <a:off x="4572000" y="4000504"/>
            <a:ext cx="2592288" cy="1800200"/>
            <a:chOff x="3134690" y="117772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Овальная выноска 15"/>
            <p:cNvSpPr/>
            <p:nvPr/>
          </p:nvSpPr>
          <p:spPr>
            <a:xfrm>
              <a:off x="3134690" y="117772"/>
              <a:ext cx="2592288" cy="1800200"/>
            </a:xfrm>
            <a:prstGeom prst="wedgeEllipseCallout">
              <a:avLst>
                <a:gd name="adj1" fmla="val -42274"/>
                <a:gd name="adj2" fmla="val -52036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7566" y="689276"/>
              <a:ext cx="2286016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Воспитатели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20"/>
          <p:cNvGrpSpPr/>
          <p:nvPr/>
        </p:nvGrpSpPr>
        <p:grpSpPr>
          <a:xfrm>
            <a:off x="500034" y="4000504"/>
            <a:ext cx="2592288" cy="1800200"/>
            <a:chOff x="1547664" y="4005064"/>
            <a:chExt cx="2592288" cy="18002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9" name="Овальная выноска 18"/>
            <p:cNvSpPr/>
            <p:nvPr/>
          </p:nvSpPr>
          <p:spPr>
            <a:xfrm>
              <a:off x="1547664" y="4005064"/>
              <a:ext cx="2592288" cy="1800200"/>
            </a:xfrm>
            <a:prstGeom prst="wedgeEllipseCallout">
              <a:avLst>
                <a:gd name="adj1" fmla="val 43490"/>
                <a:gd name="adj2" fmla="val -45065"/>
              </a:avLst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76292" y="4290817"/>
              <a:ext cx="1714512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Другие специалисты</a:t>
              </a:r>
              <a:endPara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72</TotalTime>
  <Words>917</Words>
  <Application>Microsoft Office PowerPoint</Application>
  <PresentationFormat>Экран (4:3)</PresentationFormat>
  <Paragraphs>140</Paragraphs>
  <Slides>22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Развитие речи детей  5-го года жизни</vt:lpstr>
      <vt:lpstr>  Семейный кодекс РФ </vt:lpstr>
      <vt:lpstr>РОССИЙСКАЯ ФЕДЕРАЦИЯ ФЕДЕРАЛЬНЫЙ ЗАКОН Об образовании в Российской Федерации</vt:lpstr>
      <vt:lpstr>  Общее недоразвитие речи    (ОНР) </vt:lpstr>
      <vt:lpstr>    Уровни ОНР</vt:lpstr>
      <vt:lpstr>Клинические речевые нарушения</vt:lpstr>
      <vt:lpstr>        Закономерности</vt:lpstr>
      <vt:lpstr>  Основные направления коррекционной работы</vt:lpstr>
      <vt:lpstr>Слайд 9</vt:lpstr>
      <vt:lpstr>Речевые игры для детей 5-го года жизни  </vt:lpstr>
      <vt:lpstr>Грамматический строй речи</vt:lpstr>
      <vt:lpstr>Грамматический строй речи</vt:lpstr>
      <vt:lpstr>  Грамматический строй речи</vt:lpstr>
      <vt:lpstr> Артикуляционная моторика </vt:lpstr>
      <vt:lpstr>Просодическая сторона речи</vt:lpstr>
      <vt:lpstr>Слоговая структура</vt:lpstr>
      <vt:lpstr>Формирование фонематического  слуха и восприятия</vt:lpstr>
      <vt:lpstr>Развитие общей и мелкой моторики</vt:lpstr>
      <vt:lpstr>Психические процессы.</vt:lpstr>
      <vt:lpstr>  Связная речь</vt:lpstr>
      <vt:lpstr>Правила работы с индивидуальной тетрадью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детей  5-го года жизни</dc:title>
  <cp:lastModifiedBy>Зуля_2</cp:lastModifiedBy>
  <cp:revision>10</cp:revision>
  <dcterms:modified xsi:type="dcterms:W3CDTF">2019-10-11T13:23:49Z</dcterms:modified>
</cp:coreProperties>
</file>