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9"/>
  </p:notesMasterIdLst>
  <p:sldIdLst>
    <p:sldId id="257" r:id="rId2"/>
    <p:sldId id="258" r:id="rId3"/>
    <p:sldId id="259" r:id="rId4"/>
    <p:sldId id="260" r:id="rId5"/>
    <p:sldId id="261" r:id="rId6"/>
    <p:sldId id="263" r:id="rId7"/>
    <p:sldId id="270" r:id="rId8"/>
    <p:sldId id="262" r:id="rId9"/>
    <p:sldId id="264" r:id="rId10"/>
    <p:sldId id="265" r:id="rId11"/>
    <p:sldId id="266" r:id="rId12"/>
    <p:sldId id="267" r:id="rId13"/>
    <p:sldId id="273" r:id="rId14"/>
    <p:sldId id="268" r:id="rId15"/>
    <p:sldId id="269" r:id="rId16"/>
    <p:sldId id="272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E74BC9-7040-49C4-BE47-F795BEE4D4E2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17CB5C-C8AD-41D8-B87A-2A2E22DDFA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76AD8-40CE-43D7-8678-A8B9FB3397D2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5BBB473-B139-4E70-A515-FB39D79F87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76AD8-40CE-43D7-8678-A8B9FB3397D2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BB473-B139-4E70-A515-FB39D79F87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76AD8-40CE-43D7-8678-A8B9FB3397D2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BB473-B139-4E70-A515-FB39D79F87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76AD8-40CE-43D7-8678-A8B9FB3397D2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5BBB473-B139-4E70-A515-FB39D79F87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76AD8-40CE-43D7-8678-A8B9FB3397D2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BB473-B139-4E70-A515-FB39D79F87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76AD8-40CE-43D7-8678-A8B9FB3397D2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BB473-B139-4E70-A515-FB39D79F87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76AD8-40CE-43D7-8678-A8B9FB3397D2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5BBB473-B139-4E70-A515-FB39D79F87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76AD8-40CE-43D7-8678-A8B9FB3397D2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BB473-B139-4E70-A515-FB39D79F87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76AD8-40CE-43D7-8678-A8B9FB3397D2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BB473-B139-4E70-A515-FB39D79F87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76AD8-40CE-43D7-8678-A8B9FB3397D2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BB473-B139-4E70-A515-FB39D79F87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76AD8-40CE-43D7-8678-A8B9FB3397D2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BB473-B139-4E70-A515-FB39D79F87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1876AD8-40CE-43D7-8678-A8B9FB3397D2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5BBB473-B139-4E70-A515-FB39D79F87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good-new.livejournal.com/283700.html" TargetMode="External"/><Relationship Id="rId2" Type="http://schemas.openxmlformats.org/officeDocument/2006/relationships/hyperlink" Target="https://sibac.info/studconf/hum/viii/3153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licey.net/free/4-russkii_yazyk/41-kurs_russkogo_yazyka_russkii_yazyk_i_kultura_obscheniya/stages/4220-temy_razdela_1__orfoepicheskie_normy_.html" TargetMode="External"/><Relationship Id="rId5" Type="http://schemas.openxmlformats.org/officeDocument/2006/relationships/hyperlink" Target="https://www.krugosvet.ru/enc/gumanitarnye_nauki/lingvistika/ORFOEPIYA.html" TargetMode="External"/><Relationship Id="rId4" Type="http://schemas.openxmlformats.org/officeDocument/2006/relationships/hyperlink" Target="https://www.calc.ru/Orfoepicheskiye-Normy-Russkogo-Yazyka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ПРОЕКТ ПО РУССКОМУ ЯЗЫКУ «КАК СОБЛЮДАЮТСЯ НОРМЫ ОРФОЭПИИ</a:t>
            </a:r>
            <a:r>
              <a:rPr lang="en-US" b="1" dirty="0" smtClean="0"/>
              <a:t> </a:t>
            </a:r>
            <a:r>
              <a:rPr lang="ru-RU" b="1" dirty="0" smtClean="0"/>
              <a:t>в современном обществе»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995936" y="3501008"/>
            <a:ext cx="46521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Выполнила:</a:t>
            </a:r>
          </a:p>
          <a:p>
            <a:r>
              <a:rPr lang="ru-RU" sz="2400" b="1" dirty="0" err="1" smtClean="0">
                <a:solidFill>
                  <a:schemeClr val="bg2">
                    <a:lumMod val="25000"/>
                  </a:schemeClr>
                </a:solidFill>
              </a:rPr>
              <a:t>Судницына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 Диана Сергеевна,</a:t>
            </a:r>
          </a:p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Студентка 104 группы</a:t>
            </a:r>
            <a:endParaRPr lang="ru-RU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87652" y="4941168"/>
            <a:ext cx="515634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Руководитель:</a:t>
            </a:r>
          </a:p>
          <a:p>
            <a:r>
              <a:rPr lang="ru-RU" sz="2400" b="1" dirty="0" err="1" smtClean="0">
                <a:solidFill>
                  <a:schemeClr val="bg2">
                    <a:lumMod val="25000"/>
                  </a:schemeClr>
                </a:solidFill>
              </a:rPr>
              <a:t>Вазанкова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 Светлана Витальевна,</a:t>
            </a:r>
          </a:p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Учитель русского языка</a:t>
            </a:r>
            <a:endParaRPr lang="ru-RU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6" name="Рисунок 5" descr="5MAIhnvcHFCyQaEIdrpvXQ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3501008"/>
            <a:ext cx="2366392" cy="23663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43108" y="214290"/>
            <a:ext cx="5387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ГАУ  АО ПОО «Амурский медицинский колледж»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771800" y="6211669"/>
            <a:ext cx="24193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Благовещенск, 2019</a:t>
            </a:r>
          </a:p>
          <a:p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8720" y="3068960"/>
            <a:ext cx="8435280" cy="866360"/>
          </a:xfrm>
        </p:spPr>
        <p:txBody>
          <a:bodyPr>
            <a:noAutofit/>
          </a:bodyPr>
          <a:lstStyle/>
          <a:p>
            <a:r>
              <a:rPr lang="ru-RU" sz="4400" b="1" dirty="0" smtClean="0"/>
              <a:t>Ударение </a:t>
            </a:r>
            <a:r>
              <a:rPr lang="ru-RU" sz="4400" dirty="0" smtClean="0"/>
              <a:t>– выделение каким-либо акустическим средством одного из компонентов речи. </a:t>
            </a:r>
            <a:endParaRPr lang="ru-RU" sz="4400" dirty="0"/>
          </a:p>
        </p:txBody>
      </p:sp>
      <p:pic>
        <p:nvPicPr>
          <p:cNvPr id="3" name="Рисунок 2" descr="Ударение-в-каталог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76256" y="4293096"/>
            <a:ext cx="1712976" cy="2182368"/>
          </a:xfrm>
          <a:prstGeom prst="rect">
            <a:avLst/>
          </a:prstGeo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9947448" cy="1143000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Особенности ударения в русском языке</a:t>
            </a:r>
            <a:br>
              <a:rPr lang="ru-RU" sz="4000" b="1" dirty="0" smtClean="0"/>
            </a:br>
            <a:endParaRPr lang="ru-RU" sz="40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11560" y="1124744"/>
          <a:ext cx="7920880" cy="5573768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3960440"/>
                <a:gridCol w="3960440"/>
              </a:tblGrid>
              <a:tr h="820924">
                <a:tc>
                  <a:txBody>
                    <a:bodyPr/>
                    <a:lstStyle/>
                    <a:p>
                      <a:r>
                        <a:rPr lang="ru-RU" sz="2000" dirty="0" err="1" smtClean="0"/>
                        <a:t>Разноместность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Ударение может падать на любую часть слова </a:t>
                      </a:r>
                      <a:endParaRPr lang="ru-RU" sz="2000" dirty="0"/>
                    </a:p>
                  </a:txBody>
                  <a:tcPr/>
                </a:tc>
              </a:tr>
              <a:tr h="820924">
                <a:tc>
                  <a:txBody>
                    <a:bodyPr/>
                    <a:lstStyle/>
                    <a:p>
                      <a:r>
                        <a:rPr kumimoji="0"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Подвижность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Ударение перемещается с одного слога на другой</a:t>
                      </a:r>
                      <a:endParaRPr lang="ru-RU" sz="2000" b="1" dirty="0"/>
                    </a:p>
                  </a:txBody>
                  <a:tcPr/>
                </a:tc>
              </a:tr>
              <a:tr h="129377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Вариантность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русском языке есть слова, в которых разрешается постановка ударения в разных вариантах.</a:t>
                      </a:r>
                      <a:endParaRPr lang="ru-RU" sz="2000" b="1" dirty="0"/>
                    </a:p>
                  </a:txBody>
                  <a:tcPr/>
                </a:tc>
              </a:tr>
              <a:tr h="1293773">
                <a:tc>
                  <a:txBody>
                    <a:bodyPr/>
                    <a:lstStyle/>
                    <a:p>
                      <a:r>
                        <a:rPr kumimoji="0"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Профессионализмы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Слова, которые употребляются только специалистами в той или иной отрасли</a:t>
                      </a:r>
                      <a:endParaRPr lang="ru-RU" sz="2000" b="1" dirty="0"/>
                    </a:p>
                  </a:txBody>
                  <a:tcPr/>
                </a:tc>
              </a:tr>
              <a:tr h="1293773">
                <a:tc>
                  <a:txBody>
                    <a:bodyPr/>
                    <a:lstStyle/>
                    <a:p>
                      <a:r>
                        <a:rPr kumimoji="0"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Омографы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Слова одной части речи, одинаковые по написанию, но разные по ударению, различающему их смысл</a:t>
                      </a:r>
                      <a:endParaRPr lang="ru-RU" sz="20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ru-RU" b="1" dirty="0" smtClean="0"/>
              <a:t>Результаты анкетирования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1484784"/>
          <a:ext cx="8229600" cy="4820920"/>
        </p:xfrm>
        <a:graphic>
          <a:graphicData uri="http://schemas.openxmlformats.org/drawingml/2006/table">
            <a:tbl>
              <a:tblPr firstRow="1" bandRow="1">
                <a:tableStyleId>{AF606853-7671-496A-8E4F-DF71F8EC918B}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Слова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Выполнено</a:t>
                      </a:r>
                      <a:r>
                        <a:rPr lang="ru-RU" baseline="0" dirty="0" smtClean="0"/>
                        <a:t> верно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Выполнено неверно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каталОг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свЕкла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тОрты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кУхонный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красИвее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началАсь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дозвонИться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зАнятый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сОгнутый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понЯв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надОлго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вОвремя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28" y="260648"/>
          <a:ext cx="8435279" cy="6400800"/>
        </p:xfrm>
        <a:graphic>
          <a:graphicData uri="http://schemas.openxmlformats.org/drawingml/2006/table">
            <a:tbl>
              <a:tblPr firstRow="1" bandRow="1">
                <a:tableStyleId>{AF606853-7671-496A-8E4F-DF71F8EC918B}</a:tableStyleId>
              </a:tblPr>
              <a:tblGrid>
                <a:gridCol w="2317505"/>
                <a:gridCol w="1608230"/>
                <a:gridCol w="1468384"/>
                <a:gridCol w="1468384"/>
                <a:gridCol w="1572776"/>
              </a:tblGrid>
              <a:tr h="887768">
                <a:tc>
                  <a:txBody>
                    <a:bodyPr/>
                    <a:lstStyle/>
                    <a:p>
                      <a:r>
                        <a:rPr kumimoji="0" lang="ru-RU" sz="1800" kern="1200" dirty="0" smtClean="0"/>
                        <a:t>Слова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/>
                        <a:t>Выполнено неверно</a:t>
                      </a:r>
                    </a:p>
                    <a:p>
                      <a:r>
                        <a:rPr kumimoji="0" lang="ru-RU" sz="1800" kern="1200" dirty="0" smtClean="0"/>
                        <a:t>(1 курс)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/>
                        <a:t>Выполнено неверно</a:t>
                      </a:r>
                    </a:p>
                    <a:p>
                      <a:r>
                        <a:rPr kumimoji="0" lang="ru-RU" sz="1800" kern="1200" dirty="0" smtClean="0"/>
                        <a:t>(1 курс)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/>
                        <a:t>Выполнено верно </a:t>
                      </a:r>
                    </a:p>
                    <a:p>
                      <a:r>
                        <a:rPr kumimoji="0" lang="ru-RU" sz="1800" kern="1200" dirty="0" smtClean="0"/>
                        <a:t>(3 курс)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/>
                        <a:t>Выполнено неверно </a:t>
                      </a:r>
                    </a:p>
                    <a:p>
                      <a:r>
                        <a:rPr kumimoji="0" lang="ru-RU" sz="1800" kern="1200" dirty="0" smtClean="0"/>
                        <a:t>(3 курс)</a:t>
                      </a:r>
                      <a:endParaRPr lang="ru-RU" dirty="0"/>
                    </a:p>
                  </a:txBody>
                  <a:tcPr/>
                </a:tc>
              </a:tr>
              <a:tr h="360039">
                <a:tc>
                  <a:txBody>
                    <a:bodyPr/>
                    <a:lstStyle/>
                    <a:p>
                      <a:r>
                        <a:rPr kumimoji="0" lang="ru-RU" sz="1800" kern="1200" dirty="0" err="1" smtClean="0"/>
                        <a:t>вЕтряная</a:t>
                      </a:r>
                      <a:r>
                        <a:rPr kumimoji="0" lang="ru-RU" sz="1800" kern="1200" dirty="0" smtClean="0"/>
                        <a:t> (оспа)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28</a:t>
                      </a:r>
                      <a:endParaRPr lang="ru-RU" dirty="0"/>
                    </a:p>
                  </a:txBody>
                  <a:tcPr/>
                </a:tc>
              </a:tr>
              <a:tr h="360039">
                <a:tc>
                  <a:txBody>
                    <a:bodyPr/>
                    <a:lstStyle/>
                    <a:p>
                      <a:r>
                        <a:rPr kumimoji="0" lang="ru-RU" sz="1800" kern="1200" dirty="0" err="1" smtClean="0"/>
                        <a:t>коклЮш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</a:t>
                      </a:r>
                      <a:endParaRPr lang="ru-RU" dirty="0"/>
                    </a:p>
                  </a:txBody>
                  <a:tcPr/>
                </a:tc>
              </a:tr>
              <a:tr h="360039">
                <a:tc>
                  <a:txBody>
                    <a:bodyPr/>
                    <a:lstStyle/>
                    <a:p>
                      <a:r>
                        <a:rPr kumimoji="0" lang="ru-RU" sz="1800" kern="1200" dirty="0" smtClean="0"/>
                        <a:t>на </a:t>
                      </a:r>
                      <a:r>
                        <a:rPr kumimoji="0" lang="ru-RU" sz="1800" kern="1200" dirty="0" err="1" smtClean="0"/>
                        <a:t>снОсях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</a:t>
                      </a:r>
                      <a:endParaRPr lang="ru-RU" dirty="0"/>
                    </a:p>
                  </a:txBody>
                  <a:tcPr/>
                </a:tc>
              </a:tr>
              <a:tr h="360039">
                <a:tc>
                  <a:txBody>
                    <a:bodyPr/>
                    <a:lstStyle/>
                    <a:p>
                      <a:r>
                        <a:rPr kumimoji="0" lang="ru-RU" sz="1800" kern="1200" dirty="0" err="1" smtClean="0"/>
                        <a:t>рожЕница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18</a:t>
                      </a:r>
                      <a:endParaRPr lang="ru-RU" dirty="0"/>
                    </a:p>
                  </a:txBody>
                  <a:tcPr/>
                </a:tc>
              </a:tr>
              <a:tr h="360039">
                <a:tc>
                  <a:txBody>
                    <a:bodyPr/>
                    <a:lstStyle/>
                    <a:p>
                      <a:r>
                        <a:rPr kumimoji="0" lang="ru-RU" sz="1800" kern="1200" dirty="0" err="1" smtClean="0"/>
                        <a:t>новороджЕнный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</a:t>
                      </a:r>
                      <a:endParaRPr lang="ru-RU" dirty="0"/>
                    </a:p>
                  </a:txBody>
                  <a:tcPr/>
                </a:tc>
              </a:tr>
              <a:tr h="360039">
                <a:tc>
                  <a:txBody>
                    <a:bodyPr/>
                    <a:lstStyle/>
                    <a:p>
                      <a:r>
                        <a:rPr kumimoji="0" lang="ru-RU" sz="1800" kern="1200" dirty="0" smtClean="0"/>
                        <a:t>жёлчь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</a:tr>
              <a:tr h="360039">
                <a:tc>
                  <a:txBody>
                    <a:bodyPr/>
                    <a:lstStyle/>
                    <a:p>
                      <a:r>
                        <a:rPr kumimoji="0" lang="ru-RU" sz="1800" kern="1200" dirty="0" err="1" smtClean="0"/>
                        <a:t>кровоточИть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24</a:t>
                      </a:r>
                      <a:endParaRPr lang="ru-RU" dirty="0"/>
                    </a:p>
                  </a:txBody>
                  <a:tcPr/>
                </a:tc>
              </a:tr>
              <a:tr h="360039">
                <a:tc>
                  <a:txBody>
                    <a:bodyPr/>
                    <a:lstStyle/>
                    <a:p>
                      <a:r>
                        <a:rPr kumimoji="0" lang="ru-RU" sz="1800" kern="1200" dirty="0" smtClean="0"/>
                        <a:t>(широк) в </a:t>
                      </a:r>
                      <a:r>
                        <a:rPr kumimoji="0" lang="ru-RU" sz="1800" kern="1200" dirty="0" err="1" smtClean="0"/>
                        <a:t>костИ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</a:tr>
              <a:tr h="360039">
                <a:tc>
                  <a:txBody>
                    <a:bodyPr/>
                    <a:lstStyle/>
                    <a:p>
                      <a:r>
                        <a:rPr kumimoji="0" lang="ru-RU" sz="1800" kern="1200" dirty="0" smtClean="0"/>
                        <a:t>Ягодицы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</a:tr>
              <a:tr h="360039">
                <a:tc>
                  <a:txBody>
                    <a:bodyPr/>
                    <a:lstStyle/>
                    <a:p>
                      <a:r>
                        <a:rPr kumimoji="0" lang="ru-RU" sz="1800" kern="1200" dirty="0" err="1" smtClean="0"/>
                        <a:t>диспансЕр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</a:t>
                      </a:r>
                      <a:endParaRPr lang="ru-RU" dirty="0"/>
                    </a:p>
                  </a:txBody>
                  <a:tcPr/>
                </a:tc>
              </a:tr>
              <a:tr h="360039">
                <a:tc>
                  <a:txBody>
                    <a:bodyPr/>
                    <a:lstStyle/>
                    <a:p>
                      <a:r>
                        <a:rPr kumimoji="0" lang="ru-RU" sz="1800" kern="1200" dirty="0" err="1" smtClean="0"/>
                        <a:t>закУпорить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</a:tr>
              <a:tr h="360039">
                <a:tc>
                  <a:txBody>
                    <a:bodyPr/>
                    <a:lstStyle/>
                    <a:p>
                      <a:r>
                        <a:rPr kumimoji="0" lang="ru-RU" sz="1800" kern="1200" dirty="0" err="1" smtClean="0"/>
                        <a:t>психопАтия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29</a:t>
                      </a:r>
                      <a:endParaRPr lang="ru-RU" dirty="0"/>
                    </a:p>
                  </a:txBody>
                  <a:tcPr/>
                </a:tc>
              </a:tr>
              <a:tr h="360039">
                <a:tc>
                  <a:txBody>
                    <a:bodyPr/>
                    <a:lstStyle/>
                    <a:p>
                      <a:r>
                        <a:rPr kumimoji="0" lang="ru-RU" sz="1800" kern="1200" dirty="0" err="1" smtClean="0"/>
                        <a:t>запломбирОванный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31</a:t>
                      </a:r>
                      <a:endParaRPr lang="ru-RU" dirty="0"/>
                    </a:p>
                  </a:txBody>
                  <a:tcPr/>
                </a:tc>
              </a:tr>
              <a:tr h="360039">
                <a:tc>
                  <a:txBody>
                    <a:bodyPr/>
                    <a:lstStyle/>
                    <a:p>
                      <a:r>
                        <a:rPr kumimoji="0" lang="ru-RU" sz="1800" kern="1200" dirty="0" err="1" smtClean="0"/>
                        <a:t>флюорогрАфия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27</a:t>
                      </a:r>
                      <a:endParaRPr lang="ru-RU" dirty="0"/>
                    </a:p>
                  </a:txBody>
                  <a:tcPr/>
                </a:tc>
              </a:tr>
              <a:tr h="360039">
                <a:tc>
                  <a:txBody>
                    <a:bodyPr/>
                    <a:lstStyle/>
                    <a:p>
                      <a:r>
                        <a:rPr kumimoji="0" lang="ru-RU" sz="1800" kern="1200" dirty="0" err="1" smtClean="0"/>
                        <a:t>каронарогрАфия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438912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1.Часто ли в настоящее время ваши друзья допускают ошибки в постановке ударения в устной речи?</a:t>
            </a:r>
            <a:b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2.Задумываетесь ли вы, как правильно поставить ударение в том или ином слове?</a:t>
            </a:r>
          </a:p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3.Замечаете ли вы ошибки в постановке ударения в речи окружающих?</a:t>
            </a:r>
          </a:p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4. Соблюдаете ли вы правила постановки ударения в устной речи?</a:t>
            </a:r>
          </a:p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5. Где вы чаще всего соблюдаете правила постановки ударения?</a:t>
            </a:r>
          </a:p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6. Кто для вас является образцом речевого поведения?</a:t>
            </a:r>
          </a:p>
          <a:p>
            <a:endParaRPr lang="ru-RU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5984" y="357166"/>
            <a:ext cx="33127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Вопросы анкеты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b="1" dirty="0" smtClean="0"/>
              <a:t>Заключение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Итак, проведенное нами исследование, анализ полученных данных позволил нам сделать следующие выводы:</a:t>
            </a:r>
          </a:p>
          <a:p>
            <a:pPr lvl="0"/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отсутствие четких правил и подвижность ударения, приводит к тому, что мы допускаем орфоэпические ошибки в устной речи;</a:t>
            </a:r>
          </a:p>
          <a:p>
            <a:pPr lvl="0"/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мы стремимся быть грамотными, а значит, сможем научиться употреблять орфоэпические нормы ударения в речи.</a:t>
            </a:r>
          </a:p>
          <a:p>
            <a:endParaRPr lang="ru-RU" sz="28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55576" y="0"/>
            <a:ext cx="7642466" cy="67403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«Обращаться с языком кое-как, значит и мыслить кое –как: 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неточно, приблизительно, неверно» 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А.Н. Толстой)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Используемая литература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556792"/>
            <a:ext cx="8229600" cy="4389120"/>
          </a:xfrm>
        </p:spPr>
        <p:txBody>
          <a:bodyPr>
            <a:noAutofit/>
          </a:bodyPr>
          <a:lstStyle/>
          <a:p>
            <a:r>
              <a:rPr lang="ru-RU" sz="2400" u="sng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2"/>
              </a:rPr>
              <a:t>https</a:t>
            </a:r>
            <a:r>
              <a:rPr lang="ru-RU" sz="24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2"/>
              </a:rPr>
              <a:t>://</a:t>
            </a:r>
            <a:r>
              <a:rPr lang="ru-RU" sz="2400" u="sng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2"/>
              </a:rPr>
              <a:t>sibac.info/studconf/hum/viii/31535</a:t>
            </a:r>
            <a:endParaRPr lang="ru-RU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ru-RU" sz="2400" u="sng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3"/>
              </a:rPr>
              <a:t>https</a:t>
            </a:r>
            <a:r>
              <a:rPr lang="ru-RU" sz="24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3"/>
              </a:rPr>
              <a:t>://</a:t>
            </a:r>
            <a:r>
              <a:rPr lang="ru-RU" sz="2400" u="sng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3"/>
              </a:rPr>
              <a:t>good-new.livejournal.com/283700.html</a:t>
            </a:r>
            <a:endParaRPr lang="ru-RU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4"/>
              </a:rPr>
              <a:t>https://www.calc.ru/Orfoepicheskiye-Normy-Russkogo-Yazyka.html</a:t>
            </a:r>
            <a:endParaRPr lang="en-US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5"/>
              </a:rPr>
              <a:t>https://www.krugosvet.ru/enc/gumanitarnye_nauki/lingvistika/ORFOEPIYA.html</a:t>
            </a:r>
            <a:endParaRPr lang="en-US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6"/>
              </a:rPr>
              <a:t>https://licey.net/free/4-russkii_yazyk/41-kurs_russkogo_yazyka_russkii_yazyk_i_kultura_obscheniya/stages/4220-temy_razdela_1__orfoepicheskie_normy_.html</a:t>
            </a:r>
            <a:endParaRPr lang="en-US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686800" cy="838200"/>
          </a:xfrm>
        </p:spPr>
        <p:txBody>
          <a:bodyPr/>
          <a:lstStyle/>
          <a:p>
            <a:r>
              <a:rPr lang="ru-RU" b="1" dirty="0" smtClean="0"/>
              <a:t>Цель </a:t>
            </a:r>
            <a:r>
              <a:rPr lang="ru-RU" b="1" dirty="0" smtClean="0"/>
              <a:t>работы</a:t>
            </a:r>
            <a:r>
              <a:rPr lang="ru-RU" b="1" dirty="0" smtClean="0"/>
              <a:t>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708920"/>
            <a:ext cx="8229600" cy="438912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</a:rPr>
              <a:t>Исследование состояния норм орфоэпии в современном мире</a:t>
            </a:r>
          </a:p>
          <a:p>
            <a:pPr>
              <a:buNone/>
            </a:pPr>
            <a:endParaRPr lang="ru-RU" sz="40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" name="Рисунок 3" descr="1441792918_75623381_school030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4869160"/>
            <a:ext cx="1821582" cy="1792957"/>
          </a:xfrm>
          <a:prstGeom prst="rect">
            <a:avLst/>
          </a:prstGeo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229600" cy="1143000"/>
          </a:xfrm>
        </p:spPr>
        <p:txBody>
          <a:bodyPr/>
          <a:lstStyle/>
          <a:p>
            <a:r>
              <a:rPr lang="ru-RU" b="1" dirty="0" smtClean="0"/>
              <a:t>Основные задачи: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96752"/>
            <a:ext cx="8229600" cy="4389120"/>
          </a:xfrm>
        </p:spPr>
        <p:txBody>
          <a:bodyPr>
            <a:noAutofit/>
          </a:bodyPr>
          <a:lstStyle/>
          <a:p>
            <a:pPr lvl="0"/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Ознакомление с теоретической литературой по проблеме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исследования;</a:t>
            </a:r>
            <a:endParaRPr lang="ru-RU" sz="2800" dirty="0" smtClean="0">
              <a:solidFill>
                <a:schemeClr val="bg2">
                  <a:lumMod val="25000"/>
                </a:schemeClr>
              </a:solidFill>
            </a:endParaRPr>
          </a:p>
          <a:p>
            <a:pPr lvl="0"/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Анализ орфоэпических норм, регламентирующих употребление слов в современном русском литературном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языке;</a:t>
            </a:r>
            <a:endParaRPr lang="ru-RU" sz="2800" dirty="0" smtClean="0">
              <a:solidFill>
                <a:schemeClr val="bg2">
                  <a:lumMod val="25000"/>
                </a:schemeClr>
              </a:solidFill>
            </a:endParaRPr>
          </a:p>
          <a:p>
            <a:pPr lvl="0"/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Выявление фактов вариативной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нормы;</a:t>
            </a:r>
            <a:endParaRPr lang="ru-RU" sz="2800" dirty="0" smtClean="0">
              <a:solidFill>
                <a:schemeClr val="bg2">
                  <a:lumMod val="25000"/>
                </a:schemeClr>
              </a:solidFill>
            </a:endParaRPr>
          </a:p>
          <a:p>
            <a:pPr lvl="0"/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Иллюстрация на конкретном лексическом материале орфоэпических норм русского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языка;</a:t>
            </a:r>
            <a:endParaRPr lang="ru-RU" sz="28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Выявление тенденции развития орфоэпических норм русского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языка.</a:t>
            </a:r>
            <a:endParaRPr lang="ru-RU" sz="28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86800" cy="838200"/>
          </a:xfrm>
        </p:spPr>
        <p:txBody>
          <a:bodyPr/>
          <a:lstStyle/>
          <a:p>
            <a:r>
              <a:rPr lang="ru-RU" b="1" dirty="0" smtClean="0"/>
              <a:t>Предмет исследования: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3356992"/>
            <a:ext cx="8229600" cy="438912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</a:rPr>
              <a:t>орфоэпические ошибки</a:t>
            </a:r>
            <a:endParaRPr lang="ru-RU" sz="40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86800" cy="838200"/>
          </a:xfrm>
        </p:spPr>
        <p:txBody>
          <a:bodyPr/>
          <a:lstStyle/>
          <a:p>
            <a:r>
              <a:rPr lang="ru-RU" b="1" dirty="0" smtClean="0"/>
              <a:t>Объект исследования: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2468880"/>
            <a:ext cx="8229600" cy="438912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Устная речь</a:t>
            </a:r>
            <a:endParaRPr lang="ru-RU" sz="4000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/>
          <a:lstStyle/>
          <a:p>
            <a:r>
              <a:rPr lang="ru-RU" b="1" dirty="0" smtClean="0"/>
              <a:t>Методы исследования: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389120"/>
          </a:xfrm>
        </p:spPr>
        <p:txBody>
          <a:bodyPr>
            <a:normAutofit/>
          </a:bodyPr>
          <a:lstStyle/>
          <a:p>
            <a:pPr lvl="0"/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Изучение научной литературы по проблеме исследования</a:t>
            </a:r>
          </a:p>
          <a:p>
            <a:pPr lvl="0"/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Описательно – аналитический метод</a:t>
            </a:r>
          </a:p>
          <a:p>
            <a:pPr lvl="0"/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Сравнительно – сопоставительный метод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86800" cy="838200"/>
          </a:xfrm>
        </p:spPr>
        <p:txBody>
          <a:bodyPr>
            <a:normAutofit/>
          </a:bodyPr>
          <a:lstStyle/>
          <a:p>
            <a:r>
              <a:rPr lang="ru-RU" b="1" dirty="0" smtClean="0"/>
              <a:t>Практическая значимость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204864"/>
            <a:ext cx="8229600" cy="438912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Разработать методические рекомендации по нормам орфоэпии, которые помогут обучающимся следить за грамотностью своей речи.</a:t>
            </a:r>
            <a:endParaRPr lang="ru-RU" sz="3200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686800" cy="838200"/>
          </a:xfrm>
        </p:spPr>
        <p:txBody>
          <a:bodyPr/>
          <a:lstStyle/>
          <a:p>
            <a:r>
              <a:rPr lang="ru-RU" b="1" dirty="0" smtClean="0"/>
              <a:t>Актуальность: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468880"/>
            <a:ext cx="8229600" cy="438912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</a:rPr>
              <a:t>обусловлена наличием грамматических и стилистических помет в словарных статьях. </a:t>
            </a:r>
          </a:p>
          <a:p>
            <a:endParaRPr lang="ru-RU" sz="32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64704"/>
            <a:ext cx="8229600" cy="438912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Норма - общепринятое и обязательное для членов того или иного сообщества правило (предписывающее или запрещающее что-либо); образец поведения или действия. </a:t>
            </a:r>
          </a:p>
          <a:p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«нормы ударения» - это правила произношения. </a:t>
            </a:r>
          </a:p>
          <a:p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Орфоэпическая норма – это единственный вариант правильного произношения слова.</a:t>
            </a:r>
          </a:p>
          <a:p>
            <a:endParaRPr lang="ru-RU" sz="32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154</TotalTime>
  <Words>502</Words>
  <Application>Microsoft Office PowerPoint</Application>
  <PresentationFormat>Экран (4:3)</PresentationFormat>
  <Paragraphs>186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ПРОЕКТ ПО РУССКОМУ ЯЗЫКУ «КАК СОБЛЮДАЮТСЯ НОРМЫ ОРФОЭПИИ в современном обществе»</vt:lpstr>
      <vt:lpstr>Цель работы:</vt:lpstr>
      <vt:lpstr>Основные задачи:</vt:lpstr>
      <vt:lpstr>Предмет исследования:</vt:lpstr>
      <vt:lpstr>Объект исследования:</vt:lpstr>
      <vt:lpstr>Методы исследования:</vt:lpstr>
      <vt:lpstr>Практическая значимость</vt:lpstr>
      <vt:lpstr>Актуальность:</vt:lpstr>
      <vt:lpstr>Слайд 9</vt:lpstr>
      <vt:lpstr>Ударение – выделение каким-либо акустическим средством одного из компонентов речи. </vt:lpstr>
      <vt:lpstr>Особенности ударения в русском языке </vt:lpstr>
      <vt:lpstr>Результаты анкетирования</vt:lpstr>
      <vt:lpstr>Слайд 13</vt:lpstr>
      <vt:lpstr>Слайд 14</vt:lpstr>
      <vt:lpstr>Заключение</vt:lpstr>
      <vt:lpstr>Слайд 16</vt:lpstr>
      <vt:lpstr>Используемая литература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УЧЕБНЫЙ ПРОЕКТ ЗА 1 КУРС ПРЕДМЕТ: РУССКИЙ ЯЗЫК</dc:title>
  <dc:creator>User</dc:creator>
  <cp:lastModifiedBy>User</cp:lastModifiedBy>
  <cp:revision>23</cp:revision>
  <dcterms:created xsi:type="dcterms:W3CDTF">2019-03-11T12:43:23Z</dcterms:created>
  <dcterms:modified xsi:type="dcterms:W3CDTF">2019-04-25T22:32:53Z</dcterms:modified>
</cp:coreProperties>
</file>