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0" autoAdjust="0"/>
  </p:normalViewPr>
  <p:slideViewPr>
    <p:cSldViewPr>
      <p:cViewPr varScale="1">
        <p:scale>
          <a:sx n="82" d="100"/>
          <a:sy n="82" d="100"/>
        </p:scale>
        <p:origin x="-14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5AB12C-1D79-4ACB-8F88-04CB8A737926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ED662-5FE5-4EB5-BE8A-27EF56D32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7488832" cy="1170151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Acquest Script" panose="02000505000000020004" pitchFamily="2" charset="0"/>
              </a:rPr>
              <a:t>Презентация:      </a:t>
            </a:r>
          </a:p>
          <a:p>
            <a:r>
              <a:rPr lang="ru-RU" sz="3600" i="1" dirty="0" smtClean="0">
                <a:solidFill>
                  <a:srgbClr val="FF0000"/>
                </a:solidFill>
                <a:latin typeface="Acquest Script" panose="02000505000000020004" pitchFamily="2" charset="0"/>
              </a:rPr>
              <a:t>Игруновой Натальи Викторовны</a:t>
            </a:r>
            <a:endParaRPr lang="ru-RU" sz="3600" i="1" dirty="0">
              <a:solidFill>
                <a:srgbClr val="FF0000"/>
              </a:solidFill>
              <a:latin typeface="Acquest Script" panose="02000505000000020004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200800" cy="3096344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a_SeriferCps" panose="020A0904090705020304" pitchFamily="18" charset="-52"/>
              </a:rPr>
              <a:t>Воспитание положительных качеств, на примере сказок. </a:t>
            </a:r>
            <a:endParaRPr lang="ru-RU" b="1" dirty="0">
              <a:solidFill>
                <a:srgbClr val="7030A0"/>
              </a:solidFill>
              <a:latin typeface="a_SeriferCps" panose="020A0904090705020304" pitchFamily="18" charset="-5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2457649"/>
      </p:ext>
    </p:extLst>
  </p:cSld>
  <p:clrMapOvr>
    <a:masterClrMapping/>
  </p:clrMapOvr>
  <p:transition advTm="515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Решение воспитательных задач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564904"/>
            <a:ext cx="3960440" cy="36004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800" dirty="0" smtClean="0"/>
              <a:t>-    </a:t>
            </a:r>
            <a:r>
              <a:rPr lang="ru-RU" sz="2100" dirty="0" smtClean="0"/>
              <a:t>Воспитание дружеских       взаимоотношений («Зимовье зверей», «Теремок»)</a:t>
            </a:r>
          </a:p>
          <a:p>
            <a:pPr algn="just">
              <a:buFontTx/>
              <a:buChar char="-"/>
            </a:pPr>
            <a:r>
              <a:rPr lang="ru-RU" sz="2100" dirty="0" smtClean="0"/>
              <a:t>Воспитание доброго и миролюбивого отношения к друг другу («</a:t>
            </a:r>
            <a:r>
              <a:rPr lang="ru-RU" sz="2100" dirty="0" err="1" smtClean="0"/>
              <a:t>Заюшкина</a:t>
            </a:r>
            <a:r>
              <a:rPr lang="ru-RU" sz="2100" dirty="0" smtClean="0"/>
              <a:t> избушка», «Волк и семеро козлят», «Сказка о глупом мышонке»)</a:t>
            </a:r>
          </a:p>
          <a:p>
            <a:pPr algn="just">
              <a:buFontTx/>
              <a:buChar char="-"/>
            </a:pPr>
            <a:r>
              <a:rPr lang="ru-RU" sz="2100" dirty="0" smtClean="0"/>
              <a:t>Воспитание послушания и уважения к старшим («Гуси – лебеди», «Сестрица Алёнушка и братец Иванушка»)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2564904"/>
            <a:ext cx="4038600" cy="3697724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1800" dirty="0" smtClean="0">
                <a:latin typeface="+mj-lt"/>
              </a:rPr>
              <a:t>Забота о близких («Бобовое зернышко», «</a:t>
            </a:r>
            <a:r>
              <a:rPr lang="ru-RU" sz="1800" dirty="0" err="1" smtClean="0">
                <a:latin typeface="+mj-lt"/>
              </a:rPr>
              <a:t>Федорино</a:t>
            </a:r>
            <a:r>
              <a:rPr lang="ru-RU" sz="1800" dirty="0" smtClean="0">
                <a:latin typeface="+mj-lt"/>
              </a:rPr>
              <a:t> горе», «Муха цокотуха»)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+mj-lt"/>
              </a:rPr>
              <a:t>Воспитание добрых чувств, эмоциональной отзывчивости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+mj-lt"/>
              </a:rPr>
              <a:t>Стремление оказать помощь нуждающимся («Под грибом», «Палочка – выручалочка»)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+mj-lt"/>
              </a:rPr>
              <a:t>Воспитание навыков культурного поведения</a:t>
            </a:r>
            <a:endParaRPr lang="ru-RU" sz="18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597442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AleksandraC" panose="02000000000000000000" pitchFamily="2" charset="-52"/>
              </a:rPr>
              <a:t>Отношение к </a:t>
            </a:r>
            <a:r>
              <a:rPr lang="ru-RU" sz="2400" b="1" i="1" dirty="0" smtClean="0">
                <a:solidFill>
                  <a:srgbClr val="FF0000"/>
                </a:solidFill>
                <a:latin typeface="AleksandraC" panose="02000000000000000000" pitchFamily="2" charset="-52"/>
              </a:rPr>
              <a:t>миру,</a:t>
            </a:r>
            <a:r>
              <a:rPr lang="en-US" sz="2400" b="1" i="1" dirty="0" smtClean="0">
                <a:solidFill>
                  <a:srgbClr val="FF0000"/>
                </a:solidFill>
                <a:latin typeface="AleksandraC" panose="02000000000000000000" pitchFamily="2" charset="-52"/>
              </a:rPr>
              <a:t>    </a:t>
            </a:r>
            <a:r>
              <a:rPr lang="ru-RU" sz="2400" b="1" i="1" dirty="0" smtClean="0">
                <a:solidFill>
                  <a:srgbClr val="FF0000"/>
                </a:solidFill>
                <a:latin typeface="AleksandraC" panose="02000000000000000000" pitchFamily="2" charset="-52"/>
              </a:rPr>
              <a:t>окружающим </a:t>
            </a:r>
            <a:r>
              <a:rPr lang="ru-RU" sz="2400" b="1" i="1" dirty="0">
                <a:solidFill>
                  <a:srgbClr val="FF0000"/>
                </a:solidFill>
                <a:latin typeface="AleksandraC" panose="02000000000000000000" pitchFamily="2" charset="-52"/>
              </a:rPr>
              <a:t>людям</a:t>
            </a:r>
            <a:r>
              <a:rPr lang="ru-RU" sz="2400" b="1" i="1" dirty="0">
                <a:solidFill>
                  <a:srgbClr val="FF0000"/>
                </a:solidFill>
              </a:rPr>
              <a:t>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3393866"/>
      </p:ext>
    </p:extLst>
  </p:cSld>
  <p:clrMapOvr>
    <a:masterClrMapping/>
  </p:clrMapOvr>
  <p:transition advTm="954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4040188" cy="64807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Речевое развитие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64904"/>
            <a:ext cx="4040188" cy="356125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Воспитание навыков правильной устной речи;</a:t>
            </a:r>
          </a:p>
          <a:p>
            <a:pPr>
              <a:buFontTx/>
              <a:buChar char="-"/>
            </a:pPr>
            <a:r>
              <a:rPr lang="ru-RU" sz="2000" dirty="0" smtClean="0"/>
              <a:t>Формирование навыков общения в различных ситуациях;</a:t>
            </a:r>
          </a:p>
          <a:p>
            <a:pPr>
              <a:buFontTx/>
              <a:buChar char="-"/>
            </a:pPr>
            <a:r>
              <a:rPr lang="ru-RU" sz="2000" dirty="0" smtClean="0"/>
              <a:t>Активизация словарного запаса детей.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340768"/>
            <a:ext cx="4041775" cy="855786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Познавательное развитие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64904"/>
            <a:ext cx="4041775" cy="35612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2000" dirty="0" smtClean="0"/>
              <a:t>Воспитание правил безопасного поведения в различных ситуациях («Колобок», «Сказка о глупом мышонке», «Муха цокотуха» и др.)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Решение задач в областях:</a:t>
            </a:r>
            <a:endParaRPr lang="ru-RU" sz="2400" b="1" dirty="0">
              <a:latin typeface="a_SeriferCps" panose="020A0904090705020304" pitchFamily="18" charset="-5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2860356"/>
      </p:ext>
    </p:extLst>
  </p:cSld>
  <p:clrMapOvr>
    <a:masterClrMapping/>
  </p:clrMapOvr>
  <p:transition advTm="1131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412776"/>
            <a:ext cx="3744416" cy="63976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Физическое развитие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2708920"/>
            <a:ext cx="4040188" cy="23042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- Обогащение двигательного опыты детей посредством имитации движения и жестов персонажей  сказок.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39952" y="1412776"/>
            <a:ext cx="4545831" cy="855786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Художественно-эстетическое   развитие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2708920"/>
            <a:ext cx="4041775" cy="308719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- </a:t>
            </a:r>
            <a:r>
              <a:rPr lang="ru-RU" sz="2000" dirty="0" smtClean="0"/>
              <a:t>Развитие интереса к художественному творчеству по средством сказки;</a:t>
            </a:r>
          </a:p>
          <a:p>
            <a:pPr marL="0" indent="0" algn="just">
              <a:buNone/>
            </a:pPr>
            <a:r>
              <a:rPr lang="ru-RU" sz="2000" dirty="0" smtClean="0"/>
              <a:t>- Воспитание и формирование эстетических вкусов.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Решение задач в областях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3121583"/>
      </p:ext>
    </p:extLst>
  </p:cSld>
  <p:clrMapOvr>
    <a:masterClrMapping/>
  </p:clrMapOvr>
  <p:transition advTm="825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980728"/>
            <a:ext cx="4572508" cy="639762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Познавательное развитие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2276872"/>
            <a:ext cx="7920880" cy="384929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Формирование целостной картины мира, расширение кругозора детей;</a:t>
            </a:r>
          </a:p>
          <a:p>
            <a:pPr>
              <a:buFontTx/>
              <a:buChar char="-"/>
            </a:pPr>
            <a:r>
              <a:rPr lang="ru-RU" sz="2400" dirty="0" smtClean="0"/>
              <a:t>Формирование элементарных математических представлений;</a:t>
            </a:r>
          </a:p>
          <a:p>
            <a:pPr>
              <a:buFontTx/>
              <a:buChar char="-"/>
            </a:pPr>
            <a:r>
              <a:rPr lang="ru-RU" sz="2400" dirty="0" smtClean="0"/>
              <a:t>Развитие сенсорной культуры.</a:t>
            </a:r>
          </a:p>
          <a:p>
            <a:pPr>
              <a:buFontTx/>
              <a:buChar char="-"/>
            </a:pPr>
            <a:r>
              <a:rPr lang="ru-RU" sz="2400" dirty="0" smtClean="0"/>
              <a:t>Воспитание </a:t>
            </a:r>
            <a:r>
              <a:rPr lang="ru-RU" sz="2400" dirty="0"/>
              <a:t>уважительного отношения к труду как жизненной ценности.</a:t>
            </a:r>
          </a:p>
          <a:p>
            <a:pPr>
              <a:buFontTx/>
              <a:buChar char="-"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Решение задач в областях:</a:t>
            </a:r>
            <a:endParaRPr lang="ru-RU" sz="2400" b="1" dirty="0">
              <a:latin typeface="a_SeriferCps" panose="020A0904090705020304" pitchFamily="18" charset="-5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554671"/>
      </p:ext>
    </p:extLst>
  </p:cSld>
  <p:clrMapOvr>
    <a:masterClrMapping/>
  </p:clrMapOvr>
  <p:transition advTm="826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latin typeface="a_SeriferCps" panose="020A0904090705020304" pitchFamily="18" charset="-52"/>
              </a:rPr>
              <a:t>Результатом работой со сказкой является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628800"/>
            <a:ext cx="7776864" cy="4497680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r>
              <a:rPr lang="ru-RU" dirty="0" smtClean="0"/>
              <a:t>- Воспитание умения у детей разрешать конфликтные ситуации.</a:t>
            </a:r>
          </a:p>
          <a:p>
            <a:pPr algn="just">
              <a:buFontTx/>
              <a:buChar char="-"/>
            </a:pPr>
            <a:r>
              <a:rPr lang="ru-RU" dirty="0" smtClean="0"/>
              <a:t>Использование сказочных ситуаций в свободной игровой деятельности.</a:t>
            </a:r>
          </a:p>
          <a:p>
            <a:pPr algn="just">
              <a:buFontTx/>
              <a:buChar char="-"/>
            </a:pPr>
            <a:r>
              <a:rPr lang="ru-RU" dirty="0" smtClean="0"/>
              <a:t>Пополнение книжного уголка новыми и интересными сказками.</a:t>
            </a:r>
          </a:p>
          <a:p>
            <a:pPr algn="just">
              <a:buFontTx/>
              <a:buChar char="-"/>
            </a:pPr>
            <a:r>
              <a:rPr lang="ru-RU" dirty="0" smtClean="0"/>
              <a:t>Формирование у ребенка позиции бережного отношения к окружающему миру.</a:t>
            </a:r>
          </a:p>
          <a:p>
            <a:pPr algn="just">
              <a:buFontTx/>
              <a:buChar char="-"/>
            </a:pPr>
            <a:r>
              <a:rPr lang="ru-RU" dirty="0" smtClean="0"/>
              <a:t>Привитие любви к своей истории, Родине.</a:t>
            </a:r>
          </a:p>
          <a:p>
            <a:pPr algn="just"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Овладение детьми навыками взаимоотношения с миром.</a:t>
            </a:r>
          </a:p>
          <a:p>
            <a:pPr algn="just">
              <a:buFontTx/>
              <a:buChar char="-"/>
            </a:pPr>
            <a:r>
              <a:rPr lang="ru-RU" dirty="0" smtClean="0"/>
              <a:t>Усвоение общечеловеческих ценностей и морально – нравственных ценностей культуры.</a:t>
            </a:r>
          </a:p>
          <a:p>
            <a:pPr algn="just">
              <a:buFontTx/>
              <a:buChar char="-"/>
            </a:pPr>
            <a:r>
              <a:rPr lang="ru-RU" dirty="0" smtClean="0"/>
              <a:t>Формирование активной жизненной позиции.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130961"/>
      </p:ext>
    </p:extLst>
  </p:cSld>
  <p:clrMapOvr>
    <a:masterClrMapping/>
  </p:clrMapOvr>
  <p:transition advTm="1411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AppData\Local\Microsoft\Windows\Temporary Internet Files\Content.IE5\0C1T4DID\2011-07-27-08-58-16-1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58" y="345164"/>
            <a:ext cx="8049206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3178409"/>
      </p:ext>
    </p:extLst>
  </p:cSld>
  <p:clrMapOvr>
    <a:masterClrMapping/>
  </p:clrMapOvr>
  <p:transition advTm="534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512511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Воспитательное значение сказки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980728"/>
            <a:ext cx="7560840" cy="5256584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1600" dirty="0" smtClean="0"/>
              <a:t>Волшебное значение сказок известна с давних пор. До нас дошло не мало сказочных повествований, отражающих многовековой опыт предшествующих поколений и до сих пор питающих наши умы, чувства и воображение. Уже давно было замечено, что сказка наравне с развлекательным характером носит воспитательное, познавательное, чувственное и эстетическое значение. Мудрость, поданная в простой и ясной сказочной форме, учит детей думать, находить решение проблем, развивает воображение и интуицию, позволяет накапливать опыт. </a:t>
            </a:r>
            <a:endParaRPr lang="ru-RU" sz="1600" dirty="0"/>
          </a:p>
          <a:p>
            <a:pPr algn="just">
              <a:buFontTx/>
              <a:buChar char="-"/>
            </a:pPr>
            <a:r>
              <a:rPr lang="ru-RU" sz="1600" dirty="0" smtClean="0"/>
              <a:t>Наши предки знали все эти достоинства сказок и использовали их  в качестве самого эффективного средства общения с детьми. </a:t>
            </a:r>
            <a:r>
              <a:rPr lang="ru-RU" sz="1600" b="1" dirty="0" smtClean="0"/>
              <a:t>Сказка </a:t>
            </a:r>
            <a:r>
              <a:rPr lang="ru-RU" sz="1600" dirty="0" smtClean="0"/>
              <a:t>– универсальный язык, способный в доступной форме донести до ребенка нужную информацию. Психологи тоже оценили благотворное влияние сказки на психику ребенка. Вы наверно и сами не раз замечали, лучшим средством успокоения или воздействия на своего малыша все чаще становится вовремя придуманная и рассказанная история.</a:t>
            </a:r>
          </a:p>
          <a:p>
            <a:pPr algn="just">
              <a:buFontTx/>
              <a:buChar char="-"/>
            </a:pPr>
            <a:r>
              <a:rPr lang="ru-RU" sz="1600" dirty="0"/>
              <a:t> </a:t>
            </a:r>
            <a:r>
              <a:rPr lang="ru-RU" sz="1600" dirty="0" smtClean="0"/>
              <a:t>Умственное развитие детей от трех до шести лет характеризуется формированием образного мышления. Сказка для ребенка – это не просто фантазии, но и особая реальность. Все дети любят сказки. Сказка – зеркало, отражающее реальный мир через призму личного восприятия. В ней возможно все, чего не бывает в жизни.</a:t>
            </a:r>
            <a:endParaRPr lang="ru-RU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8581321"/>
      </p:ext>
    </p:extLst>
  </p:cSld>
  <p:clrMapOvr>
    <a:masterClrMapping/>
  </p:clrMapOvr>
  <p:transition advTm="1272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Цель работы</a:t>
            </a:r>
            <a:endParaRPr lang="ru-RU" sz="2400" b="1" dirty="0">
              <a:latin typeface="a_SeriferCps" panose="020A09040907050203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196752"/>
            <a:ext cx="3346704" cy="419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400" dirty="0" smtClean="0"/>
              <a:t> </a:t>
            </a:r>
            <a:r>
              <a:rPr lang="ru-RU" sz="2800" dirty="0" smtClean="0"/>
              <a:t>Выявить воспитательное воздействие русских народных и литературных сказок на детей дошкольного возраста 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124744"/>
            <a:ext cx="511256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4600904"/>
      </p:ext>
    </p:extLst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704856" cy="778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_SeriferCps" panose="020A0904090705020304" pitchFamily="18" charset="-52"/>
              </a:rPr>
              <a:t>Роль детских сказок в воспитании дошкольников</a:t>
            </a:r>
            <a:endParaRPr lang="ru-RU" sz="2400" b="1" dirty="0">
              <a:latin typeface="a_SeriferCps" panose="020A0904090705020304" pitchFamily="18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67944" y="1268760"/>
            <a:ext cx="4570840" cy="482453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3500" dirty="0" smtClean="0"/>
              <a:t> </a:t>
            </a:r>
            <a:r>
              <a:rPr lang="ru-RU" sz="4000" dirty="0" smtClean="0"/>
              <a:t>Сказка является неотъемлемы</a:t>
            </a:r>
            <a:r>
              <a:rPr lang="ru-RU" sz="4000" dirty="0"/>
              <a:t>м</a:t>
            </a:r>
            <a:r>
              <a:rPr lang="ru-RU" sz="4000" dirty="0" smtClean="0"/>
              <a:t> элементом в воспитании детей. Она на доступном языке учит детей жизни, рассказывает о добре и зле. Дети легче понимают сказку, чем простую взрослую речь. Поэтому если взрослые хотят помочь объяснить что то ребенку, поддержать его, придется вспомнить язык детства – сказку. Читая и рассказывая сказки, мы развиваем внутренний мир ребенка. Дети, которым с раннего детства читались сказки, быстрее начинают говорить, правильно выражаясь. Сказка помогает формировать основы поведения и общения. Сказки развивают фантазию и воображение ребенка, а так же его творческий потенциал.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114409" cy="439248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4353392"/>
      </p:ext>
    </p:extLst>
  </p:cSld>
  <p:clrMapOvr>
    <a:masterClrMapping/>
  </p:clrMapOvr>
  <p:transition advTm="749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3178696" cy="78377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Русские народные сказки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20888"/>
            <a:ext cx="3456384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412776"/>
            <a:ext cx="3346704" cy="855786"/>
          </a:xfrm>
        </p:spPr>
        <p:txBody>
          <a:bodyPr>
            <a:no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ru-RU" dirty="0" smtClean="0"/>
              <a:t>Литературные </a:t>
            </a:r>
          </a:p>
          <a:p>
            <a:pPr algn="ctr"/>
            <a:r>
              <a:rPr lang="ru-RU" dirty="0" smtClean="0"/>
              <a:t>сказки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3497138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Сказки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7214141"/>
      </p:ext>
    </p:extLst>
  </p:cSld>
  <p:clrMapOvr>
    <a:masterClrMapping/>
  </p:clrMapOvr>
  <p:transition advTm="563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936305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Русские народные сказки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4664"/>
            <a:ext cx="372159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3888432" cy="504056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u="sng" dirty="0" smtClean="0"/>
              <a:t>Младшая группа</a:t>
            </a:r>
          </a:p>
          <a:p>
            <a:r>
              <a:rPr lang="ru-RU" sz="2000" dirty="0" smtClean="0"/>
              <a:t>«Колобок»</a:t>
            </a:r>
          </a:p>
          <a:p>
            <a:r>
              <a:rPr lang="ru-RU" sz="2000" dirty="0" smtClean="0"/>
              <a:t>«Теремок»</a:t>
            </a:r>
          </a:p>
          <a:p>
            <a:r>
              <a:rPr lang="ru-RU" sz="2000" dirty="0" smtClean="0"/>
              <a:t>«Репка»</a:t>
            </a:r>
          </a:p>
          <a:p>
            <a:r>
              <a:rPr lang="ru-RU" sz="2000" dirty="0" smtClean="0"/>
              <a:t>«</a:t>
            </a:r>
            <a:r>
              <a:rPr lang="ru-RU" sz="2000" dirty="0" err="1" smtClean="0"/>
              <a:t>Заюшкина</a:t>
            </a:r>
            <a:r>
              <a:rPr lang="ru-RU" sz="2000" dirty="0" smtClean="0"/>
              <a:t> избушка»</a:t>
            </a:r>
          </a:p>
          <a:p>
            <a:r>
              <a:rPr lang="ru-RU" sz="2000" dirty="0" smtClean="0"/>
              <a:t>«Волк и козлята»</a:t>
            </a:r>
          </a:p>
          <a:p>
            <a:r>
              <a:rPr lang="ru-RU" sz="2000" dirty="0" smtClean="0"/>
              <a:t>«Маша и медведь»</a:t>
            </a:r>
          </a:p>
          <a:p>
            <a:r>
              <a:rPr lang="ru-RU" sz="2000" dirty="0" smtClean="0"/>
              <a:t>«Лисичка со скалочкой»</a:t>
            </a:r>
          </a:p>
          <a:p>
            <a:r>
              <a:rPr lang="ru-RU" sz="2000" dirty="0" smtClean="0"/>
              <a:t>«</a:t>
            </a:r>
            <a:r>
              <a:rPr lang="ru-RU" sz="2000" dirty="0" err="1" smtClean="0"/>
              <a:t>Снегурушка</a:t>
            </a:r>
            <a:r>
              <a:rPr lang="ru-RU" sz="2000" dirty="0" smtClean="0"/>
              <a:t> и лиса»</a:t>
            </a:r>
          </a:p>
          <a:p>
            <a:r>
              <a:rPr lang="ru-RU" sz="2000" dirty="0" smtClean="0"/>
              <a:t>« Кот, петух и лиса»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17032"/>
            <a:ext cx="364958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5172697"/>
      </p:ext>
    </p:extLst>
  </p:cSld>
  <p:clrMapOvr>
    <a:masterClrMapping/>
  </p:clrMapOvr>
  <p:transition advTm="463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3008313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Русские народные сказки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6"/>
            <a:ext cx="381642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556792"/>
            <a:ext cx="3888432" cy="46805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u="sng" dirty="0" smtClean="0"/>
              <a:t>Средняя группа</a:t>
            </a:r>
          </a:p>
          <a:p>
            <a:r>
              <a:rPr lang="ru-RU" sz="2400" dirty="0" smtClean="0"/>
              <a:t>«Гуси – лебеди»</a:t>
            </a:r>
          </a:p>
          <a:p>
            <a:r>
              <a:rPr lang="ru-RU" sz="2400" dirty="0" smtClean="0"/>
              <a:t>«Зимовье»</a:t>
            </a:r>
          </a:p>
          <a:p>
            <a:r>
              <a:rPr lang="ru-RU" sz="2400" dirty="0" smtClean="0"/>
              <a:t>«Бобовое зернышко»</a:t>
            </a:r>
          </a:p>
          <a:p>
            <a:r>
              <a:rPr lang="ru-RU" sz="2400" dirty="0" smtClean="0"/>
              <a:t>«Лиса и журавль»</a:t>
            </a:r>
          </a:p>
          <a:p>
            <a:r>
              <a:rPr lang="ru-RU" sz="2400" dirty="0" smtClean="0"/>
              <a:t>«По щучьему велению»</a:t>
            </a:r>
          </a:p>
          <a:p>
            <a:r>
              <a:rPr lang="ru-RU" sz="2400" dirty="0" smtClean="0"/>
              <a:t>«У страха глаза велики»</a:t>
            </a:r>
          </a:p>
          <a:p>
            <a:r>
              <a:rPr lang="ru-RU" sz="2400" dirty="0" smtClean="0"/>
              <a:t>«Девочка </a:t>
            </a:r>
            <a:r>
              <a:rPr lang="ru-RU" sz="2400" dirty="0" err="1" smtClean="0"/>
              <a:t>снегурочка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«Петушок – золотой гребешок и чудо </a:t>
            </a:r>
            <a:r>
              <a:rPr lang="ru-RU" sz="2400" dirty="0" err="1" smtClean="0"/>
              <a:t>меленка</a:t>
            </a:r>
            <a:r>
              <a:rPr lang="ru-RU" sz="2400" dirty="0" smtClean="0"/>
              <a:t>»</a:t>
            </a:r>
          </a:p>
          <a:p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60703"/>
            <a:ext cx="4124325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5245113"/>
      </p:ext>
    </p:extLst>
  </p:cSld>
  <p:clrMapOvr>
    <a:masterClrMapping/>
  </p:clrMapOvr>
  <p:transition advTm="605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914832" cy="85169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u="sng" dirty="0" smtClean="0"/>
              <a:t>Подготовительная группа</a:t>
            </a:r>
            <a:endParaRPr lang="ru-RU" sz="2400" i="1" u="sng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0648"/>
            <a:ext cx="374193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268760"/>
            <a:ext cx="3888432" cy="5018236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«Красная шапочка»</a:t>
            </a:r>
          </a:p>
          <a:p>
            <a:r>
              <a:rPr lang="ru-RU" sz="2400" dirty="0" smtClean="0"/>
              <a:t>«Сказка о рыбаке и золотой рыбке»</a:t>
            </a:r>
          </a:p>
          <a:p>
            <a:r>
              <a:rPr lang="ru-RU" sz="2400" dirty="0" smtClean="0"/>
              <a:t>«Кот в сапогах»</a:t>
            </a:r>
          </a:p>
          <a:p>
            <a:r>
              <a:rPr lang="ru-RU" sz="2400" dirty="0" smtClean="0"/>
              <a:t>«Мальчик с пальчик»</a:t>
            </a:r>
          </a:p>
          <a:p>
            <a:r>
              <a:rPr lang="ru-RU" sz="2400" dirty="0" smtClean="0"/>
              <a:t>«Спящая красавица»</a:t>
            </a:r>
          </a:p>
          <a:p>
            <a:r>
              <a:rPr lang="ru-RU" sz="2400" dirty="0" smtClean="0"/>
              <a:t>«Сказка о золотом петушке»</a:t>
            </a:r>
          </a:p>
          <a:p>
            <a:r>
              <a:rPr lang="ru-RU" sz="2400" dirty="0" smtClean="0"/>
              <a:t>«Гадкий утенок»</a:t>
            </a:r>
          </a:p>
          <a:p>
            <a:r>
              <a:rPr lang="ru-RU" sz="2400" dirty="0" smtClean="0"/>
              <a:t>«Огниво»</a:t>
            </a:r>
          </a:p>
          <a:p>
            <a:r>
              <a:rPr lang="ru-RU" sz="2400" dirty="0" smtClean="0"/>
              <a:t>«Принцесса на горошине»</a:t>
            </a:r>
          </a:p>
          <a:p>
            <a:r>
              <a:rPr lang="ru-RU" sz="2400" dirty="0" smtClean="0"/>
              <a:t>«</a:t>
            </a:r>
            <a:r>
              <a:rPr lang="ru-RU" sz="2400" dirty="0" err="1" smtClean="0"/>
              <a:t>Дюймовочка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«Снежная королева»</a:t>
            </a:r>
          </a:p>
          <a:p>
            <a:r>
              <a:rPr lang="ru-RU" sz="2400" dirty="0" smtClean="0"/>
              <a:t>«Дикие лебеди»</a:t>
            </a:r>
          </a:p>
          <a:p>
            <a:r>
              <a:rPr lang="ru-RU" sz="2400" dirty="0" smtClean="0"/>
              <a:t>«Стойкий оловянный солдатик»</a:t>
            </a:r>
          </a:p>
          <a:p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73016"/>
            <a:ext cx="38884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7380435"/>
      </p:ext>
    </p:extLst>
  </p:cSld>
  <p:clrMapOvr>
    <a:masterClrMapping/>
  </p:clrMapOvr>
  <p:transition advTm="840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0354"/>
            <a:ext cx="3008313" cy="77968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i="1" u="sng" dirty="0" smtClean="0"/>
              <a:t>Литературные          сказки</a:t>
            </a:r>
            <a:endParaRPr lang="ru-RU" sz="2400" i="1" u="sng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985"/>
            <a:ext cx="3593976" cy="284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4320480" cy="504056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С. Маршак</a:t>
            </a:r>
          </a:p>
          <a:p>
            <a:r>
              <a:rPr lang="ru-RU" sz="1800" dirty="0" smtClean="0"/>
              <a:t>«Сказка о глупом мышонке»</a:t>
            </a:r>
          </a:p>
          <a:p>
            <a:r>
              <a:rPr lang="ru-RU" sz="1800" dirty="0" smtClean="0"/>
              <a:t>«Тихая Сказка»</a:t>
            </a:r>
          </a:p>
          <a:p>
            <a:r>
              <a:rPr lang="ru-RU" sz="2400" b="1" dirty="0" smtClean="0"/>
              <a:t>К. Чуковский</a:t>
            </a:r>
          </a:p>
          <a:p>
            <a:r>
              <a:rPr lang="ru-RU" sz="1800" dirty="0" smtClean="0"/>
              <a:t>«</a:t>
            </a:r>
            <a:r>
              <a:rPr lang="ru-RU" sz="1800" dirty="0" err="1" smtClean="0"/>
              <a:t>Мойдодыр</a:t>
            </a:r>
            <a:r>
              <a:rPr lang="ru-RU" sz="1800" dirty="0" smtClean="0"/>
              <a:t>»</a:t>
            </a:r>
          </a:p>
          <a:p>
            <a:r>
              <a:rPr lang="ru-RU" sz="1800" dirty="0" smtClean="0"/>
              <a:t>«Муха Цокотуха»</a:t>
            </a:r>
          </a:p>
          <a:p>
            <a:r>
              <a:rPr lang="ru-RU" sz="1800" dirty="0" smtClean="0"/>
              <a:t>«</a:t>
            </a:r>
            <a:r>
              <a:rPr lang="ru-RU" sz="1800" dirty="0" err="1" smtClean="0"/>
              <a:t>Федорино</a:t>
            </a:r>
            <a:r>
              <a:rPr lang="ru-RU" sz="1800" dirty="0" smtClean="0"/>
              <a:t> горе»</a:t>
            </a:r>
          </a:p>
          <a:p>
            <a:r>
              <a:rPr lang="ru-RU" sz="1800" dirty="0" smtClean="0"/>
              <a:t>«</a:t>
            </a:r>
            <a:r>
              <a:rPr lang="ru-RU" sz="1800" dirty="0" err="1" smtClean="0"/>
              <a:t>Тараканище</a:t>
            </a:r>
            <a:r>
              <a:rPr lang="ru-RU" sz="1800" dirty="0" smtClean="0"/>
              <a:t>»</a:t>
            </a:r>
          </a:p>
          <a:p>
            <a:r>
              <a:rPr lang="ru-RU" sz="2400" b="1" dirty="0" smtClean="0"/>
              <a:t>Н. </a:t>
            </a:r>
            <a:r>
              <a:rPr lang="ru-RU" sz="2400" b="1" dirty="0" err="1" smtClean="0"/>
              <a:t>Сутеев</a:t>
            </a:r>
            <a:endParaRPr lang="ru-RU" sz="2400" b="1" dirty="0" smtClean="0"/>
          </a:p>
          <a:p>
            <a:r>
              <a:rPr lang="ru-RU" sz="1800" dirty="0" smtClean="0"/>
              <a:t>«Под грибом»</a:t>
            </a:r>
          </a:p>
          <a:p>
            <a:r>
              <a:rPr lang="ru-RU" sz="1800" dirty="0" smtClean="0"/>
              <a:t>«Палочка - выручалочка»</a:t>
            </a:r>
          </a:p>
          <a:p>
            <a:pPr algn="ctr"/>
            <a:endParaRPr lang="ru-RU" sz="18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970" y="3068960"/>
            <a:ext cx="371246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4378355"/>
      </p:ext>
    </p:extLst>
  </p:cSld>
  <p:clrMapOvr>
    <a:masterClrMapping/>
  </p:clrMapOvr>
  <p:transition advTm="1262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7|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1.9|1.4|3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|1.5|1|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|1.7|1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7|1.4|1.4|1.3|1.4|1.4|1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4.3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6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0.9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5|1.7|0.6|0.5|0.6|0.5|0.6|0.6|0.6|0.6|0.5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826</TotalTime>
  <Words>847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Воспитание положительных качеств, на примере сказок. </vt:lpstr>
      <vt:lpstr>Воспитательное значение сказки. </vt:lpstr>
      <vt:lpstr>Цель работы</vt:lpstr>
      <vt:lpstr>Роль детских сказок в воспитании дошкольников</vt:lpstr>
      <vt:lpstr>Сказки</vt:lpstr>
      <vt:lpstr>Русские народные сказки</vt:lpstr>
      <vt:lpstr>Русские народные сказки</vt:lpstr>
      <vt:lpstr>Подготовительная группа</vt:lpstr>
      <vt:lpstr>Литературные          сказки</vt:lpstr>
      <vt:lpstr>Решение воспитательных задач</vt:lpstr>
      <vt:lpstr>Решение задач в областях:</vt:lpstr>
      <vt:lpstr>Решение задач в областях:</vt:lpstr>
      <vt:lpstr>Решение задач в областях:</vt:lpstr>
      <vt:lpstr>Результатом работой со сказкой является: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 Windows</cp:lastModifiedBy>
  <cp:revision>57</cp:revision>
  <dcterms:created xsi:type="dcterms:W3CDTF">2015-04-12T08:42:05Z</dcterms:created>
  <dcterms:modified xsi:type="dcterms:W3CDTF">2018-12-25T10:22:06Z</dcterms:modified>
</cp:coreProperties>
</file>