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500174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Виды дифференциации, используемые на уроках в начальных классах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ДИФФЕРЕНЦИАЦИЯ РАБОТЫ ПО ХАРАКТЕРУ ПОМОЩИ УЧАЩИМСЯ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/>
          </a:bodyPr>
          <a:lstStyle/>
          <a:p>
            <a:r>
              <a:rPr lang="ru-RU" dirty="0" smtClean="0"/>
              <a:t>Такой способ, в отличие от дифференциации по степени самостоятельности, не предусматривает организации фронтальной работы под руководством учителя. Все учащиеся сразу приступают к самостоятельной работе. Но, тем детям, которые испытывают затруднения в выполнении задания, оказывается дозированная помощь.</a:t>
            </a:r>
          </a:p>
          <a:p>
            <a:r>
              <a:rPr lang="ru-RU" dirty="0" smtClean="0"/>
              <a:t>Наиболее распространенными видами помощи </a:t>
            </a:r>
            <a:r>
              <a:rPr lang="ru-RU" dirty="0" smtClean="0"/>
              <a:t>используют: </a:t>
            </a:r>
            <a:r>
              <a:rPr lang="ru-RU" dirty="0" smtClean="0"/>
              <a:t>а) помощь в виде вспомогательных заданий, подготовительных упражнений; б) помощь в виде «подсказок» (карточек-помощниц, записей на доске).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58204" cy="5554683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 дифференцированного обучения</a:t>
            </a:r>
            <a:r>
              <a:rPr lang="ru-RU" dirty="0" smtClean="0"/>
              <a:t> – создание комфортной среды для обучения и развития личности с учетом индивидуально-психологических особенностей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Дифференциация </a:t>
            </a:r>
            <a:r>
              <a:rPr lang="ru-RU" b="1" dirty="0" smtClean="0"/>
              <a:t>обучения </a:t>
            </a:r>
            <a:r>
              <a:rPr lang="ru-RU" dirty="0" smtClean="0"/>
              <a:t>осуществляется </a:t>
            </a:r>
            <a:r>
              <a:rPr lang="ru-RU" dirty="0" smtClean="0"/>
              <a:t>через изменение содержания, регулирование трудности и длительности выполнения отдельных заданий, выбора средств педагогической поддержки учеников в соответствии с их возможностями.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329642" cy="621510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b="1" dirty="0" smtClean="0"/>
              <a:t>По </a:t>
            </a:r>
            <a:r>
              <a:rPr lang="ru-RU" sz="2000" b="1" dirty="0" smtClean="0"/>
              <a:t>результатам психолого-педагогической диагностики в классе формируются три группы учащихся (по уровню достижений</a:t>
            </a:r>
            <a:r>
              <a:rPr lang="ru-RU" sz="2000" b="1" dirty="0" smtClean="0"/>
              <a:t>):</a:t>
            </a:r>
          </a:p>
          <a:p>
            <a:pPr algn="ctr">
              <a:spcBef>
                <a:spcPts val="0"/>
              </a:spcBef>
              <a:buNone/>
            </a:pPr>
            <a:endParaRPr lang="ru-RU" sz="2000" b="1" dirty="0" smtClean="0"/>
          </a:p>
          <a:p>
            <a:pPr>
              <a:spcBef>
                <a:spcPts val="0"/>
              </a:spcBef>
            </a:pPr>
            <a:r>
              <a:rPr lang="ru-RU" sz="2000" b="1" i="1" dirty="0" smtClean="0"/>
              <a:t>      1 группа</a:t>
            </a:r>
            <a:r>
              <a:rPr lang="ru-RU" sz="2000" dirty="0" smtClean="0"/>
              <a:t> -  ученики с высокими учебными способностями,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dirty="0" smtClean="0"/>
              <a:t>Учащиеся, относящиеся к этой группе, могут вести работу со сложным материалом, требующим умения применять знания в незнакомой ситуации и самостоятельно творчески подходить к решению учебных задач, умеют выделять существенное, закономерное, достигают высоких уровней знания.</a:t>
            </a:r>
          </a:p>
          <a:p>
            <a:pPr>
              <a:spcBef>
                <a:spcPts val="0"/>
              </a:spcBef>
            </a:pPr>
            <a:r>
              <a:rPr lang="ru-RU" sz="2000" b="1" i="1" dirty="0" smtClean="0"/>
              <a:t>      2 группа</a:t>
            </a:r>
            <a:r>
              <a:rPr lang="ru-RU" sz="2000" dirty="0" smtClean="0"/>
              <a:t> -  учащиеся со средними способностями,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dirty="0" smtClean="0"/>
              <a:t>Эти учащиеся усваивают материал после тренировочной работы, не сразу выделяют существенное, закономерное, умеют увидеть в частном общее, овладев знаниями; для усвоения знаний им требуется более длительное время. Если учащихся 2 группы направлять, помогать, то они вполне смогут справиться и с заданиями 1 группы детей.</a:t>
            </a:r>
          </a:p>
          <a:p>
            <a:pPr>
              <a:spcBef>
                <a:spcPts val="0"/>
              </a:spcBef>
            </a:pPr>
            <a:r>
              <a:rPr lang="ru-RU" sz="2000" b="1" i="1" dirty="0" smtClean="0"/>
              <a:t>      3 группа</a:t>
            </a:r>
            <a:r>
              <a:rPr lang="ru-RU" sz="2000" dirty="0" smtClean="0"/>
              <a:t> - учащиеся с низкими учебными способностями.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dirty="0" smtClean="0"/>
              <a:t>Эти учащиеся усваивают материал после многократных упражнений и не всегда в полном объёме, выполняют задания репродуктивного характера, овладевают знаниями более длительное время.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58204" cy="4983179"/>
          </a:xfrm>
        </p:spPr>
        <p:txBody>
          <a:bodyPr>
            <a:normAutofit/>
          </a:bodyPr>
          <a:lstStyle/>
          <a:p>
            <a:r>
              <a:rPr lang="ru-RU" dirty="0" smtClean="0"/>
              <a:t>Дифференцированная </a:t>
            </a:r>
            <a:r>
              <a:rPr lang="ru-RU" dirty="0" smtClean="0"/>
              <a:t>работа организуется различным образом. Чаще всего учащимся с низким уровнем </a:t>
            </a:r>
            <a:r>
              <a:rPr lang="ru-RU" dirty="0" err="1" smtClean="0"/>
              <a:t>обучаемости</a:t>
            </a:r>
            <a:r>
              <a:rPr lang="ru-RU" dirty="0" smtClean="0"/>
              <a:t>  предлагаются репродуктивные задания, а ученикам со средним  и высоким  уровнями </a:t>
            </a:r>
            <a:r>
              <a:rPr lang="ru-RU" dirty="0" err="1" smtClean="0"/>
              <a:t>обучаемости</a:t>
            </a:r>
            <a:r>
              <a:rPr lang="ru-RU" dirty="0" smtClean="0"/>
              <a:t> – продуктивные творческие задания. Можно предложить продуктивные задания всем ученикам. Но при этом детям с низким уровнем </a:t>
            </a:r>
            <a:r>
              <a:rPr lang="ru-RU" dirty="0" err="1" smtClean="0"/>
              <a:t>обучаемости</a:t>
            </a:r>
            <a:r>
              <a:rPr lang="ru-RU" dirty="0" smtClean="0"/>
              <a:t> даются задания с элементами творчества, в которых нужно применить знания в измененной ситуации, а остальным - творческие задания на применение знаний в новой ситуации.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Виды дифференцированных заданий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 smtClean="0"/>
              <a:t>1</a:t>
            </a:r>
            <a:r>
              <a:rPr lang="ru-RU" sz="6000" dirty="0" smtClean="0"/>
              <a:t>. Предварительные задания по уровню трудности:</a:t>
            </a:r>
          </a:p>
          <a:p>
            <a:r>
              <a:rPr lang="ru-RU" sz="6000" dirty="0" smtClean="0"/>
              <a:t>облегчённому;</a:t>
            </a:r>
          </a:p>
          <a:p>
            <a:r>
              <a:rPr lang="ru-RU" sz="6000" dirty="0" smtClean="0"/>
              <a:t>среднему;</a:t>
            </a:r>
          </a:p>
          <a:p>
            <a:r>
              <a:rPr lang="ru-RU" sz="6000" dirty="0" smtClean="0"/>
              <a:t>повышенному.</a:t>
            </a:r>
          </a:p>
          <a:p>
            <a:pPr>
              <a:buNone/>
            </a:pPr>
            <a:r>
              <a:rPr lang="ru-RU" sz="6000" dirty="0" smtClean="0"/>
              <a:t>2. Общее для всего класса задание с предложением системы дополнительных   упражнений возрастающей   степени трудности.</a:t>
            </a:r>
          </a:p>
          <a:p>
            <a:pPr>
              <a:buNone/>
            </a:pPr>
            <a:r>
              <a:rPr lang="ru-RU" sz="6000" dirty="0" smtClean="0"/>
              <a:t>3. Индивидуальные дифференцированные задания.</a:t>
            </a:r>
          </a:p>
          <a:p>
            <a:pPr>
              <a:buNone/>
            </a:pPr>
            <a:r>
              <a:rPr lang="ru-RU" sz="6000" dirty="0" smtClean="0"/>
              <a:t>4. Групповые дифференцированные задания с учётом различной подготовки учащихся.</a:t>
            </a:r>
          </a:p>
          <a:p>
            <a:pPr>
              <a:buNone/>
            </a:pPr>
            <a:r>
              <a:rPr lang="ru-RU" sz="6000" dirty="0" smtClean="0"/>
              <a:t>5. Равноценные вариативные задания с приложением к каждому варианту системы дополнительных заданий возрастающей трудности.</a:t>
            </a:r>
          </a:p>
          <a:p>
            <a:pPr>
              <a:buNone/>
            </a:pPr>
            <a:r>
              <a:rPr lang="ru-RU" sz="6000" dirty="0" smtClean="0"/>
              <a:t>6. Упражнения с указанием минимального и максимального количества  </a:t>
            </a:r>
            <a:r>
              <a:rPr lang="ru-RU" sz="6000" dirty="0" smtClean="0"/>
              <a:t>заданий </a:t>
            </a:r>
            <a:r>
              <a:rPr lang="ru-RU" sz="6000" dirty="0" smtClean="0"/>
              <a:t>для обязательного выполнения.</a:t>
            </a:r>
          </a:p>
          <a:p>
            <a:pPr>
              <a:buNone/>
            </a:pPr>
            <a:r>
              <a:rPr lang="ru-RU" sz="6000" dirty="0" smtClean="0"/>
              <a:t>7. Дифференцированные задания с разной степенью помощи.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ДИФФЕРЕНЦИАЦИЯ УЧЕБНЫХ ЗАДАНИЙ ПО УРОВНЮ ТВОРЧЕСТВА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dirty="0" smtClean="0"/>
              <a:t>Такой способ предполагает различия в характере познавательной деятельности школьников, которая может быть репродуктивной или продуктивной (творческой).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К репродуктивным заданиям относятся, например: пересказ знакомого текста, выполнение простых заданий на основе изученных приёмов.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К продуктивным  заданиям относятся упражнения, отличающиеся от стандартных. В процессе работы над продуктивными заданиями школьники приобретают опыт творческой деятельности.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Продуктивные </a:t>
            </a:r>
            <a:r>
              <a:rPr lang="ru-RU" sz="2000" dirty="0" smtClean="0"/>
              <a:t>задания, например: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классификация животных;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создание модели поведения объекта или героя, предсказание событий;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задания с недостающими или лишними данными; выполнение задания разными способами, поиск наиболее рационального способа выполнения задания;   самостоятельное составление кроссвордов по тексту</a:t>
            </a:r>
            <a:r>
              <a:rPr lang="ru-RU" sz="2000" dirty="0" smtClean="0"/>
              <a:t>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ДИФФЕРЕНЦИАЦИЯ УЧЕБНЫХ ЗАДАНИЙ ПО УРОВНЮ </a:t>
            </a:r>
            <a:r>
              <a:rPr lang="ru-RU" sz="2800" dirty="0" smtClean="0"/>
              <a:t>ТРУДНОСТИ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Такой способ дифференциации предполагает следующие виды усложнения заданий для наиболее подготовленных учащихся:</a:t>
            </a:r>
          </a:p>
          <a:p>
            <a:r>
              <a:rPr lang="ru-RU" dirty="0" smtClean="0"/>
              <a:t>усложнение изучаемого материала (например, в 3-ей группе готовят пересказ текста учебника, во 2 и 1 – готовят дополнительный материал по теме);</a:t>
            </a:r>
          </a:p>
          <a:p>
            <a:r>
              <a:rPr lang="ru-RU" dirty="0" smtClean="0"/>
              <a:t>увеличение количества изучаемого материала (например, в 3 группе готовят опережающий материал или доклад кроме основного задания);</a:t>
            </a:r>
          </a:p>
          <a:p>
            <a:r>
              <a:rPr lang="ru-RU" dirty="0" smtClean="0"/>
              <a:t>использование обратного задания вместо прямого (например, 2-й и 3-й группам даётся задание на решение кроссворда, а 1-й группе – на его составление).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ДИФФЕРЕНЦИАЦИЯ ЗАДАНИЙ ПО ОБЪЁМУ </a:t>
            </a:r>
            <a:r>
              <a:rPr lang="ru-RU" sz="3600" dirty="0" smtClean="0"/>
              <a:t>УЧЕБНОГО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Необходимость </a:t>
            </a:r>
            <a:r>
              <a:rPr lang="ru-RU" dirty="0" smtClean="0"/>
              <a:t>дифференциации заданий по объёму обусловлена разным темпом работы учащихся. Медлительные дети, а также дети с низким уровнем </a:t>
            </a:r>
            <a:r>
              <a:rPr lang="ru-RU" dirty="0" err="1" smtClean="0"/>
              <a:t>обучаемости</a:t>
            </a:r>
            <a:r>
              <a:rPr lang="ru-RU" dirty="0" smtClean="0"/>
              <a:t> обычно не успевают выполнить самостоятельную работу к моменту её фронтальной проверки в классе, им требуется на это дополнительное время. Остальные дети затрачивают это время на выполнение дополнительного задания, которое  не является обязательным для всех учеников.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ДИФФЕРЕНЦИАЦИЯ РАБОТЫ ПО СТЕПЕНИ САМОСТОЯТЕЛЬНОСТИ </a:t>
            </a:r>
            <a:r>
              <a:rPr lang="ru-RU" sz="3100" dirty="0" smtClean="0"/>
              <a:t>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ru-RU" dirty="0" smtClean="0"/>
              <a:t>При таком способе дифференциации не предполагается различий в учебных заданиях для разных групп учащихся. Все дети выполняют одинаковые упражнения, но одни это делают под руководством учителя, а другие самостоятельно.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</TotalTime>
  <Words>384</Words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Виды дифференциации, используемые на уроках в начальных классах </vt:lpstr>
      <vt:lpstr>Слайд 2</vt:lpstr>
      <vt:lpstr>Слайд 3</vt:lpstr>
      <vt:lpstr>Слайд 4</vt:lpstr>
      <vt:lpstr>Виды дифференцированных заданий </vt:lpstr>
      <vt:lpstr>ДИФФЕРЕНЦИАЦИЯ УЧЕБНЫХ ЗАДАНИЙ ПО УРОВНЮ ТВОРЧЕСТВА.</vt:lpstr>
      <vt:lpstr>ДИФФЕРЕНЦИАЦИЯ УЧЕБНЫХ ЗАДАНИЙ ПО УРОВНЮ ТРУДНОСТИ</vt:lpstr>
      <vt:lpstr>ДИФФЕРЕНЦИАЦИЯ ЗАДАНИЙ ПО ОБЪЁМУ УЧЕБНОГО МАТЕРИАЛА </vt:lpstr>
      <vt:lpstr>ДИФФЕРЕНЦИАЦИЯ РАБОТЫ ПО СТЕПЕНИ САМОСТОЯТЕЛЬНОСТИ УЧАЩИХСЯ</vt:lpstr>
      <vt:lpstr>ДИФФЕРЕНЦИАЦИЯ РАБОТЫ ПО ХАРАКТЕРУ ПОМОЩИ УЧАЩИМСЯ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Henriette</dc:creator>
  <cp:lastModifiedBy>Stich</cp:lastModifiedBy>
  <cp:revision>2</cp:revision>
  <dcterms:created xsi:type="dcterms:W3CDTF">2016-11-02T16:45:33Z</dcterms:created>
  <dcterms:modified xsi:type="dcterms:W3CDTF">2016-11-02T16:59:27Z</dcterms:modified>
</cp:coreProperties>
</file>