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57" r:id="rId7"/>
    <p:sldId id="279" r:id="rId8"/>
    <p:sldId id="266" r:id="rId9"/>
    <p:sldId id="267" r:id="rId10"/>
    <p:sldId id="268" r:id="rId11"/>
    <p:sldId id="269" r:id="rId12"/>
    <p:sldId id="270" r:id="rId13"/>
    <p:sldId id="273" r:id="rId14"/>
    <p:sldId id="271" r:id="rId15"/>
    <p:sldId id="272" r:id="rId16"/>
    <p:sldId id="27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1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1288599242_matematika_carica_nauk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58" y="1"/>
            <a:ext cx="9144000" cy="685431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contourW="12700">
            <a:bevelT w="165100" prst="coolSlant"/>
            <a:contourClr>
              <a:schemeClr val="accent3">
                <a:lumMod val="50000"/>
              </a:schemeClr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04664"/>
            <a:ext cx="7772400" cy="1470025"/>
          </a:xfrm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 b="1">
                <a:solidFill>
                  <a:srgbClr val="006600"/>
                </a:solidFill>
                <a:latin typeface="Georg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437112"/>
            <a:ext cx="4528592" cy="1752600"/>
          </a:xfrm>
        </p:spPr>
        <p:txBody>
          <a:bodyPr/>
          <a:lstStyle>
            <a:lvl1pPr marL="0" indent="0" algn="ctr">
              <a:buNone/>
              <a:defRPr b="1" i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80983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0a2446eea378dac32a93eb6b7116220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05" y="12092"/>
            <a:ext cx="9132195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12700" contourW="12700">
            <a:bevelT/>
            <a:contourClr>
              <a:schemeClr val="tx1">
                <a:lumMod val="50000"/>
                <a:lumOff val="50000"/>
              </a:schemeClr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 rot="19571671">
            <a:off x="7945438" y="6315075"/>
            <a:ext cx="12430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800" b="1" dirty="0">
                <a:solidFill>
                  <a:srgbClr val="7F7F7F"/>
                </a:solidFill>
                <a:latin typeface="Georgia" pitchFamily="18" charset="0"/>
              </a:rPr>
              <a:t>shpuntova.ucoz.ru</a:t>
            </a:r>
            <a:endParaRPr lang="ru-RU" sz="800" b="1" dirty="0">
              <a:solidFill>
                <a:srgbClr val="7F7F7F"/>
              </a:solidFill>
              <a:latin typeface="Georg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189" y="1340768"/>
            <a:ext cx="8229600" cy="86895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7931224" cy="432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07316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6600"/>
          </a:solidFill>
          <a:latin typeface="Georg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6600"/>
          </a:solidFill>
          <a:latin typeface="Georg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i="1" kern="1200">
          <a:solidFill>
            <a:srgbClr val="00B05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i="1" kern="1200">
          <a:solidFill>
            <a:srgbClr val="00B05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i="1" kern="1200">
          <a:solidFill>
            <a:srgbClr val="00B05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i="1" kern="1200">
          <a:solidFill>
            <a:srgbClr val="00B05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i="1" kern="1200">
          <a:solidFill>
            <a:srgbClr val="00B05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47002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Дифференциальная диагностика дисграфии и дизорфографии. К кому направить ребёнка: к логопеду или репетитору?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3717032"/>
            <a:ext cx="28083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Подготовила: </a:t>
            </a:r>
            <a:endParaRPr lang="ru-RU" dirty="0" smtClean="0"/>
          </a:p>
          <a:p>
            <a:pPr lvl="1"/>
            <a:r>
              <a:rPr lang="ru-RU" dirty="0" smtClean="0"/>
              <a:t>учитель-логопед  </a:t>
            </a:r>
          </a:p>
          <a:p>
            <a:pPr lvl="1"/>
            <a:r>
              <a:rPr lang="ru-RU" dirty="0" smtClean="0"/>
              <a:t>МКУДО </a:t>
            </a:r>
            <a:r>
              <a:rPr lang="ru-RU" dirty="0" smtClean="0"/>
              <a:t>ДООЦ Н.Н.Сайфудинова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8189" y="1340768"/>
            <a:ext cx="8229600" cy="122413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Ошибки на уровне буквы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7931224" cy="4320480"/>
          </a:xfrm>
        </p:spPr>
        <p:txBody>
          <a:bodyPr>
            <a:normAutofit/>
          </a:bodyPr>
          <a:lstStyle/>
          <a:p>
            <a:r>
              <a:rPr lang="ru-RU" sz="1800" b="0" i="0" dirty="0" smtClean="0">
                <a:solidFill>
                  <a:srgbClr val="C00000"/>
                </a:solidFill>
                <a:effectLst/>
              </a:rPr>
              <a:t>Смешение букв по кинетическому сходству</a:t>
            </a:r>
          </a:p>
          <a:p>
            <a:pPr>
              <a:buNone/>
            </a:pPr>
            <a:r>
              <a:rPr lang="ru-RU" sz="1800" b="0" i="0" dirty="0" smtClean="0">
                <a:solidFill>
                  <a:schemeClr val="tx1"/>
                </a:solidFill>
                <a:effectLst/>
              </a:rPr>
              <a:t>       (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б-д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, 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о-а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, 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п-т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, 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и-у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, 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х-ж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)</a:t>
            </a:r>
          </a:p>
          <a:p>
            <a:pPr>
              <a:buNone/>
            </a:pP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Лю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д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ит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любит, 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б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о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нт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бант, 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пр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у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рода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природа, 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с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т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ешил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спешил, </a:t>
            </a:r>
            <a:endParaRPr lang="ru-RU" sz="1800" b="0" i="0" dirty="0" smtClean="0">
              <a:effectLst/>
            </a:endParaRPr>
          </a:p>
          <a:p>
            <a:pPr>
              <a:buNone/>
            </a:pP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мо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ж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натый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мохнатый</a:t>
            </a:r>
          </a:p>
          <a:p>
            <a:pPr>
              <a:buNone/>
            </a:pPr>
            <a:endParaRPr lang="ru-RU" sz="1800" b="0" i="0" dirty="0" smtClean="0">
              <a:solidFill>
                <a:schemeClr val="tx1"/>
              </a:solidFill>
              <a:effectLst/>
            </a:endParaRPr>
          </a:p>
          <a:p>
            <a:r>
              <a:rPr lang="ru-RU" sz="1800" b="0" i="0" dirty="0" smtClean="0">
                <a:solidFill>
                  <a:srgbClr val="C00000"/>
                </a:solidFill>
                <a:effectLst/>
              </a:rPr>
              <a:t>Зеркальное написание букв</a:t>
            </a:r>
          </a:p>
          <a:p>
            <a:pPr>
              <a:buNone/>
            </a:pPr>
            <a:endParaRPr lang="ru-RU" sz="1800" b="0" i="0" dirty="0" smtClean="0">
              <a:solidFill>
                <a:srgbClr val="C00000"/>
              </a:solidFill>
              <a:effectLst/>
            </a:endParaRPr>
          </a:p>
          <a:p>
            <a:r>
              <a:rPr lang="ru-RU" sz="1800" b="0" i="0" dirty="0" smtClean="0">
                <a:solidFill>
                  <a:srgbClr val="C00000"/>
                </a:solidFill>
                <a:effectLst/>
              </a:rPr>
              <a:t>Пишет лишние элементы или не дописывает</a:t>
            </a:r>
          </a:p>
          <a:p>
            <a:pPr>
              <a:buNone/>
            </a:pPr>
            <a:r>
              <a:rPr lang="ru-RU" sz="1800" b="0" i="0" dirty="0" smtClean="0">
                <a:solidFill>
                  <a:srgbClr val="C00000"/>
                </a:solidFill>
                <a:effectLst/>
              </a:rPr>
              <a:t>       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(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и-ш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, 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л-м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)</a:t>
            </a:r>
          </a:p>
          <a:p>
            <a:pPr>
              <a:buNone/>
            </a:pPr>
            <a:endParaRPr lang="ru-RU" sz="1800" b="0" i="0" dirty="0" smtClean="0">
              <a:solidFill>
                <a:schemeClr val="tx1"/>
              </a:solidFill>
              <a:effectLst/>
            </a:endParaRPr>
          </a:p>
          <a:p>
            <a:pPr algn="ctr">
              <a:buNone/>
            </a:pPr>
            <a:endParaRPr lang="ru-RU" sz="1800" b="0" i="0" dirty="0" smtClean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342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8189" y="1340768"/>
            <a:ext cx="8229600" cy="122413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Ошибки на уровне слова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7931224" cy="4320480"/>
          </a:xfrm>
        </p:spPr>
        <p:txBody>
          <a:bodyPr>
            <a:normAutofit/>
          </a:bodyPr>
          <a:lstStyle/>
          <a:p>
            <a:r>
              <a:rPr lang="ru-RU" sz="1800" b="0" i="0" dirty="0" smtClean="0">
                <a:solidFill>
                  <a:srgbClr val="C00000"/>
                </a:solidFill>
                <a:effectLst/>
              </a:rPr>
              <a:t>Раздельное написание частей слова 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(приставка или начальный звук напоминают ребёнку предлог, союз, местоимение)</a:t>
            </a:r>
          </a:p>
          <a:p>
            <a:pPr>
              <a:buNone/>
            </a:pPr>
            <a:r>
              <a:rPr lang="ru-RU" sz="1800" b="0" i="0" dirty="0" smtClean="0">
                <a:solidFill>
                  <a:schemeClr val="tx1"/>
                </a:solidFill>
                <a:effectLst/>
              </a:rPr>
              <a:t>     </a:t>
            </a:r>
            <a:r>
              <a:rPr lang="ru-RU" sz="1800" b="0" i="0" u="sng" dirty="0" smtClean="0">
                <a:solidFill>
                  <a:schemeClr val="tx1"/>
                </a:solidFill>
                <a:effectLst/>
              </a:rPr>
              <a:t>и  д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ут – идут, </a:t>
            </a:r>
            <a:r>
              <a:rPr lang="ru-RU" sz="1800" b="0" i="0" u="sng" dirty="0" smtClean="0">
                <a:solidFill>
                  <a:schemeClr val="tx1"/>
                </a:solidFill>
                <a:effectLst/>
              </a:rPr>
              <a:t>б  </a:t>
            </a:r>
            <a:r>
              <a:rPr lang="ru-RU" sz="1800" b="0" i="0" u="sng" dirty="0" err="1" smtClean="0">
                <a:solidFill>
                  <a:schemeClr val="tx1"/>
                </a:solidFill>
                <a:effectLst/>
              </a:rPr>
              <a:t>р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ат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брат, </a:t>
            </a:r>
            <a:r>
              <a:rPr lang="ru-RU" sz="1800" b="0" i="0" u="sng" dirty="0" smtClean="0">
                <a:solidFill>
                  <a:schemeClr val="tx1"/>
                </a:solidFill>
                <a:effectLst/>
              </a:rPr>
              <a:t>я  </a:t>
            </a:r>
            <a:r>
              <a:rPr lang="ru-RU" sz="1800" b="0" i="0" u="sng" dirty="0" err="1" smtClean="0">
                <a:solidFill>
                  <a:schemeClr val="tx1"/>
                </a:solidFill>
                <a:effectLst/>
              </a:rPr>
              <a:t>с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ный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ясный</a:t>
            </a:r>
          </a:p>
          <a:p>
            <a:r>
              <a:rPr lang="ru-RU" sz="1800" b="0" i="0" dirty="0" smtClean="0">
                <a:solidFill>
                  <a:srgbClr val="C00000"/>
                </a:solidFill>
                <a:effectLst/>
              </a:rPr>
              <a:t>Смещение границ слов 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(слияние слов провоцируется наличием одноимённых букв в составе смежных слов)</a:t>
            </a:r>
          </a:p>
          <a:p>
            <a:pPr>
              <a:buNone/>
            </a:pPr>
            <a:r>
              <a:rPr lang="ru-RU" sz="1800" b="0" i="0" dirty="0" smtClean="0">
                <a:solidFill>
                  <a:schemeClr val="tx1"/>
                </a:solidFill>
                <a:effectLst/>
              </a:rPr>
              <a:t>     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каждень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каждый день, 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былето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было лето</a:t>
            </a:r>
          </a:p>
          <a:p>
            <a:r>
              <a:rPr lang="ru-RU" sz="1800" b="0" i="0" dirty="0" smtClean="0">
                <a:solidFill>
                  <a:srgbClr val="C00000"/>
                </a:solidFill>
                <a:effectLst/>
              </a:rPr>
              <a:t>Или слитное написание слов</a:t>
            </a:r>
          </a:p>
          <a:p>
            <a:r>
              <a:rPr lang="ru-RU" sz="1800" b="0" i="0" dirty="0" err="1" smtClean="0">
                <a:solidFill>
                  <a:srgbClr val="C00000"/>
                </a:solidFill>
                <a:effectLst/>
              </a:rPr>
              <a:t>Контоминация</a:t>
            </a:r>
            <a:r>
              <a:rPr lang="ru-RU" sz="1800" b="0" i="0" dirty="0" smtClean="0">
                <a:solidFill>
                  <a:srgbClr val="C00000"/>
                </a:solidFill>
                <a:effectLst/>
              </a:rPr>
              <a:t> 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(грубое нарушение звукового анализа)</a:t>
            </a:r>
          </a:p>
          <a:p>
            <a:pPr>
              <a:buNone/>
            </a:pPr>
            <a:r>
              <a:rPr lang="ru-RU" sz="1800" b="0" i="0" dirty="0" smtClean="0">
                <a:solidFill>
                  <a:schemeClr val="tx1"/>
                </a:solidFill>
                <a:effectLst/>
              </a:rPr>
              <a:t>     МИШКПАРКИПРИТ – в мешке подарки для ребят</a:t>
            </a:r>
          </a:p>
          <a:p>
            <a:r>
              <a:rPr lang="ru-RU" sz="1800" b="0" i="0" dirty="0" smtClean="0">
                <a:solidFill>
                  <a:srgbClr val="C00000"/>
                </a:solidFill>
                <a:effectLst/>
              </a:rPr>
              <a:t>Морфемный </a:t>
            </a:r>
            <a:r>
              <a:rPr lang="ru-RU" sz="1800" b="0" i="0" dirty="0" err="1" smtClean="0">
                <a:solidFill>
                  <a:srgbClr val="C00000"/>
                </a:solidFill>
                <a:effectLst/>
              </a:rPr>
              <a:t>аграмматизм</a:t>
            </a:r>
            <a:endParaRPr lang="ru-RU" sz="1800" b="0" i="0" dirty="0" smtClean="0">
              <a:solidFill>
                <a:srgbClr val="C00000"/>
              </a:solidFill>
              <a:effectLst/>
            </a:endParaRPr>
          </a:p>
          <a:p>
            <a:pPr>
              <a:buNone/>
            </a:pPr>
            <a:r>
              <a:rPr lang="ru-RU" sz="1800" b="0" i="0" dirty="0" smtClean="0">
                <a:solidFill>
                  <a:srgbClr val="C00000"/>
                </a:solidFill>
                <a:effectLst/>
              </a:rPr>
              <a:t>     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«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медведин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» хвост – медвежий хвост</a:t>
            </a:r>
          </a:p>
          <a:p>
            <a:pPr>
              <a:buNone/>
            </a:pPr>
            <a:r>
              <a:rPr lang="ru-RU" sz="1800" b="0" i="0" dirty="0" smtClean="0">
                <a:solidFill>
                  <a:schemeClr val="tx1"/>
                </a:solidFill>
                <a:effectLst/>
              </a:rPr>
              <a:t>     «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стекловый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» стакан – стеклянный стакан</a:t>
            </a:r>
            <a:endParaRPr lang="ru-RU" sz="1800" b="0" i="0" dirty="0" smtClean="0">
              <a:solidFill>
                <a:srgbClr val="C00000"/>
              </a:solidFill>
              <a:effectLst/>
            </a:endParaRPr>
          </a:p>
          <a:p>
            <a:pPr>
              <a:buNone/>
            </a:pPr>
            <a:endParaRPr lang="ru-RU" sz="1800" b="0" i="0" dirty="0" smtClean="0">
              <a:solidFill>
                <a:schemeClr val="tx1"/>
              </a:solidFill>
              <a:effectLst/>
            </a:endParaRPr>
          </a:p>
          <a:p>
            <a:pPr algn="ctr">
              <a:buNone/>
            </a:pPr>
            <a:endParaRPr lang="ru-RU" sz="1800" b="0" i="0" dirty="0" smtClean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342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8189" y="1340768"/>
            <a:ext cx="8229600" cy="122413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Ошибки на уровне предложения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7931224" cy="4320480"/>
          </a:xfrm>
        </p:spPr>
        <p:txBody>
          <a:bodyPr>
            <a:normAutofit/>
          </a:bodyPr>
          <a:lstStyle/>
          <a:p>
            <a:r>
              <a:rPr lang="ru-RU" sz="1800" b="0" i="0" dirty="0" smtClean="0">
                <a:solidFill>
                  <a:srgbClr val="C00000"/>
                </a:solidFill>
                <a:effectLst/>
              </a:rPr>
              <a:t>Нарушения связей слов</a:t>
            </a:r>
          </a:p>
          <a:p>
            <a:pPr>
              <a:buNone/>
            </a:pPr>
            <a:r>
              <a:rPr lang="ru-RU" sz="1800" b="0" i="0" dirty="0" smtClean="0">
                <a:solidFill>
                  <a:srgbClr val="C00000"/>
                </a:solidFill>
                <a:effectLst/>
              </a:rPr>
              <a:t>      </a:t>
            </a:r>
            <a:r>
              <a:rPr lang="ru-RU" sz="1800" b="0" i="0" dirty="0" smtClean="0">
                <a:effectLst/>
              </a:rPr>
              <a:t>согласования</a:t>
            </a:r>
          </a:p>
          <a:p>
            <a:pPr>
              <a:buNone/>
            </a:pPr>
            <a:r>
              <a:rPr lang="ru-RU" sz="1800" b="0" i="0" dirty="0" smtClean="0">
                <a:solidFill>
                  <a:schemeClr val="tx1"/>
                </a:solidFill>
                <a:effectLst/>
              </a:rPr>
              <a:t>Ярко свети</a:t>
            </a:r>
            <a:r>
              <a:rPr lang="ru-RU" sz="1800" b="0" i="0" u="sng" dirty="0" smtClean="0">
                <a:solidFill>
                  <a:schemeClr val="tx1"/>
                </a:solidFill>
                <a:effectLst/>
              </a:rPr>
              <a:t>ла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солн</a:t>
            </a:r>
            <a:r>
              <a:rPr lang="ru-RU" sz="1800" b="0" i="0" u="sng" dirty="0" smtClean="0">
                <a:solidFill>
                  <a:schemeClr val="tx1"/>
                </a:solidFill>
                <a:effectLst/>
              </a:rPr>
              <a:t>це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.</a:t>
            </a:r>
          </a:p>
          <a:p>
            <a:pPr>
              <a:buNone/>
            </a:pPr>
            <a:r>
              <a:rPr lang="ru-RU" sz="1800" b="0" i="0" dirty="0" smtClean="0">
                <a:solidFill>
                  <a:schemeClr val="tx1"/>
                </a:solidFill>
                <a:effectLst/>
              </a:rPr>
              <a:t>Больш</a:t>
            </a:r>
            <a:r>
              <a:rPr lang="ru-RU" sz="1800" b="0" i="0" u="sng" dirty="0" smtClean="0">
                <a:solidFill>
                  <a:schemeClr val="tx1"/>
                </a:solidFill>
                <a:effectLst/>
              </a:rPr>
              <a:t>ая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бел</a:t>
            </a:r>
            <a:r>
              <a:rPr lang="ru-RU" sz="1800" b="0" i="0" u="sng" dirty="0" smtClean="0">
                <a:solidFill>
                  <a:schemeClr val="tx1"/>
                </a:solidFill>
                <a:effectLst/>
              </a:rPr>
              <a:t>ая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пят</a:t>
            </a:r>
            <a:r>
              <a:rPr lang="ru-RU" sz="1800" b="0" i="0" u="sng" dirty="0" smtClean="0">
                <a:solidFill>
                  <a:schemeClr val="tx1"/>
                </a:solidFill>
                <a:effectLst/>
              </a:rPr>
              <a:t>но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.</a:t>
            </a:r>
          </a:p>
          <a:p>
            <a:pPr>
              <a:buNone/>
            </a:pPr>
            <a:r>
              <a:rPr lang="ru-RU" sz="1800" b="0" i="0" dirty="0" smtClean="0">
                <a:solidFill>
                  <a:schemeClr val="tx1"/>
                </a:solidFill>
                <a:effectLst/>
              </a:rPr>
              <a:t>      </a:t>
            </a:r>
            <a:r>
              <a:rPr lang="ru-RU" sz="1800" b="0" i="0" dirty="0" smtClean="0">
                <a:effectLst/>
              </a:rPr>
              <a:t>управления</a:t>
            </a:r>
          </a:p>
          <a:p>
            <a:pPr>
              <a:buNone/>
            </a:pP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подорожк</a:t>
            </a:r>
            <a:r>
              <a:rPr lang="ru-RU" sz="1800" b="0" i="0" u="sng" dirty="0" err="1" smtClean="0">
                <a:solidFill>
                  <a:schemeClr val="tx1"/>
                </a:solidFill>
                <a:effectLst/>
              </a:rPr>
              <a:t>ах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сада</a:t>
            </a:r>
          </a:p>
          <a:p>
            <a:pPr>
              <a:buNone/>
            </a:pPr>
            <a:r>
              <a:rPr lang="ru-RU" sz="1800" b="0" i="0" dirty="0" smtClean="0">
                <a:solidFill>
                  <a:schemeClr val="tx1"/>
                </a:solidFill>
                <a:effectLst/>
              </a:rPr>
              <a:t>по веткам деревь</a:t>
            </a:r>
            <a:r>
              <a:rPr lang="ru-RU" sz="1800" b="0" i="0" u="sng" dirty="0" smtClean="0">
                <a:solidFill>
                  <a:schemeClr val="tx1"/>
                </a:solidFill>
                <a:effectLst/>
              </a:rPr>
              <a:t>ях</a:t>
            </a:r>
          </a:p>
          <a:p>
            <a:r>
              <a:rPr lang="ru-RU" sz="1800" b="0" i="0" dirty="0" smtClean="0">
                <a:solidFill>
                  <a:srgbClr val="C00000"/>
                </a:solidFill>
                <a:effectLst/>
              </a:rPr>
              <a:t>Неумение определить границы предложений</a:t>
            </a:r>
          </a:p>
          <a:p>
            <a:r>
              <a:rPr lang="ru-RU" sz="1800" b="0" i="0" dirty="0" smtClean="0">
                <a:solidFill>
                  <a:srgbClr val="C00000"/>
                </a:solidFill>
                <a:effectLst/>
              </a:rPr>
              <a:t>Нарушение границ предложений (смещение)</a:t>
            </a:r>
          </a:p>
          <a:p>
            <a:pPr>
              <a:buNone/>
            </a:pPr>
            <a:r>
              <a:rPr lang="ru-RU" sz="1800" b="0" i="0" dirty="0" smtClean="0">
                <a:solidFill>
                  <a:schemeClr val="tx1"/>
                </a:solidFill>
                <a:effectLst/>
              </a:rPr>
              <a:t>Трудно зимой белякам – зайцам сквозь деревья. Далеко видна белая </a:t>
            </a:r>
          </a:p>
          <a:p>
            <a:pPr>
              <a:buNone/>
            </a:pPr>
            <a:r>
              <a:rPr lang="ru-RU" sz="1800" b="0" i="0" dirty="0" smtClean="0">
                <a:solidFill>
                  <a:schemeClr val="tx1"/>
                </a:solidFill>
                <a:effectLst/>
              </a:rPr>
              <a:t>заячья шубка.</a:t>
            </a:r>
          </a:p>
        </p:txBody>
      </p:sp>
    </p:spTree>
    <p:extLst>
      <p:ext uri="{BB962C8B-B14F-4D97-AF65-F5344CB8AC3E}">
        <p14:creationId xmlns:p14="http://schemas.microsoft.com/office/powerpoint/2010/main" xmlns="" val="412342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1556793"/>
            <a:ext cx="66247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Тема 4 занятия: </a:t>
            </a: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»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60106" y="692696"/>
            <a:ext cx="23638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Дисграфия</a:t>
            </a:r>
            <a:r>
              <a:rPr lang="ru-RU" sz="2400" dirty="0" smtClean="0">
                <a:solidFill>
                  <a:schemeClr val="bg1"/>
                </a:solidFill>
              </a:rPr>
              <a:t> –</a:t>
            </a:r>
          </a:p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  что это</a:t>
            </a:r>
            <a:r>
              <a:rPr lang="ru-RU" sz="2400" dirty="0" smtClean="0">
                <a:solidFill>
                  <a:schemeClr val="bg1"/>
                </a:solidFill>
              </a:rPr>
              <a:t>?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1700808"/>
            <a:ext cx="4135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А что такое </a:t>
            </a:r>
            <a:r>
              <a:rPr lang="ru-RU" sz="2400" b="1" dirty="0" smtClean="0">
                <a:solidFill>
                  <a:schemeClr val="bg1"/>
                </a:solidFill>
              </a:rPr>
              <a:t>дизорфография</a:t>
            </a:r>
            <a:r>
              <a:rPr lang="ru-RU" sz="2400" dirty="0" smtClean="0">
                <a:solidFill>
                  <a:schemeClr val="bg1"/>
                </a:solidFill>
              </a:rPr>
              <a:t>?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Админ\Desktop\Рисунок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27584" y="476672"/>
            <a:ext cx="9224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На что следует обратить особое внимание?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1268760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dirty="0" smtClean="0"/>
              <a:t>      1. Если ребенок левша.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Если он - переученный правша.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 Если ребенок посещал логопедическую группу.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4. Если в семье говорят на двух или более языках.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5. Если  ребенок слишком рано пошел в школу (неоправданно ранее обучение грамоте иногда провоцирует возникновение дисграфии и </a:t>
            </a:r>
            <a:r>
              <a:rPr lang="ru-RU" dirty="0" err="1" smtClean="0"/>
              <a:t>дислексии</a:t>
            </a:r>
            <a:r>
              <a:rPr lang="ru-RU" dirty="0" smtClean="0"/>
              <a:t>.) Происходит это в тех случаях, когда у ребенка еще не наступила психологическая готовность к такому обучению.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6. Если у ребенка есть проблемы с памятью, вниманием.</a:t>
            </a:r>
          </a:p>
          <a:p>
            <a:pPr marL="342900" indent="-342900"/>
            <a:endParaRPr lang="ru-RU" dirty="0" smtClean="0"/>
          </a:p>
          <a:p>
            <a:r>
              <a:rPr lang="ru-RU" dirty="0" smtClean="0"/>
              <a:t>       7. Если есть нарушения устной речи.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1182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1556793"/>
            <a:ext cx="66247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Тема 4 занятия: </a:t>
            </a: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»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60106" y="692696"/>
            <a:ext cx="23638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Дисграфия</a:t>
            </a:r>
            <a:r>
              <a:rPr lang="ru-RU" sz="2400" dirty="0" smtClean="0">
                <a:solidFill>
                  <a:schemeClr val="bg1"/>
                </a:solidFill>
              </a:rPr>
              <a:t> –</a:t>
            </a:r>
          </a:p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  что это</a:t>
            </a:r>
            <a:r>
              <a:rPr lang="ru-RU" sz="2400" dirty="0" smtClean="0">
                <a:solidFill>
                  <a:schemeClr val="bg1"/>
                </a:solidFill>
              </a:rPr>
              <a:t>?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9218" name="Picture 2" descr="C:\Users\Админ\Desktop\Шаблон к презентации\Рисунок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131840" y="1700808"/>
            <a:ext cx="4135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А что такое </a:t>
            </a:r>
            <a:r>
              <a:rPr lang="ru-RU" sz="2400" b="1" dirty="0" smtClean="0">
                <a:solidFill>
                  <a:schemeClr val="bg1"/>
                </a:solidFill>
              </a:rPr>
              <a:t>дизорфография</a:t>
            </a:r>
            <a:r>
              <a:rPr lang="ru-RU" sz="2400" dirty="0" smtClean="0">
                <a:solidFill>
                  <a:schemeClr val="bg1"/>
                </a:solidFill>
              </a:rPr>
              <a:t>?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182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Дизорфография – </a:t>
            </a:r>
            <a:r>
              <a:rPr lang="ru-RU" b="0" dirty="0" smtClean="0">
                <a:solidFill>
                  <a:schemeClr val="accent2">
                    <a:lumMod val="75000"/>
                  </a:schemeClr>
                </a:solidFill>
              </a:rPr>
              <a:t>стойкая и специфическая </a:t>
            </a:r>
            <a:r>
              <a:rPr lang="ru-RU" b="0" u="sng" dirty="0" smtClean="0">
                <a:solidFill>
                  <a:schemeClr val="accent2">
                    <a:lumMod val="75000"/>
                  </a:schemeClr>
                </a:solidFill>
              </a:rPr>
              <a:t>несформированность</a:t>
            </a:r>
            <a:r>
              <a:rPr lang="ru-RU" b="0" dirty="0" smtClean="0">
                <a:solidFill>
                  <a:schemeClr val="accent2">
                    <a:lumMod val="75000"/>
                  </a:schemeClr>
                </a:solidFill>
              </a:rPr>
              <a:t> (нарушение) </a:t>
            </a:r>
            <a:r>
              <a:rPr lang="ru-RU" b="0" u="sng" dirty="0" smtClean="0">
                <a:solidFill>
                  <a:schemeClr val="accent2">
                    <a:lumMod val="75000"/>
                  </a:schemeClr>
                </a:solidFill>
              </a:rPr>
              <a:t>усвоения орфографических знаний, умений и навыков</a:t>
            </a:r>
            <a:r>
              <a:rPr lang="ru-RU" b="0" dirty="0" smtClean="0">
                <a:solidFill>
                  <a:schemeClr val="accent2">
                    <a:lumMod val="75000"/>
                  </a:schemeClr>
                </a:solidFill>
              </a:rPr>
              <a:t>, обусловленная недоразвитием ряда неречевых и речевых психических функций. </a:t>
            </a:r>
            <a:endParaRPr lang="ru-RU" b="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342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ru-RU" dirty="0" smtClean="0"/>
              <a:t>Наибольшие трудности у детей вызывает </a:t>
            </a:r>
            <a:r>
              <a:rPr lang="ru-RU" u="sng" dirty="0" smtClean="0"/>
              <a:t>не запоминание правил орфографии</a:t>
            </a:r>
            <a:r>
              <a:rPr lang="ru-RU" dirty="0" smtClean="0"/>
              <a:t>, а </a:t>
            </a:r>
            <a:r>
              <a:rPr lang="ru-RU" dirty="0" smtClean="0">
                <a:solidFill>
                  <a:schemeClr val="tx2"/>
                </a:solidFill>
              </a:rPr>
              <a:t>обнаружение орфограммы</a:t>
            </a:r>
            <a:r>
              <a:rPr lang="ru-RU" dirty="0" smtClean="0"/>
              <a:t>,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выбор необходимого правила</a:t>
            </a:r>
            <a:r>
              <a:rPr lang="ru-RU" dirty="0" smtClean="0"/>
              <a:t>, адекватного данной ситуации, и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решение орфографической задачи с помощью выбранного правила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2342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1556793"/>
            <a:ext cx="66247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Тема 4 занятия: </a:t>
            </a: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»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Что должно насторожить учителя начальной школы?</a:t>
            </a:r>
          </a:p>
          <a:p>
            <a:pPr algn="ctr">
              <a:buNone/>
            </a:pPr>
            <a:r>
              <a:rPr lang="ru-RU" dirty="0" smtClean="0"/>
              <a:t>В каких случаях он должен направить ребёнка к логопеду?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1182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1556793"/>
            <a:ext cx="66247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Тема 4 занятия: </a:t>
            </a: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»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8194" name="Picture 2" descr="C:\Users\Админ\Desktop\Шаблон к презентации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60106" y="692696"/>
            <a:ext cx="23638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Дисграфия</a:t>
            </a:r>
            <a:r>
              <a:rPr lang="ru-RU" sz="2400" dirty="0" smtClean="0">
                <a:solidFill>
                  <a:schemeClr val="bg1"/>
                </a:solidFill>
              </a:rPr>
              <a:t> –</a:t>
            </a:r>
          </a:p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  что это</a:t>
            </a:r>
            <a:r>
              <a:rPr lang="ru-RU" sz="2400" dirty="0" smtClean="0">
                <a:solidFill>
                  <a:schemeClr val="bg1"/>
                </a:solidFill>
              </a:rPr>
              <a:t>?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182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7931224" cy="496855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1400" b="0" i="0" dirty="0" smtClean="0">
              <a:solidFill>
                <a:schemeClr val="tx1"/>
              </a:solidFill>
              <a:effectLst/>
            </a:endParaRPr>
          </a:p>
          <a:p>
            <a:pPr algn="ctr">
              <a:buNone/>
            </a:pPr>
            <a:r>
              <a:rPr lang="ru-RU" sz="1800" i="0" dirty="0" smtClean="0">
                <a:solidFill>
                  <a:srgbClr val="C00000"/>
                </a:solidFill>
                <a:effectLst/>
              </a:rPr>
              <a:t>Письмо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-  это сложная форма речевой деятельности.</a:t>
            </a:r>
          </a:p>
          <a:p>
            <a:pPr algn="ctr">
              <a:buNone/>
            </a:pPr>
            <a:endParaRPr lang="ru-RU" sz="1800" b="0" i="0" dirty="0" smtClean="0">
              <a:solidFill>
                <a:schemeClr val="tx1"/>
              </a:solidFill>
              <a:effectLst/>
            </a:endParaRPr>
          </a:p>
          <a:p>
            <a:pPr>
              <a:buNone/>
            </a:pPr>
            <a:r>
              <a:rPr lang="ru-RU" sz="1800" b="0" i="0" dirty="0" smtClean="0">
                <a:solidFill>
                  <a:schemeClr val="tx1"/>
                </a:solidFill>
                <a:effectLst/>
              </a:rPr>
              <a:t>Чтобы написать </a:t>
            </a:r>
            <a:r>
              <a:rPr lang="ru-RU" sz="1800" b="0" dirty="0" smtClean="0">
                <a:solidFill>
                  <a:schemeClr val="tx1"/>
                </a:solidFill>
                <a:effectLst/>
              </a:rPr>
              <a:t>слово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:</a:t>
            </a:r>
          </a:p>
          <a:p>
            <a:r>
              <a:rPr lang="ru-RU" sz="1800" b="0" i="0" dirty="0" smtClean="0">
                <a:solidFill>
                  <a:schemeClr val="tx1"/>
                </a:solidFill>
                <a:effectLst/>
              </a:rPr>
              <a:t>необходимо определить его звуковую структуру, последовательность и место каждого звука;</a:t>
            </a:r>
          </a:p>
          <a:p>
            <a:r>
              <a:rPr lang="ru-RU" sz="1800" b="0" i="0" dirty="0" smtClean="0">
                <a:solidFill>
                  <a:schemeClr val="tx1"/>
                </a:solidFill>
                <a:effectLst/>
              </a:rPr>
              <a:t>соотнести выделенный звук с определённым образом буквы;</a:t>
            </a:r>
          </a:p>
          <a:p>
            <a:r>
              <a:rPr lang="ru-RU" sz="1800" b="0" i="0" dirty="0" smtClean="0">
                <a:solidFill>
                  <a:schemeClr val="tx1"/>
                </a:solidFill>
                <a:effectLst/>
              </a:rPr>
              <a:t>воспроизвести с помощью движений руки  букву.</a:t>
            </a:r>
          </a:p>
          <a:p>
            <a:pPr>
              <a:buNone/>
            </a:pPr>
            <a:r>
              <a:rPr lang="ru-RU" sz="1800" b="0" i="0" dirty="0" smtClean="0">
                <a:solidFill>
                  <a:schemeClr val="tx1"/>
                </a:solidFill>
                <a:effectLst/>
              </a:rPr>
              <a:t>Чтобы написать </a:t>
            </a:r>
            <a:r>
              <a:rPr lang="ru-RU" sz="1800" b="0" dirty="0" smtClean="0">
                <a:solidFill>
                  <a:schemeClr val="tx1"/>
                </a:solidFill>
                <a:effectLst/>
              </a:rPr>
              <a:t>предложение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:</a:t>
            </a:r>
          </a:p>
          <a:p>
            <a:r>
              <a:rPr lang="ru-RU" sz="1800" b="0" i="0" dirty="0" smtClean="0">
                <a:solidFill>
                  <a:schemeClr val="tx1"/>
                </a:solidFill>
                <a:effectLst/>
              </a:rPr>
              <a:t>необходимо мысленно его выстроить;</a:t>
            </a:r>
          </a:p>
          <a:p>
            <a:r>
              <a:rPr lang="ru-RU" sz="1800" b="0" i="0" dirty="0" smtClean="0">
                <a:solidFill>
                  <a:schemeClr val="tx1"/>
                </a:solidFill>
                <a:effectLst/>
              </a:rPr>
              <a:t>проговорить;</a:t>
            </a:r>
          </a:p>
          <a:p>
            <a:r>
              <a:rPr lang="ru-RU" sz="1800" b="0" i="0" dirty="0" smtClean="0">
                <a:solidFill>
                  <a:schemeClr val="tx1"/>
                </a:solidFill>
                <a:effectLst/>
              </a:rPr>
              <a:t>сохранить нужный порядок написания;</a:t>
            </a:r>
          </a:p>
          <a:p>
            <a:r>
              <a:rPr lang="ru-RU" sz="1800" b="0" i="0" dirty="0" smtClean="0">
                <a:solidFill>
                  <a:schemeClr val="tx1"/>
                </a:solidFill>
                <a:effectLst/>
              </a:rPr>
              <a:t>разбить предложение на составляющие его слова;</a:t>
            </a:r>
          </a:p>
          <a:p>
            <a:r>
              <a:rPr lang="ru-RU" sz="1800" b="0" i="0" dirty="0" smtClean="0">
                <a:solidFill>
                  <a:schemeClr val="tx1"/>
                </a:solidFill>
                <a:effectLst/>
              </a:rPr>
              <a:t>обозначить границы каждого предложения.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412342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7931224" cy="496855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1400" b="0" i="0" dirty="0" smtClean="0">
              <a:solidFill>
                <a:schemeClr val="tx1"/>
              </a:solidFill>
              <a:effectLst/>
            </a:endParaRPr>
          </a:p>
          <a:p>
            <a:pPr algn="ctr">
              <a:buNone/>
            </a:pPr>
            <a:r>
              <a:rPr lang="ru-RU" sz="1800" i="0" dirty="0" smtClean="0">
                <a:solidFill>
                  <a:srgbClr val="C00000"/>
                </a:solidFill>
                <a:effectLst/>
              </a:rPr>
              <a:t>Письмо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-  это сложная форма речевой деятельности.</a:t>
            </a:r>
          </a:p>
          <a:p>
            <a:pPr algn="ctr">
              <a:buNone/>
            </a:pPr>
            <a:endParaRPr lang="ru-RU" sz="1800" b="0" i="0" dirty="0" smtClean="0">
              <a:solidFill>
                <a:schemeClr val="tx1"/>
              </a:solidFill>
              <a:effectLst/>
            </a:endParaRPr>
          </a:p>
          <a:p>
            <a:pPr>
              <a:buNone/>
            </a:pPr>
            <a:r>
              <a:rPr lang="ru-RU" sz="1600" b="0" i="0" dirty="0" smtClean="0">
                <a:solidFill>
                  <a:schemeClr val="tx1"/>
                </a:solidFill>
                <a:effectLst/>
              </a:rPr>
              <a:t>Если у ребёнка имеются нарушения хотя бы в одной из следующих функций:</a:t>
            </a:r>
          </a:p>
          <a:p>
            <a:r>
              <a:rPr lang="ru-RU" sz="1800" b="0" i="0" dirty="0" smtClean="0">
                <a:solidFill>
                  <a:schemeClr val="tx1"/>
                </a:solidFill>
                <a:effectLst/>
              </a:rPr>
              <a:t>слуховой дифференциации звуков;</a:t>
            </a:r>
          </a:p>
          <a:p>
            <a:r>
              <a:rPr lang="ru-RU" sz="1800" b="0" i="0" dirty="0" smtClean="0">
                <a:solidFill>
                  <a:schemeClr val="tx1"/>
                </a:solidFill>
                <a:effectLst/>
              </a:rPr>
              <a:t>правильного их произношения;</a:t>
            </a:r>
          </a:p>
          <a:p>
            <a:r>
              <a:rPr lang="ru-RU" sz="1800" b="0" i="0" dirty="0" smtClean="0">
                <a:solidFill>
                  <a:schemeClr val="tx1"/>
                </a:solidFill>
                <a:effectLst/>
              </a:rPr>
              <a:t>звуковом анализе и синтезе;</a:t>
            </a:r>
          </a:p>
          <a:p>
            <a:r>
              <a:rPr lang="ru-RU" sz="1800" b="0" i="0" dirty="0" smtClean="0">
                <a:solidFill>
                  <a:schemeClr val="tx1"/>
                </a:solidFill>
                <a:effectLst/>
              </a:rPr>
              <a:t>лексико-грамматической стороне речи;</a:t>
            </a:r>
          </a:p>
          <a:p>
            <a:r>
              <a:rPr lang="ru-RU" sz="1800" b="0" i="0" dirty="0" smtClean="0">
                <a:solidFill>
                  <a:schemeClr val="tx1"/>
                </a:solidFill>
                <a:effectLst/>
              </a:rPr>
              <a:t>зрительном анализе и синтезе;</a:t>
            </a:r>
          </a:p>
          <a:p>
            <a:r>
              <a:rPr lang="ru-RU" sz="1800" b="0" i="0" dirty="0" smtClean="0">
                <a:solidFill>
                  <a:schemeClr val="tx1"/>
                </a:solidFill>
                <a:effectLst/>
              </a:rPr>
              <a:t>пространственных представлениях,</a:t>
            </a:r>
          </a:p>
          <a:p>
            <a:pPr>
              <a:buNone/>
            </a:pPr>
            <a:r>
              <a:rPr lang="ru-RU" sz="1600" b="0" i="0" dirty="0" smtClean="0">
                <a:solidFill>
                  <a:schemeClr val="tx1"/>
                </a:solidFill>
                <a:effectLst/>
              </a:rPr>
              <a:t>то может возникнуть нарушение процесса овладения письмом - </a:t>
            </a:r>
            <a:r>
              <a:rPr lang="ru-RU" sz="2000" i="0" dirty="0" smtClean="0">
                <a:solidFill>
                  <a:srgbClr val="C00000"/>
                </a:solidFill>
                <a:effectLst/>
              </a:rPr>
              <a:t>Дисграфия</a:t>
            </a:r>
          </a:p>
        </p:txBody>
      </p:sp>
    </p:spTree>
    <p:extLst>
      <p:ext uri="{BB962C8B-B14F-4D97-AF65-F5344CB8AC3E}">
        <p14:creationId xmlns:p14="http://schemas.microsoft.com/office/powerpoint/2010/main" xmlns="" val="412342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Дисграфия – </a:t>
            </a:r>
            <a:r>
              <a:rPr lang="ru-RU" b="0" dirty="0" smtClean="0">
                <a:solidFill>
                  <a:schemeClr val="accent2">
                    <a:lumMod val="75000"/>
                  </a:schemeClr>
                </a:solidFill>
              </a:rPr>
              <a:t>это специфическое расстройство письменной речи, проявляющееся в </a:t>
            </a:r>
            <a:r>
              <a:rPr lang="ru-RU" b="0" u="sng" dirty="0" smtClean="0">
                <a:solidFill>
                  <a:schemeClr val="accent2">
                    <a:lumMod val="75000"/>
                  </a:schemeClr>
                </a:solidFill>
              </a:rPr>
              <a:t>многочисленных</a:t>
            </a:r>
            <a:r>
              <a:rPr lang="ru-RU" b="0" dirty="0" smtClean="0">
                <a:solidFill>
                  <a:schemeClr val="accent2">
                    <a:lumMod val="75000"/>
                  </a:schemeClr>
                </a:solidFill>
              </a:rPr>
              <a:t> ошибках </a:t>
            </a:r>
            <a:r>
              <a:rPr lang="ru-RU" b="0" u="sng" dirty="0" smtClean="0">
                <a:solidFill>
                  <a:schemeClr val="accent2">
                    <a:lumMod val="75000"/>
                  </a:schemeClr>
                </a:solidFill>
              </a:rPr>
              <a:t>стойкого характера </a:t>
            </a:r>
            <a:r>
              <a:rPr lang="ru-RU" b="0" dirty="0" smtClean="0">
                <a:solidFill>
                  <a:schemeClr val="accent2">
                    <a:lumMod val="75000"/>
                  </a:schemeClr>
                </a:solidFill>
              </a:rPr>
              <a:t>и обусловленное несформированностью ВПФ, участвующих в процессе овладения навыками письма.</a:t>
            </a:r>
            <a:endParaRPr lang="ru-RU" b="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342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1556793"/>
            <a:ext cx="66247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Тема 4 занятия: </a:t>
            </a: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»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7170" name="Picture 2" descr="C:\Users\Админ\Desktop\Рисунок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386"/>
            <a:ext cx="9144000" cy="6831227"/>
          </a:xfrm>
          <a:prstGeom prst="rect">
            <a:avLst/>
          </a:prstGeom>
          <a:noFill/>
        </p:spPr>
      </p:pic>
      <p:pic>
        <p:nvPicPr>
          <p:cNvPr id="1026" name="Picture 2" descr="C:\Users\Админ\Desktop\EEYPufvJ-o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313" y="1412776"/>
            <a:ext cx="8192295" cy="41764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1182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8189" y="1340768"/>
            <a:ext cx="8229600" cy="122413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Ошибки на уровне буквы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0" i="0" dirty="0" smtClean="0">
                <a:solidFill>
                  <a:srgbClr val="C00000"/>
                </a:solidFill>
                <a:effectLst/>
              </a:rPr>
              <a:t>Пропуск  букв, слогов</a:t>
            </a:r>
          </a:p>
          <a:p>
            <a:pPr>
              <a:buNone/>
            </a:pPr>
            <a:r>
              <a:rPr lang="ru-RU" sz="1800" b="0" i="0" dirty="0" smtClean="0">
                <a:solidFill>
                  <a:schemeClr val="tx1"/>
                </a:solidFill>
                <a:effectLst/>
              </a:rPr>
              <a:t>       </a:t>
            </a:r>
            <a:r>
              <a:rPr lang="ru-RU" sz="1800" b="0" i="0" u="sng" dirty="0" err="1" smtClean="0">
                <a:solidFill>
                  <a:schemeClr val="tx1"/>
                </a:solidFill>
                <a:effectLst/>
              </a:rPr>
              <a:t>сн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ки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санки, 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м</a:t>
            </a:r>
            <a:r>
              <a:rPr lang="ru-RU" sz="1800" b="0" i="0" u="sng" dirty="0" err="1" smtClean="0">
                <a:solidFill>
                  <a:schemeClr val="tx1"/>
                </a:solidFill>
                <a:effectLst/>
              </a:rPr>
              <a:t>аи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на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малина, </a:t>
            </a:r>
            <a:r>
              <a:rPr lang="ru-RU" sz="1800" b="0" i="0" u="sng" dirty="0" err="1" smtClean="0">
                <a:solidFill>
                  <a:schemeClr val="tx1"/>
                </a:solidFill>
                <a:effectLst/>
              </a:rPr>
              <a:t>це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ток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цветок, 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к</a:t>
            </a:r>
            <a:r>
              <a:rPr lang="ru-RU" sz="1800" b="0" i="0" u="sng" dirty="0" err="1" smtClean="0">
                <a:solidFill>
                  <a:schemeClr val="tx1"/>
                </a:solidFill>
                <a:effectLst/>
              </a:rPr>
              <a:t>ок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ольчики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–колокольчики</a:t>
            </a:r>
          </a:p>
          <a:p>
            <a:pPr>
              <a:buNone/>
            </a:pPr>
            <a:endParaRPr lang="ru-RU" sz="1800" b="0" i="0" dirty="0" smtClean="0">
              <a:solidFill>
                <a:schemeClr val="tx1"/>
              </a:solidFill>
              <a:effectLst/>
            </a:endParaRPr>
          </a:p>
          <a:p>
            <a:r>
              <a:rPr lang="ru-RU" sz="1800" b="0" i="0" dirty="0" smtClean="0">
                <a:solidFill>
                  <a:srgbClr val="C00000"/>
                </a:solidFill>
                <a:effectLst/>
              </a:rPr>
              <a:t>Перестановка букв, слогов</a:t>
            </a:r>
          </a:p>
          <a:p>
            <a:pPr>
              <a:buNone/>
            </a:pPr>
            <a:r>
              <a:rPr lang="ru-RU" sz="1800" b="0" i="0" dirty="0" smtClean="0">
                <a:solidFill>
                  <a:schemeClr val="tx1"/>
                </a:solidFill>
                <a:effectLst/>
              </a:rPr>
              <a:t>       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ко</a:t>
            </a:r>
            <a:r>
              <a:rPr lang="ru-RU" sz="1800" b="0" i="0" u="sng" dirty="0" err="1" smtClean="0">
                <a:solidFill>
                  <a:schemeClr val="tx1"/>
                </a:solidFill>
                <a:effectLst/>
              </a:rPr>
              <a:t>рв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ом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ковром, 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фру</a:t>
            </a:r>
            <a:r>
              <a:rPr lang="ru-RU" sz="1800" b="0" i="0" u="sng" dirty="0" err="1" smtClean="0">
                <a:solidFill>
                  <a:schemeClr val="tx1"/>
                </a:solidFill>
                <a:effectLst/>
              </a:rPr>
              <a:t>тк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и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фрукты, </a:t>
            </a:r>
            <a:r>
              <a:rPr lang="ru-RU" sz="1800" b="0" i="0" u="sng" dirty="0" err="1" smtClean="0">
                <a:solidFill>
                  <a:schemeClr val="tx1"/>
                </a:solidFill>
                <a:effectLst/>
              </a:rPr>
              <a:t>зв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ерошился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взъерошился</a:t>
            </a:r>
          </a:p>
          <a:p>
            <a:pPr>
              <a:buNone/>
            </a:pPr>
            <a:endParaRPr lang="ru-RU" sz="1800" b="0" i="0" dirty="0" smtClean="0">
              <a:solidFill>
                <a:schemeClr val="tx1"/>
              </a:solidFill>
              <a:effectLst/>
            </a:endParaRPr>
          </a:p>
          <a:p>
            <a:r>
              <a:rPr lang="ru-RU" sz="1800" b="0" i="0" dirty="0" err="1" smtClean="0">
                <a:solidFill>
                  <a:srgbClr val="C00000"/>
                </a:solidFill>
                <a:effectLst/>
              </a:rPr>
              <a:t>Недописывание</a:t>
            </a:r>
            <a:r>
              <a:rPr lang="ru-RU" sz="1800" b="0" i="0" dirty="0" smtClean="0">
                <a:solidFill>
                  <a:srgbClr val="C00000"/>
                </a:solidFill>
                <a:effectLst/>
              </a:rPr>
              <a:t> слов</a:t>
            </a:r>
          </a:p>
          <a:p>
            <a:pPr>
              <a:buNone/>
            </a:pPr>
            <a:r>
              <a:rPr lang="ru-RU" sz="1800" b="0" i="0" dirty="0" smtClean="0">
                <a:solidFill>
                  <a:schemeClr val="tx1"/>
                </a:solidFill>
                <a:effectLst/>
              </a:rPr>
              <a:t>       ракет – ракета</a:t>
            </a:r>
          </a:p>
          <a:p>
            <a:pPr>
              <a:buNone/>
            </a:pPr>
            <a:endParaRPr lang="ru-RU" sz="1800" b="0" i="0" dirty="0" smtClean="0">
              <a:solidFill>
                <a:schemeClr val="tx1"/>
              </a:solidFill>
              <a:effectLst/>
            </a:endParaRPr>
          </a:p>
          <a:p>
            <a:r>
              <a:rPr lang="ru-RU" sz="1800" b="0" i="0" dirty="0" smtClean="0">
                <a:solidFill>
                  <a:srgbClr val="C00000"/>
                </a:solidFill>
                <a:effectLst/>
              </a:rPr>
              <a:t>Повторение букв, слогов</a:t>
            </a:r>
          </a:p>
          <a:p>
            <a:pPr>
              <a:buNone/>
            </a:pPr>
            <a:r>
              <a:rPr lang="ru-RU" sz="1800" b="0" i="0" dirty="0" smtClean="0">
                <a:solidFill>
                  <a:schemeClr val="tx1"/>
                </a:solidFill>
                <a:effectLst/>
              </a:rPr>
              <a:t>       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де</a:t>
            </a:r>
            <a:r>
              <a:rPr lang="ru-RU" sz="1800" b="0" i="0" u="sng" dirty="0" err="1" smtClean="0">
                <a:solidFill>
                  <a:schemeClr val="tx1"/>
                </a:solidFill>
                <a:effectLst/>
              </a:rPr>
              <a:t>тити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дети</a:t>
            </a:r>
          </a:p>
          <a:p>
            <a:pPr>
              <a:buNone/>
            </a:pPr>
            <a:endParaRPr lang="ru-RU" sz="1800" b="0" i="0" dirty="0" smtClean="0">
              <a:solidFill>
                <a:schemeClr val="tx1"/>
              </a:solidFill>
              <a:effectLst/>
            </a:endParaRPr>
          </a:p>
          <a:p>
            <a:pPr>
              <a:buNone/>
            </a:pPr>
            <a:endParaRPr lang="ru-RU" sz="1800" b="0" i="0" dirty="0" smtClean="0">
              <a:solidFill>
                <a:schemeClr val="tx1"/>
              </a:solidFill>
              <a:effectLst/>
            </a:endParaRPr>
          </a:p>
          <a:p>
            <a:pPr>
              <a:buNone/>
            </a:pPr>
            <a:endParaRPr lang="ru-RU" sz="1400" b="0" i="0" dirty="0" smtClean="0">
              <a:solidFill>
                <a:schemeClr val="tx1"/>
              </a:solidFill>
              <a:effectLst/>
            </a:endParaRPr>
          </a:p>
          <a:p>
            <a:pPr algn="ctr">
              <a:buNone/>
            </a:pPr>
            <a:endParaRPr lang="ru-RU" sz="1800" b="0" i="0" dirty="0" smtClean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342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8189" y="1340768"/>
            <a:ext cx="8229600" cy="122413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Ошибки на уровне буквы</a:t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7931224" cy="4536504"/>
          </a:xfrm>
        </p:spPr>
        <p:txBody>
          <a:bodyPr>
            <a:normAutofit lnSpcReduction="10000"/>
          </a:bodyPr>
          <a:lstStyle/>
          <a:p>
            <a:r>
              <a:rPr lang="ru-RU" sz="1800" b="0" i="0" dirty="0" smtClean="0">
                <a:solidFill>
                  <a:srgbClr val="C00000"/>
                </a:solidFill>
                <a:effectLst/>
              </a:rPr>
              <a:t>Смешение букв по акустико-артикуляционному сходству</a:t>
            </a:r>
          </a:p>
          <a:p>
            <a:pPr>
              <a:buNone/>
            </a:pPr>
            <a:endParaRPr lang="ru-RU" sz="1800" b="0" i="0" dirty="0" smtClean="0">
              <a:solidFill>
                <a:srgbClr val="C00000"/>
              </a:solidFill>
              <a:effectLst/>
            </a:endParaRPr>
          </a:p>
          <a:p>
            <a:pPr>
              <a:buNone/>
            </a:pPr>
            <a:r>
              <a:rPr lang="ru-RU" sz="1800" b="0" i="0" dirty="0" smtClean="0">
                <a:effectLst/>
              </a:rPr>
              <a:t>       </a:t>
            </a:r>
            <a:r>
              <a:rPr lang="ru-RU" sz="1800" i="0" dirty="0" smtClean="0">
                <a:effectLst/>
              </a:rPr>
              <a:t>звонкие – глухие  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(в сильной фонетической позиции)</a:t>
            </a:r>
          </a:p>
          <a:p>
            <a:pPr>
              <a:buNone/>
            </a:pP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карто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в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ель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картофель, гла</a:t>
            </a:r>
            <a:r>
              <a:rPr lang="ru-RU" sz="1800" b="0" i="0" dirty="0" smtClean="0">
                <a:solidFill>
                  <a:srgbClr val="FF0000"/>
                </a:solidFill>
                <a:effectLst/>
              </a:rPr>
              <a:t>с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а –глаза, 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т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у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б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ло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дупло, 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п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а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п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ушка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- бабушка</a:t>
            </a:r>
          </a:p>
          <a:p>
            <a:pPr>
              <a:buNone/>
            </a:pPr>
            <a:r>
              <a:rPr lang="ru-RU" sz="1800" b="0" i="0" dirty="0" smtClean="0">
                <a:solidFill>
                  <a:schemeClr val="tx1"/>
                </a:solidFill>
                <a:effectLst/>
              </a:rPr>
              <a:t>       </a:t>
            </a:r>
            <a:r>
              <a:rPr lang="ru-RU" sz="1800" i="0" dirty="0" smtClean="0">
                <a:effectLst/>
              </a:rPr>
              <a:t>твёрдые </a:t>
            </a:r>
            <a:r>
              <a:rPr lang="ru-RU" sz="1400" i="0" dirty="0" smtClean="0">
                <a:effectLst/>
              </a:rPr>
              <a:t>– </a:t>
            </a:r>
            <a:r>
              <a:rPr lang="ru-RU" sz="1800" i="0" dirty="0" smtClean="0">
                <a:effectLst/>
              </a:rPr>
              <a:t>мягкие </a:t>
            </a:r>
          </a:p>
          <a:p>
            <a:pPr>
              <a:buNone/>
            </a:pP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тр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а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пка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тряпка, 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л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у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бит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любит, 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сол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ьи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ть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солить </a:t>
            </a:r>
            <a:endParaRPr lang="ru-RU" sz="1800" b="0" i="0" dirty="0" smtClean="0">
              <a:effectLst/>
            </a:endParaRPr>
          </a:p>
          <a:p>
            <a:pPr>
              <a:buNone/>
            </a:pPr>
            <a:r>
              <a:rPr lang="ru-RU" sz="1800" b="0" i="0" dirty="0" smtClean="0">
                <a:effectLst/>
              </a:rPr>
              <a:t>       </a:t>
            </a:r>
            <a:r>
              <a:rPr lang="ru-RU" sz="1800" i="0" dirty="0" smtClean="0">
                <a:effectLst/>
              </a:rPr>
              <a:t>лабиализованные гласные </a:t>
            </a:r>
            <a:r>
              <a:rPr lang="ru-RU" sz="1800" b="0" i="0" dirty="0" smtClean="0">
                <a:effectLst/>
              </a:rPr>
              <a:t>( </a:t>
            </a:r>
            <a:r>
              <a:rPr lang="ru-RU" sz="1800" b="0" i="0" dirty="0" err="1" smtClean="0">
                <a:effectLst/>
              </a:rPr>
              <a:t>ё-ю</a:t>
            </a:r>
            <a:r>
              <a:rPr lang="ru-RU" sz="1800" b="0" i="0" dirty="0" smtClean="0">
                <a:effectLst/>
              </a:rPr>
              <a:t>, </a:t>
            </a:r>
            <a:r>
              <a:rPr lang="ru-RU" sz="1800" b="0" i="0" dirty="0" err="1" smtClean="0">
                <a:effectLst/>
              </a:rPr>
              <a:t>о-у</a:t>
            </a:r>
            <a:r>
              <a:rPr lang="ru-RU" sz="1800" b="0" i="0" dirty="0" smtClean="0">
                <a:effectLst/>
              </a:rPr>
              <a:t>)</a:t>
            </a:r>
          </a:p>
          <a:p>
            <a:pPr>
              <a:buNone/>
            </a:pP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кл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ёк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ва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клюква, 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гол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о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бь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голубь</a:t>
            </a:r>
          </a:p>
          <a:p>
            <a:pPr>
              <a:buNone/>
            </a:pPr>
            <a:r>
              <a:rPr lang="ru-RU" sz="1800" b="0" i="0" dirty="0" smtClean="0">
                <a:solidFill>
                  <a:schemeClr val="tx1"/>
                </a:solidFill>
                <a:effectLst/>
              </a:rPr>
              <a:t>       </a:t>
            </a:r>
            <a:r>
              <a:rPr lang="ru-RU" sz="1800" i="0" dirty="0" smtClean="0">
                <a:effectLst/>
              </a:rPr>
              <a:t>аффрикаты и их компоненты </a:t>
            </a:r>
            <a:r>
              <a:rPr lang="ru-RU" sz="1800" b="0" i="0" dirty="0" smtClean="0">
                <a:effectLst/>
              </a:rPr>
              <a:t>( </a:t>
            </a:r>
            <a:r>
              <a:rPr lang="ru-RU" sz="1800" b="0" i="0" dirty="0" err="1" smtClean="0">
                <a:effectLst/>
              </a:rPr>
              <a:t>ть-ч</a:t>
            </a:r>
            <a:r>
              <a:rPr lang="ru-RU" sz="1800" b="0" i="0" dirty="0" smtClean="0">
                <a:effectLst/>
              </a:rPr>
              <a:t>, </a:t>
            </a:r>
            <a:r>
              <a:rPr lang="ru-RU" sz="1800" b="0" i="0" dirty="0" err="1" smtClean="0">
                <a:effectLst/>
              </a:rPr>
              <a:t>ч-щ</a:t>
            </a:r>
            <a:r>
              <a:rPr lang="ru-RU" sz="1800" b="0" i="0" dirty="0" smtClean="0">
                <a:effectLst/>
              </a:rPr>
              <a:t>, </a:t>
            </a:r>
            <a:r>
              <a:rPr lang="ru-RU" sz="1800" b="0" i="0" dirty="0" err="1" smtClean="0">
                <a:effectLst/>
              </a:rPr>
              <a:t>ч-ц</a:t>
            </a:r>
            <a:r>
              <a:rPr lang="ru-RU" sz="1800" b="0" i="0" dirty="0" smtClean="0">
                <a:effectLst/>
              </a:rPr>
              <a:t>, </a:t>
            </a:r>
            <a:r>
              <a:rPr lang="ru-RU" sz="1800" b="0" i="0" dirty="0" err="1" smtClean="0">
                <a:effectLst/>
              </a:rPr>
              <a:t>ц-с</a:t>
            </a:r>
            <a:r>
              <a:rPr lang="ru-RU" sz="1800" b="0" i="0" dirty="0" smtClean="0">
                <a:effectLst/>
              </a:rPr>
              <a:t>, </a:t>
            </a:r>
            <a:r>
              <a:rPr lang="ru-RU" sz="1800" b="0" i="0" dirty="0" err="1" smtClean="0">
                <a:effectLst/>
              </a:rPr>
              <a:t>ц-т</a:t>
            </a:r>
            <a:r>
              <a:rPr lang="ru-RU" sz="1800" b="0" i="0" dirty="0" smtClean="0">
                <a:effectLst/>
              </a:rPr>
              <a:t>)</a:t>
            </a:r>
          </a:p>
          <a:p>
            <a:pPr>
              <a:buNone/>
            </a:pP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ч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е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ч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радь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тетрадь, 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сту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щ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ал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стучал, 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ч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япля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цапля, 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с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ыплёнок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цыплёнок</a:t>
            </a:r>
          </a:p>
          <a:p>
            <a:pPr>
              <a:buNone/>
            </a:pPr>
            <a:r>
              <a:rPr lang="ru-RU" sz="1800" b="0" i="0" dirty="0" smtClean="0">
                <a:effectLst/>
              </a:rPr>
              <a:t>       </a:t>
            </a:r>
            <a:r>
              <a:rPr lang="ru-RU" sz="1800" i="0" dirty="0" smtClean="0">
                <a:effectLst/>
              </a:rPr>
              <a:t>свистящие – шипящие</a:t>
            </a:r>
          </a:p>
          <a:p>
            <a:pPr>
              <a:buNone/>
            </a:pPr>
            <a:r>
              <a:rPr lang="ru-RU" sz="1800" b="0" i="0" dirty="0" smtClean="0">
                <a:solidFill>
                  <a:srgbClr val="FF0000"/>
                </a:solidFill>
                <a:effectLst/>
              </a:rPr>
              <a:t>с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апка – шапка, 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ска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ж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ал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сказал, 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не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щ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ёт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несёт</a:t>
            </a:r>
          </a:p>
          <a:p>
            <a:pPr>
              <a:buNone/>
            </a:pPr>
            <a:r>
              <a:rPr lang="ru-RU" sz="1800" i="0" dirty="0" smtClean="0">
                <a:effectLst/>
              </a:rPr>
              <a:t>       </a:t>
            </a:r>
            <a:r>
              <a:rPr lang="ru-RU" sz="1800" i="0" dirty="0" err="1" smtClean="0">
                <a:effectLst/>
              </a:rPr>
              <a:t>соноры</a:t>
            </a:r>
            <a:r>
              <a:rPr lang="ru-RU" sz="1800" i="0" dirty="0" smtClean="0">
                <a:effectLst/>
              </a:rPr>
              <a:t> </a:t>
            </a:r>
            <a:r>
              <a:rPr lang="ru-RU" sz="1800" b="0" i="0" dirty="0" smtClean="0">
                <a:effectLst/>
              </a:rPr>
              <a:t>(</a:t>
            </a:r>
            <a:r>
              <a:rPr lang="ru-RU" sz="1800" b="0" i="0" dirty="0" err="1" smtClean="0">
                <a:effectLst/>
              </a:rPr>
              <a:t>р-л</a:t>
            </a:r>
            <a:r>
              <a:rPr lang="ru-RU" sz="1800" b="0" i="0" dirty="0" smtClean="0">
                <a:effectLst/>
              </a:rPr>
              <a:t>, </a:t>
            </a:r>
            <a:r>
              <a:rPr lang="ru-RU" sz="1800" b="0" i="0" dirty="0" err="1" smtClean="0">
                <a:effectLst/>
              </a:rPr>
              <a:t>ль-й</a:t>
            </a:r>
            <a:r>
              <a:rPr lang="ru-RU" sz="1800" b="0" i="0" dirty="0" smtClean="0">
                <a:effectLst/>
              </a:rPr>
              <a:t>)</a:t>
            </a:r>
            <a:endParaRPr lang="ru-RU" sz="1800" b="0" i="0" dirty="0" smtClean="0">
              <a:solidFill>
                <a:schemeClr val="tx1"/>
              </a:solidFill>
              <a:effectLst/>
            </a:endParaRPr>
          </a:p>
          <a:p>
            <a:pPr>
              <a:buNone/>
            </a:pP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сме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р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ый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– смелый, 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со</a:t>
            </a:r>
            <a:r>
              <a:rPr lang="ru-RU" sz="1800" b="0" i="0" dirty="0" err="1" smtClean="0">
                <a:solidFill>
                  <a:srgbClr val="FF0000"/>
                </a:solidFill>
                <a:effectLst/>
              </a:rPr>
              <a:t>ль</a:t>
            </a:r>
            <a:r>
              <a:rPr lang="ru-RU" sz="1800" b="0" i="0" dirty="0" err="1" smtClean="0">
                <a:solidFill>
                  <a:schemeClr val="tx1"/>
                </a:solidFill>
                <a:effectLst/>
              </a:rPr>
              <a:t>ка</a:t>
            </a:r>
            <a:r>
              <a:rPr lang="ru-RU" sz="1800" b="0" i="0" dirty="0" smtClean="0">
                <a:solidFill>
                  <a:schemeClr val="tx1"/>
                </a:solidFill>
                <a:effectLst/>
              </a:rPr>
              <a:t> - сойка</a:t>
            </a:r>
          </a:p>
          <a:p>
            <a:pPr>
              <a:buNone/>
            </a:pPr>
            <a:endParaRPr lang="ru-RU" sz="1800" b="0" i="0" dirty="0" smtClean="0">
              <a:effectLst/>
            </a:endParaRPr>
          </a:p>
          <a:p>
            <a:pPr>
              <a:buNone/>
            </a:pPr>
            <a:endParaRPr lang="ru-RU" sz="1800" b="0" i="0" dirty="0" smtClean="0">
              <a:effectLst/>
            </a:endParaRPr>
          </a:p>
          <a:p>
            <a:pPr algn="ctr">
              <a:buNone/>
            </a:pPr>
            <a:endParaRPr lang="ru-RU" sz="1800" b="0" i="0" dirty="0" smtClean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342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</Template>
  <TotalTime>194</TotalTime>
  <Words>690</Words>
  <Application>Microsoft Office PowerPoint</Application>
  <PresentationFormat>Экран (4:3)</PresentationFormat>
  <Paragraphs>123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2</vt:lpstr>
      <vt:lpstr>Дифференциальная диагностика дисграфии и дизорфографии. К кому направить ребёнка: к логопеду или репетитору? </vt:lpstr>
      <vt:lpstr>Слайд 2</vt:lpstr>
      <vt:lpstr>Слайд 3</vt:lpstr>
      <vt:lpstr>Слайд 4</vt:lpstr>
      <vt:lpstr>Слайд 5</vt:lpstr>
      <vt:lpstr>Слайд 6</vt:lpstr>
      <vt:lpstr>Слайд 7</vt:lpstr>
      <vt:lpstr>Ошибки на уровне буквы </vt:lpstr>
      <vt:lpstr>Ошибки на уровне буквы </vt:lpstr>
      <vt:lpstr>Ошибки на уровне буквы </vt:lpstr>
      <vt:lpstr>Ошибки на уровне слова </vt:lpstr>
      <vt:lpstr>Ошибки на уровне предложения </vt:lpstr>
      <vt:lpstr>Слайд 13</vt:lpstr>
      <vt:lpstr>Слайд 14</vt:lpstr>
      <vt:lpstr>Слайд 15</vt:lpstr>
      <vt:lpstr>Слайд 16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Админ</cp:lastModifiedBy>
  <cp:revision>26</cp:revision>
  <dcterms:created xsi:type="dcterms:W3CDTF">2012-01-11T13:35:36Z</dcterms:created>
  <dcterms:modified xsi:type="dcterms:W3CDTF">2019-10-12T13:58:56Z</dcterms:modified>
</cp:coreProperties>
</file>