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2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40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image" Target="NULL"/><Relationship Id="rId1" Type="http://schemas.openxmlformats.org/officeDocument/2006/relationships/themeOverride" Target="../theme/themeOverride1.xml"/><Relationship Id="rId5" Type="http://schemas.microsoft.com/office/2011/relationships/chartColorStyle" Target="colors1.xm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854815653902103"/>
          <c:y val="7.2176269792818215E-2"/>
          <c:w val="0.39721434098529812"/>
          <c:h val="0.7028753993610221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6350" cap="rnd" cmpd="sng">
              <a:solidFill>
                <a:schemeClr val="bg1"/>
              </a:solidFill>
              <a:prstDash val="solid"/>
              <a:round/>
            </a:ln>
            <a:effectLst/>
          </c:spPr>
          <c:dPt>
            <c:idx val="0"/>
            <c:spPr>
              <a:solidFill>
                <a:srgbClr val="15A8AB"/>
              </a:solidFill>
              <a:ln w="6350" cap="rnd" cmpd="sng">
                <a:solidFill>
                  <a:schemeClr val="bg1"/>
                </a:solidFill>
                <a:prstDash val="solid"/>
                <a:round/>
              </a:ln>
              <a:effectLst/>
            </c:spPr>
          </c:dPt>
          <c:dPt>
            <c:idx val="1"/>
            <c:explosion val="1"/>
            <c:spPr>
              <a:solidFill>
                <a:srgbClr val="41B54B"/>
              </a:solidFill>
              <a:ln w="6350" cap="rnd" cmpd="sng">
                <a:solidFill>
                  <a:schemeClr val="bg1"/>
                </a:solidFill>
                <a:prstDash val="solid"/>
                <a:round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6350" cap="rnd" cmpd="sng">
                <a:solidFill>
                  <a:schemeClr val="bg1"/>
                </a:solidFill>
                <a:prstDash val="solid"/>
                <a:round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6350" cap="rnd" cmpd="sng">
                <a:solidFill>
                  <a:schemeClr val="bg1"/>
                </a:solidFill>
                <a:prstDash val="solid"/>
                <a:round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 forceAA="0"/>
              <a:lstStyle/>
              <a:p>
                <a:pPr>
                  <a:defRPr lang="zh-CN" sz="2400" b="0" i="0" u="none" strike="noStrike" kern="1200" baseline="0">
                    <a:solidFill>
                      <a:schemeClr val="bg1"/>
                    </a:solidFill>
                    <a:latin typeface="Impact" panose="020B0806030902050204" charset="0"/>
                    <a:ea typeface="Impact" panose="020B0806030902050204" charset="0"/>
                    <a:cs typeface="Impact" panose="020B0806030902050204" charset="0"/>
                    <a:sym typeface="Impact" panose="020B0806030902050204" charset="0"/>
                  </a:defRPr>
                </a:pPr>
                <a:endParaRPr lang="ru-RU"/>
              </a:p>
            </c:txPr>
            <c:dLblPos val="ctr"/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здравоохранение</c:v>
                </c:pt>
                <c:pt idx="1">
                  <c:v>наследственность</c:v>
                </c:pt>
                <c:pt idx="2">
                  <c:v>экология и климат</c:v>
                </c:pt>
                <c:pt idx="3">
                  <c:v>образ жизни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20</c:v>
                </c:pt>
                <c:pt idx="3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здравоохранение</c:v>
                </c:pt>
                <c:pt idx="1">
                  <c:v>наследственность</c:v>
                </c:pt>
                <c:pt idx="2">
                  <c:v>экология и климат</c:v>
                </c:pt>
                <c:pt idx="3">
                  <c:v>образ жизни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0" vertOverflow="ellipsis" vert="horz" wrap="square" anchor="ctr" anchorCtr="1" forceAA="0"/>
          <a:lstStyle/>
          <a:p>
            <a:pPr>
              <a:defRPr lang="zh-CN" sz="1600" b="0" i="0" u="none" strike="noStrike" kern="1200" cap="none" spc="0" normalizeH="0" baseline="0">
                <a:solidFill>
                  <a:schemeClr val="tx1"/>
                </a:solidFill>
                <a:uFill>
                  <a:solidFill>
                    <a:schemeClr val="tx1">
                      <a:lumMod val="75000"/>
                      <a:lumOff val="25000"/>
                    </a:schemeClr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ru-RU"/>
          </a:p>
        </c:txPr>
      </c:legendEntry>
      <c:legendEntry>
        <c:idx val="1"/>
        <c:txPr>
          <a:bodyPr rot="0" spcFirstLastPara="0" vertOverflow="ellipsis" vert="horz" wrap="square" anchor="ctr" anchorCtr="1" forceAA="0"/>
          <a:lstStyle/>
          <a:p>
            <a:pPr>
              <a:defRPr lang="zh-CN" sz="1600" b="0" i="0" u="none" strike="noStrike" kern="1200" cap="none" spc="0" normalizeH="0" baseline="0">
                <a:solidFill>
                  <a:schemeClr val="tx1"/>
                </a:solidFill>
                <a:uFill>
                  <a:solidFill>
                    <a:schemeClr val="tx1">
                      <a:lumMod val="75000"/>
                      <a:lumOff val="25000"/>
                    </a:schemeClr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ru-RU"/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600" b="0" i="0" u="none" strike="noStrike" kern="1200" cap="none" spc="0" normalizeH="0" baseline="0">
                <a:solidFill>
                  <a:schemeClr val="tx1"/>
                </a:solidFill>
                <a:uFill>
                  <a:solidFill>
                    <a:schemeClr val="tx1">
                      <a:lumMod val="75000"/>
                      <a:lumOff val="25000"/>
                    </a:schemeClr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ru-RU"/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600" b="0" i="0" u="none" strike="noStrike" kern="1200" cap="none" spc="0" normalizeH="0" baseline="0">
                <a:solidFill>
                  <a:schemeClr val="tx1"/>
                </a:solidFill>
                <a:uFill>
                  <a:solidFill>
                    <a:schemeClr val="tx1">
                      <a:lumMod val="75000"/>
                      <a:lumOff val="25000"/>
                    </a:schemeClr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9.8677304233307436E-2"/>
          <c:y val="0.84512468317341438"/>
        </c:manualLayout>
      </c:layout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900" b="0" i="0" u="none" strike="noStrike" kern="1200" cap="none" spc="0" normalizeH="0" baseline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chemeClr val="tx1">
                    <a:lumMod val="75000"/>
                    <a:lumOff val="25000"/>
                  </a:schemeClr>
                </a:solidFill>
              </a:uFill>
              <a:latin typeface="(Воспользуйтесь шрифтом для ази" charset="0"/>
              <a:ea typeface="KaiTi" panose="02010609060101010101" charset="-122"/>
              <a:cs typeface="Microsoft YaHei" panose="020B0503020204020204" charset="-122"/>
              <a:sym typeface="Microsoft YaHei" panose="020B0503020204020204" charset="-122"/>
            </a:defRPr>
          </a:pPr>
          <a:endParaRPr lang="ru-RU"/>
        </a:p>
      </c:txPr>
    </c:legend>
    <c:plotVisOnly val="1"/>
    <c:dispBlanksAs val="zero"/>
  </c:chart>
  <c:spPr>
    <a:blipFill dpi="0" rotWithShape="1">
      <a:blip xmlns:r="http://schemas.openxmlformats.org/officeDocument/2006/relationships" r:embed="rId2">
        <a:alphaModFix amt="55000"/>
      </a:blip>
      <a:srcRect/>
      <a:stretch>
        <a:fillRect/>
      </a:stretch>
    </a:blipFill>
    <a:ln w="9525" cap="flat" cmpd="sng" algn="ctr">
      <a:solidFill>
        <a:schemeClr val="tx1">
          <a:lumMod val="15000"/>
          <a:lumOff val="85000"/>
          <a:alpha val="88000"/>
        </a:schemeClr>
      </a:solidFill>
      <a:round/>
    </a:ln>
    <a:effectLst/>
  </c:spPr>
  <c:txPr>
    <a:bodyPr/>
    <a:lstStyle/>
    <a:p>
      <a:pPr>
        <a:defRPr lang="zh-CN"/>
      </a:pPr>
      <a:endParaRPr lang="ru-RU"/>
    </a:p>
  </c:txPr>
  <c:externalData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3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6405" y="857885"/>
            <a:ext cx="6954856" cy="1762125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chemeClr val="tx1"/>
                </a:solidFill>
                <a:latin typeface="Annabelle" panose="03000400000000000000" pitchFamily="66" charset="0"/>
              </a:rPr>
              <a:t>«Долгожители Земли»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4685" y="2741930"/>
            <a:ext cx="4140835" cy="3105785"/>
          </a:xfrm>
        </p:spPr>
        <p:txBody>
          <a:bodyPr>
            <a:normAutofit fontScale="67500" lnSpcReduction="20000"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Авторы работы:</a:t>
            </a:r>
          </a:p>
          <a:p>
            <a:pPr marL="457200" indent="-457200" algn="l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Минибаева Элиза, 10 класс</a:t>
            </a:r>
          </a:p>
          <a:p>
            <a:pPr marL="457200" indent="-457200" algn="l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Петровская Анна, 10 класс</a:t>
            </a:r>
          </a:p>
          <a:p>
            <a:pPr marL="457200" indent="-457200" algn="l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Лаврешина Ксения, 10 класс</a:t>
            </a:r>
          </a:p>
          <a:p>
            <a:pPr marL="457200" indent="-457200" algn="l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Вагизова Камилла, 10 класс</a:t>
            </a:r>
          </a:p>
          <a:p>
            <a:r>
              <a:rPr lang="ru-RU" sz="3200" dirty="0">
                <a:solidFill>
                  <a:schemeClr val="tx1"/>
                </a:solidFill>
              </a:rPr>
              <a:t>Руководитель: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Зарипов Шавкат Закиевич,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учитель ОБЖ МОБУ лицей №4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3181"/>
            <a:ext cx="7886700" cy="1325563"/>
          </a:xfrm>
        </p:spPr>
        <p:txBody>
          <a:bodyPr/>
          <a:lstStyle/>
          <a:p>
            <a:pPr algn="ctr"/>
            <a:r>
              <a:rPr lang="ru-RU" altLang="en-US"/>
              <a:t> Люсси Ханна</a:t>
            </a: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4466590" y="1509395"/>
            <a:ext cx="4286885" cy="4892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en-US" sz="2400"/>
              <a:t> Люси Ханна ( 16 июля 1875 — 21 марта 1993) — американская долгожительница, входила в тройку старейших жителей Земли за всю историю (наряду с француженкой Жанной Кальман и соотечественницей Сарой Кнаусс) до 10 апреля 2018, а также является старейшим представителем негроидной расы в истории планеты.</a:t>
            </a:r>
          </a:p>
        </p:txBody>
      </p:sp>
      <p:pic>
        <p:nvPicPr>
          <p:cNvPr id="5" name="Замещающее 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91135" y="1509395"/>
            <a:ext cx="3564255" cy="45853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211"/>
            <a:ext cx="7886700" cy="1325563"/>
          </a:xfrm>
        </p:spPr>
        <p:txBody>
          <a:bodyPr/>
          <a:lstStyle/>
          <a:p>
            <a:pPr algn="ctr"/>
            <a:r>
              <a:rPr lang="ru-RU" altLang="en-US"/>
              <a:t>Танэ Икаи</a:t>
            </a: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4662805" y="1355090"/>
            <a:ext cx="3964940" cy="50088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en-US"/>
              <a:t> </a:t>
            </a:r>
            <a:r>
              <a:rPr lang="ru-RU" altLang="en-US" sz="2400"/>
              <a:t>Танэ Икаи ( 18 января 1879 — 12 июля 1995 года) — японская долгожительница. С 25 октября 2017 года она является четвёртой из шести верифицированных людей, живших в странах Азии, возраст которых превысил 116 лет. Также на сегодняшний день она является тринадцатой в списке самых пожилых верифицированных людей (женщин), живших когда-либо</a:t>
            </a:r>
            <a:r>
              <a:rPr lang="ru-RU" altLang="en-US"/>
              <a:t>.</a:t>
            </a:r>
          </a:p>
        </p:txBody>
      </p:sp>
      <p:pic>
        <p:nvPicPr>
          <p:cNvPr id="5" name="Замещающее 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9225" y="2017395"/>
            <a:ext cx="4284345" cy="329501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26669"/>
            <a:ext cx="7886700" cy="1325563"/>
          </a:xfrm>
        </p:spPr>
        <p:txBody>
          <a:bodyPr/>
          <a:lstStyle/>
          <a:p>
            <a:pPr algn="ctr"/>
            <a:r>
              <a:rPr lang="ru-RU" altLang="en-US" sz="3600"/>
              <a:t>Кристиан Мортенсен</a:t>
            </a: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4284345" y="1388110"/>
            <a:ext cx="4552950" cy="4919980"/>
          </a:xfrm>
        </p:spPr>
        <p:txBody>
          <a:bodyPr/>
          <a:lstStyle/>
          <a:p>
            <a:pPr marL="0" indent="0">
              <a:buNone/>
            </a:pPr>
            <a:r>
              <a:rPr lang="ru-RU" altLang="en-US" sz="1800"/>
              <a:t> Томас Петер Торвальд Кристиан Фердинанд Мортенсен ( 16 августа 1882, деревня Скоруп, Дания — 25 апреля 1998, Сан-Рафаэль, Калифорния, США), в зрелости известный как Кристиан Мортенсен (англ. Christian Mortensen) — датско-американский долгожитель. На момент смерти, по мнению многих авторитетных исследователей[каких?], он стал старейшим из когда-либо живших мужчин, чей возраст не вызывает сомнений. Мортенсен был крещён в церкви «Fruering» 26 декабря 1882 года. Кроме церковной записи о крещении, его возраст также подтверждается сведениями из переписи населения Дании 1890 и 1901 годов, документами об иммиграции, а также церковными записями 1896 года.</a:t>
            </a:r>
          </a:p>
        </p:txBody>
      </p:sp>
      <p:pic>
        <p:nvPicPr>
          <p:cNvPr id="7" name="Замещающее содержимое 6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" y="1299210"/>
            <a:ext cx="3303270" cy="500951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015" y="1271"/>
            <a:ext cx="7886700" cy="1325563"/>
          </a:xfrm>
        </p:spPr>
        <p:txBody>
          <a:bodyPr/>
          <a:lstStyle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Основные факторы, влияющие на долголетие</a:t>
            </a:r>
          </a:p>
        </p:txBody>
      </p:sp>
      <p:graphicFrame>
        <p:nvGraphicFramePr>
          <p:cNvPr id="5" name="Замещающее 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328295" y="1210310"/>
          <a:ext cx="8487410" cy="5231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185" y="-355002"/>
            <a:ext cx="8257166" cy="3991087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Calibri" panose="020F0502020204030204" charset="0"/>
              </a:rPr>
              <a:t/>
            </a:r>
            <a:br>
              <a:rPr lang="ru-RU" sz="2200" dirty="0" smtClean="0">
                <a:latin typeface="Calibri" panose="020F0502020204030204" charset="0"/>
              </a:rPr>
            </a:br>
            <a:r>
              <a:rPr lang="ru-RU" sz="2200" dirty="0" smtClean="0">
                <a:latin typeface="Calibri" panose="020F0502020204030204" charset="0"/>
              </a:rPr>
              <a:t/>
            </a:r>
            <a:br>
              <a:rPr lang="ru-RU" sz="2200" dirty="0" smtClean="0">
                <a:latin typeface="Calibri" panose="020F0502020204030204" charset="0"/>
              </a:rPr>
            </a:br>
            <a:r>
              <a:rPr lang="ru-RU" sz="2000" b="1" i="1" dirty="0" smtClean="0">
                <a:latin typeface="Calibri" panose="020F0502020204030204" charset="0"/>
              </a:rPr>
              <a:t>1-е правило</a:t>
            </a:r>
            <a:r>
              <a:rPr lang="ru-RU" sz="2000" i="1" dirty="0" smtClean="0">
                <a:latin typeface="Calibri" panose="020F0502020204030204" charset="0"/>
              </a:rPr>
              <a:t>: </a:t>
            </a:r>
            <a:r>
              <a:rPr lang="ru-RU" sz="2000" dirty="0" smtClean="0">
                <a:latin typeface="Calibri" panose="020F0502020204030204" charset="0"/>
              </a:rPr>
              <a:t>Большинство долгожителей употребляют низкокалорийную пищу, а именно она - спутник долголетия.</a:t>
            </a:r>
            <a:br>
              <a:rPr lang="ru-RU" sz="2000" dirty="0" smtClean="0">
                <a:latin typeface="Calibri" panose="020F0502020204030204" charset="0"/>
              </a:rPr>
            </a:br>
            <a:r>
              <a:rPr lang="ru-RU" sz="2000" b="1" i="1" dirty="0" smtClean="0">
                <a:latin typeface="Calibri" panose="020F0502020204030204" charset="0"/>
              </a:rPr>
              <a:t>2-е правило</a:t>
            </a:r>
            <a:r>
              <a:rPr lang="ru-RU" sz="2000" dirty="0" smtClean="0">
                <a:latin typeface="Calibri" panose="020F0502020204030204" charset="0"/>
              </a:rPr>
              <a:t>: А еще – нужно много смеяться, чаще радоваться</a:t>
            </a:r>
            <a:br>
              <a:rPr lang="ru-RU" sz="2000" dirty="0" smtClean="0">
                <a:latin typeface="Calibri" panose="020F0502020204030204" charset="0"/>
              </a:rPr>
            </a:br>
            <a:r>
              <a:rPr lang="ru-RU" sz="2000" dirty="0" smtClean="0">
                <a:latin typeface="Calibri" panose="020F0502020204030204" charset="0"/>
              </a:rPr>
              <a:t>успехам близких, хорошим новостям. За улыбкой следует хорошее настроение. За хорошим настроением - хорошая работа организма.</a:t>
            </a:r>
            <a:br>
              <a:rPr lang="ru-RU" sz="2000" dirty="0" smtClean="0">
                <a:latin typeface="Calibri" panose="020F0502020204030204" charset="0"/>
              </a:rPr>
            </a:br>
            <a:r>
              <a:rPr lang="ru-RU" sz="2000" b="1" i="1" dirty="0" smtClean="0">
                <a:latin typeface="Calibri" panose="020F0502020204030204" charset="0"/>
              </a:rPr>
              <a:t>3-е правило</a:t>
            </a:r>
            <a:r>
              <a:rPr lang="ru-RU" sz="2000" dirty="0" smtClean="0">
                <a:latin typeface="Calibri" panose="020F0502020204030204" charset="0"/>
              </a:rPr>
              <a:t>: На продолжительность жизни влияет долгая работоспособность человека. Но работать надо в удовольствие.</a:t>
            </a:r>
            <a:br>
              <a:rPr lang="ru-RU" sz="2000" dirty="0" smtClean="0">
                <a:latin typeface="Calibri" panose="020F0502020204030204" charset="0"/>
              </a:rPr>
            </a:br>
            <a:r>
              <a:rPr lang="ru-RU" sz="2000" b="1" i="1" dirty="0" smtClean="0">
                <a:latin typeface="Calibri" panose="020F0502020204030204" charset="0"/>
              </a:rPr>
              <a:t>4-е правило</a:t>
            </a:r>
            <a:r>
              <a:rPr lang="ru-RU" sz="2000" dirty="0" smtClean="0">
                <a:latin typeface="Calibri" panose="020F0502020204030204" charset="0"/>
              </a:rPr>
              <a:t>: Нельзя унывать ни при каких обстоятельствах. Врачи уже не сомневаются: оптимисты живут гораздо дольше пессимистов.</a:t>
            </a:r>
            <a:r>
              <a:rPr lang="ru-RU" dirty="0" smtClean="0">
                <a:latin typeface="Calibri" panose="020F0502020204030204" charset="0"/>
              </a:rPr>
              <a:t/>
            </a:r>
            <a:br>
              <a:rPr lang="ru-RU" dirty="0" smtClean="0">
                <a:latin typeface="Calibri" panose="020F0502020204030204" charset="0"/>
              </a:rPr>
            </a:br>
            <a:endParaRPr lang="ru-RU" dirty="0">
              <a:latin typeface="Calibri" panose="020F0502020204030204" charset="0"/>
            </a:endParaRPr>
          </a:p>
        </p:txBody>
      </p:sp>
      <p:pic>
        <p:nvPicPr>
          <p:cNvPr id="2050" name="Picture 2" descr="Фитнес за 50 — коллекция пользователя Ден Тищенко в Яндекс.Коллекциях&#10;molo dost page speed oh kNx NT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2100" y="3248186"/>
            <a:ext cx="5100059" cy="3400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84094"/>
            <a:ext cx="7886700" cy="5884432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5 –е правило</a:t>
            </a:r>
            <a:r>
              <a:rPr lang="ru-RU" sz="2200" dirty="0" smtClean="0"/>
              <a:t>: Для здоровья и долголетия неважно, сколько вы весите, - важно, сколько вы двигаетесь! Это сенсационное заявление сделали ученые из Южной Каролины. Оказалось, что дольше других живут и лучше себя чувствуют те, кто много времени в течение дня проводит в движении.</a:t>
            </a:r>
            <a:br>
              <a:rPr lang="ru-RU" sz="2200" dirty="0" smtClean="0"/>
            </a:br>
            <a:r>
              <a:rPr lang="ru-RU" sz="2200" b="1" i="1" dirty="0" smtClean="0"/>
              <a:t>6-е правил</a:t>
            </a:r>
            <a:r>
              <a:rPr lang="ru-RU" sz="2200" dirty="0" smtClean="0"/>
              <a:t>о: Ученые рекомендуют засыпать в прохладной комнате, так как обмен веществ в организме напрямую связан с температурой окружающей среды, и спящий в прохладной комнате дольше остается молодым.</a:t>
            </a:r>
            <a:br>
              <a:rPr lang="ru-RU" sz="2200" dirty="0" smtClean="0"/>
            </a:br>
            <a:r>
              <a:rPr lang="ru-RU" sz="2200" b="1" i="1" dirty="0" smtClean="0"/>
              <a:t>7-е правил</a:t>
            </a:r>
            <a:r>
              <a:rPr lang="ru-RU" sz="2200" dirty="0" smtClean="0"/>
              <a:t>о: Старайтесь получать как можно больше положительных эмоций - это помогает нам жить долго!</a:t>
            </a:r>
            <a:br>
              <a:rPr lang="ru-RU" sz="2200" dirty="0" smtClean="0"/>
            </a:br>
            <a:r>
              <a:rPr lang="ru-RU" sz="2200" dirty="0" smtClean="0"/>
              <a:t>8-е правило: Не гасите в себе гнев – дайте ему выбраться наружу.</a:t>
            </a:r>
            <a:br>
              <a:rPr lang="ru-RU" sz="2200" dirty="0" smtClean="0"/>
            </a:br>
            <a:r>
              <a:rPr lang="ru-RU" sz="2200" b="1" i="1" dirty="0" smtClean="0"/>
              <a:t>9-е правило</a:t>
            </a:r>
            <a:r>
              <a:rPr lang="ru-RU" sz="2200" dirty="0" smtClean="0"/>
              <a:t>: Задайте работу серым клеточкам. Разгадывайте кроссворды, много читайте, учите иностранные языки, считайте в уме... Заставляя активно работать мозг, человек не только сохраняет светлую голову, но и одновременно активизирует деятельность сердца, системы кровообращения и обмен веществ.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336" y="376518"/>
            <a:ext cx="8042014" cy="263562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Здоровый образ жизни (ЗОЖ) </a:t>
            </a:r>
            <a:r>
              <a:rPr lang="ru-RU" sz="2400" dirty="0" smtClean="0"/>
              <a:t>— образ жизни отдельного человека с целью профилактики болезней и укрепления здоровья. ЗОЖ - это концепция жизнедеятельности человека, направленная на улучшение и сохранение здоровья с помощью соответствующего питания, физической подготовки, морального настроя и отказа от вредных привычек.</a:t>
            </a:r>
            <a:endParaRPr lang="ru-RU" sz="2400" dirty="0"/>
          </a:p>
        </p:txBody>
      </p:sp>
      <p:pic>
        <p:nvPicPr>
          <p:cNvPr id="29698" name="Picture 2" descr="здоровье нужно береч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101" y="3105140"/>
            <a:ext cx="5642796" cy="3580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487" y="236668"/>
            <a:ext cx="8181863" cy="4378363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ЗОЖ в наше время напрямую зависит от пищи, употребляемой человеком. В последнее время питание рассматривается все в большей мере не только, как средство насыщения и источник энергии, но и как фактор, определяющий нормальное функционирование всех систем организма, и как средство профилактики различных заболеваний.</a:t>
            </a:r>
            <a:br>
              <a:rPr lang="ru-RU" sz="2200" dirty="0" smtClean="0"/>
            </a:br>
            <a:r>
              <a:rPr lang="ru-RU" sz="2200" dirty="0" smtClean="0"/>
              <a:t>Фраза «Мы – есть то, что мы едим» абсолютно верна с точки зрения биологии, химии, физиологии человека. Пища, перерабатываемая организмом человека, оказывает прямое влияние на его состояние. Она может, как ускорить, так и замедлить старение организма. Главный принцип</a:t>
            </a:r>
            <a:br>
              <a:rPr lang="ru-RU" sz="2200" dirty="0" smtClean="0"/>
            </a:br>
            <a:r>
              <a:rPr lang="ru-RU" sz="2200" dirty="0" smtClean="0"/>
              <a:t>продления молодости и красоты человека лежит в поддержке работы организма через правильное питание.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8674" name="Picture 2" descr="Простые правила здорового образа жизни | PulseParty.Ru&#10;Назад Дале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01676" y="4249269"/>
            <a:ext cx="3057702" cy="2436607"/>
          </a:xfrm>
          <a:prstGeom prst="rect">
            <a:avLst/>
          </a:prstGeom>
          <a:noFill/>
        </p:spPr>
      </p:pic>
      <p:pic>
        <p:nvPicPr>
          <p:cNvPr id="28676" name="Picture 4" descr="Центр природного земледелия &quot;Сияние&quot; (г. Оренбург)&#10;Здоровое пита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84678" y="4238513"/>
            <a:ext cx="3356977" cy="2436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3039" y="365127"/>
            <a:ext cx="7439585" cy="947306"/>
          </a:xfrm>
        </p:spPr>
        <p:txBody>
          <a:bodyPr/>
          <a:lstStyle/>
          <a:p>
            <a:r>
              <a:rPr lang="ru-RU" b="1" dirty="0" smtClean="0"/>
              <a:t>Рецепты долгожительства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6518" y="1290918"/>
            <a:ext cx="84339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Самый простой рецепт долголетия у жителей Японии. Они едят овощи каждый день, делают зарядку, много спят и пьют зеленый чай, причем по нескольким чашкам в день. И еще японцы – весьма неприхотливый народ – у них не принято жаловаться на жизнь, а в цене – юмор и оптимизм.</a:t>
            </a:r>
            <a:endParaRPr lang="ru-RU" sz="2400" dirty="0"/>
          </a:p>
        </p:txBody>
      </p:sp>
      <p:pic>
        <p:nvPicPr>
          <p:cNvPr id="30722" name="Picture 2" descr="https://medaboutme.ru/upload/iblock/73c/shutterstock_3019818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79767" y="3646841"/>
            <a:ext cx="4443376" cy="2963732"/>
          </a:xfrm>
          <a:prstGeom prst="rect">
            <a:avLst/>
          </a:prstGeom>
          <a:noFill/>
        </p:spPr>
      </p:pic>
      <p:sp>
        <p:nvSpPr>
          <p:cNvPr id="30724" name="AutoShape 4" descr="https://img4.goodfon.ru/original/1920x1408/2/a3/napitok-zelenyi-chai-miata-zavarnik-green-t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0726" name="AutoShape 6" descr="https://img4.goodfon.ru/original/1920x1408/2/a3/napitok-zelenyi-chai-miata-zavarnik-green-t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0728" name="AutoShape 8" descr="https://img4.goodfon.ru/original/1920x1408/2/a3/napitok-zelenyi-chai-miata-zavarnik-green-t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30730" name="Picture 10" descr="https://avatars.mds.yandex.net/get-pdb/1543345/1fd833c1-9260-46d0-b698-efa205cd1665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6512" y="3679115"/>
            <a:ext cx="3895182" cy="2918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581" y="311971"/>
            <a:ext cx="3582296" cy="605655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одной рыбацкой деревушке на японском острове Окинава стоит камень с высеченным на нем старинным местным изречением: «В 70 лет ты еще ребенок, в 80 - юноша или девушка, если в 90 кто-то с небес пригласит тебя наверх, скажи ему: уходи и возвращайся, когда мне будет 100». Чем не пример для подражания?</a:t>
            </a:r>
            <a:endParaRPr lang="ru-RU" sz="2400" dirty="0"/>
          </a:p>
        </p:txBody>
      </p:sp>
      <p:sp>
        <p:nvSpPr>
          <p:cNvPr id="31746" name="AutoShape 2" descr="https://locusterra.ru/wp-content/uploads/2015/10/15428372595_f26dc02562_k-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48" name="AutoShape 4" descr="https://locusterra.ru/wp-content/uploads/2015/10/15428372595_f26dc02562_k-1024x7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50" name="AutoShape 6" descr="https://i.pinimg.com/originals/c9/9e/34/c99e344145a955ee9190c136f05e6e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52" name="AutoShape 8" descr="https://i.pinimg.com/originals/c9/9e/34/c99e344145a955ee9190c136f05e6e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54" name="AutoShape 10" descr="https://i.pinimg.com/originals/f6/a7/74/f6a77422e7bb8d1818d0eed1c8c9a4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56" name="AutoShape 12" descr="https://zagge.ru/wp-content/uploads/2015/12/3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58" name="AutoShape 14" descr="https://zagge.ru/wp-content/uploads/2015/12/3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60" name="AutoShape 16" descr="https://zagge.ru/wp-content/uploads/2015/12/3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62" name="AutoShape 18" descr="https://zagge.ru/wp-content/uploads/2015/12/3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64" name="AutoShape 20" descr="https://zagge.ru/wp-content/uploads/2015/12/3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1766" name="AutoShape 22" descr="https://madspark.ru/wp-content/uploads/2017/08/src_107709541-min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31767" name="Picture 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1247" y="1157942"/>
            <a:ext cx="4754018" cy="434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28650" y="89536"/>
            <a:ext cx="7886700" cy="1325563"/>
          </a:xfrm>
        </p:spPr>
        <p:txBody>
          <a:bodyPr/>
          <a:lstStyle/>
          <a:p>
            <a:pPr algn="ctr"/>
            <a:r>
              <a:rPr lang="ru-RU" altLang="en-US" b="1">
                <a:sym typeface="+mn-ea"/>
              </a:rPr>
              <a:t>Актуальность</a:t>
            </a: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1"/>
          </p:nvPr>
        </p:nvSpPr>
        <p:spPr>
          <a:xfrm>
            <a:off x="429895" y="1252855"/>
            <a:ext cx="4679315" cy="5096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/>
              <a:t>Одной из целью современного общества является прожить долгую, здоровую и счастливую жизнь. Мы восхищаемся своими знакомыми, родственниками, которым посчастливилось стать долгожителями. Немногие в наше время могут похвастаться исключительным здоровьем и благоприятной средой обитания, которые вещали бы стопроцентный залог долголетия. Однако, всем хочется узнать тот самый секрет успеха, благодаря которому можно не бояться смерти 100-110 лет.  </a:t>
            </a:r>
          </a:p>
        </p:txBody>
      </p:sp>
      <p:pic>
        <p:nvPicPr>
          <p:cNvPr id="5" name="Замещающее содержимое 4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525135" y="1415415"/>
            <a:ext cx="3252470" cy="43307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092" y="-172121"/>
            <a:ext cx="9014907" cy="3915782"/>
          </a:xfrm>
        </p:spPr>
        <p:txBody>
          <a:bodyPr>
            <a:noAutofit/>
          </a:bodyPr>
          <a:lstStyle/>
          <a:p>
            <a:r>
              <a:rPr lang="ru-RU" sz="2000" dirty="0" smtClean="0"/>
              <a:t>А как дела обстоят в солнечной Абхазии? Здесь доживших до столетнего рубежа чуть ли не три процента населения. Среди абхазских долгожителей не было угрюмых и злых людей; у абхазов существует поговорка: «Злые люди долго не живут». Здесь люди доживают до 150 лет, при этом продолжают трудиться в поле полный рабочий день, а после с удовольствием танцуют темпераментные горские танцы. Всю жизнь они занимаются сельским хозяйством, с возрастом не утрачивая энтузиазма и любознательности, сохраняют ясный ум и активно участвуют в делах семьи и общества. На вопрос в чем же состоит их тайна долголетия, большинство из них отвечает — в труде.</a:t>
            </a:r>
            <a:endParaRPr lang="ru-RU" sz="2000" dirty="0"/>
          </a:p>
        </p:txBody>
      </p:sp>
      <p:pic>
        <p:nvPicPr>
          <p:cNvPr id="32770" name="Picture 2" descr="http://www.battleforthewest.com/wp-content/uploads/2019/01/BOER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395" y="3455560"/>
            <a:ext cx="4550485" cy="3090467"/>
          </a:xfrm>
          <a:prstGeom prst="rect">
            <a:avLst/>
          </a:prstGeom>
          <a:noFill/>
        </p:spPr>
      </p:pic>
      <p:pic>
        <p:nvPicPr>
          <p:cNvPr id="32772" name="Picture 4" descr="https://regnum.ru/uploads/pictures/news/2015/08/05/1438762211_43_norm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40941" y="3438105"/>
            <a:ext cx="4093697" cy="3070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17581"/>
            <a:ext cx="7886700" cy="50776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                     </a:t>
            </a:r>
            <a:r>
              <a:rPr lang="ru-RU" sz="3100" b="1" dirty="0" smtClean="0"/>
              <a:t>Очаги долгожительства</a:t>
            </a:r>
            <a:r>
              <a:rPr lang="ru-RU" sz="3100" dirty="0" smtClean="0"/>
              <a:t>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Если рассматривать количество долгожителей на душу населения по разным странам, то на первом месте окажется Япония. В Стране восходящего солнца проживает более 50-ти тысяч человек, перешагнувших столетний рубеж. ООН сделала прогноз, что к 2050 году, если тенденция сохранится, в этой стране будет уже миллион столетних. За Японией следует Китай и США. Граждане Японии уже много лет подряд удерживают первое место в мире по продолжительности жизни. В Японии число долгожителей, чей возраст превышает 100 лет, - более 28 тысяч человек. Большинство японских долгожителей - женщины (85,4%). Число японцев, перешагнувших 100-летний рубеж, неизменно увеличивается на протяжении последних 36 лет. Согласно официальной статистике, наибольшее число долгожителей проживает в Японии – на острове Окинава. Там насчитывается примерно 54 “столетника” на каждые 100 тысяч жителей.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18" y="3765177"/>
            <a:ext cx="8455509" cy="273244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Как оказалось, Книга Рекордов Гиннеса говорит, что предел продолжительности человеческой жизни составляет 122 года. Рекорд принадлежит француженке Жанне Луизе </a:t>
            </a:r>
            <a:r>
              <a:rPr lang="ru-RU" sz="2000" dirty="0" err="1" smtClean="0"/>
              <a:t>Кальме</a:t>
            </a:r>
            <a:r>
              <a:rPr lang="ru-RU" sz="2000" dirty="0" smtClean="0"/>
              <a:t>. Самой старой ныне живущей женщиной признана 114-летняя японка </a:t>
            </a:r>
            <a:r>
              <a:rPr lang="ru-RU" sz="2000" dirty="0" err="1" smtClean="0"/>
              <a:t>Йонэ</a:t>
            </a:r>
            <a:r>
              <a:rPr lang="ru-RU" sz="2000" dirty="0" smtClean="0"/>
              <a:t> </a:t>
            </a:r>
            <a:r>
              <a:rPr lang="ru-RU" sz="2000" dirty="0" err="1" smtClean="0"/>
              <a:t>Минагава</a:t>
            </a:r>
            <a:r>
              <a:rPr lang="ru-RU" sz="2000" dirty="0" smtClean="0"/>
              <a:t> с острова Кюсю (город </a:t>
            </a:r>
            <a:r>
              <a:rPr lang="ru-RU" sz="2000" dirty="0" err="1" smtClean="0"/>
              <a:t>Фукути</a:t>
            </a:r>
            <a:r>
              <a:rPr lang="ru-RU" sz="2000" dirty="0" smtClean="0"/>
              <a:t>), а самый старый мужчина – 111-летий японец </a:t>
            </a:r>
            <a:r>
              <a:rPr lang="ru-RU" sz="2000" dirty="0" err="1" smtClean="0"/>
              <a:t>Томоджи</a:t>
            </a:r>
            <a:r>
              <a:rPr lang="ru-RU" sz="2000" dirty="0" smtClean="0"/>
              <a:t> </a:t>
            </a:r>
            <a:r>
              <a:rPr lang="ru-RU" sz="2000" dirty="0" err="1" smtClean="0"/>
              <a:t>Танабэ</a:t>
            </a:r>
            <a:r>
              <a:rPr lang="ru-RU" sz="2000" dirty="0" smtClean="0"/>
              <a:t> (на том же острове, что и рекордсменка).</a:t>
            </a:r>
            <a:endParaRPr lang="ru-RU" sz="2000" dirty="0"/>
          </a:p>
        </p:txBody>
      </p:sp>
      <p:pic>
        <p:nvPicPr>
          <p:cNvPr id="3" name="Замещающее содержимое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8685" y="260784"/>
            <a:ext cx="2751791" cy="3435850"/>
          </a:xfrm>
          <a:prstGeom prst="rect">
            <a:avLst/>
          </a:prstGeom>
        </p:spPr>
      </p:pic>
      <p:sp>
        <p:nvSpPr>
          <p:cNvPr id="33794" name="AutoShape 2" descr="https://cdn.japantimes.2xx.jp/wp-content/uploads/2013/03/nn20070815a5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3796" name="AutoShape 4" descr="https://cdn.japantimes.2xx.jp/wp-content/uploads/2013/03/nn20070815a5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3798" name="AutoShape 6" descr="https://cdn.japantimes.2xx.jp/wp-content/uploads/2013/03/nn20070815a5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3272" y="216764"/>
            <a:ext cx="2652525" cy="348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801" name="AutoShape 9" descr="https://static.seattletimes.com/wp-content/uploads/2007/06/2003753271-30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1639" y="227979"/>
            <a:ext cx="2641903" cy="3504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1365"/>
            <a:ext cx="7886700" cy="61426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100" b="1" dirty="0" smtClean="0"/>
              <a:t>                         Заключение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результате исследований мы пришли к следующим выводам, что долголетие достигается при здоровом образе жизни и благоприятных условиях окружающей среды, и долгожитель – мудрый человек, знающий и чувствующий свой организм, понимающий, что необходимо для его хорошей работы, прилагающий существенные усилия для продления жизни, имеющий от природы задатки к долгожительству. Но самое важное заключение, что здоровье и долголетие – в наших руках. Необходимо правильно питаться, много двигаться, высыпаться и регулярно обследоваться у специалистов и мы проживём долгую жизнь. Берегите своё здоровье, это поможет Вам жить долго и счастливо!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226" y="-451821"/>
            <a:ext cx="7886700" cy="5733825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               Список используемой литературы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 Долголетие, проблемы долголетия. М:Просвещение, 1981г, под ред. В. А. Шабалина.</a:t>
            </a:r>
            <a:br>
              <a:rPr lang="ru-RU" sz="2000" dirty="0" smtClean="0"/>
            </a:br>
            <a:r>
              <a:rPr lang="ru-RU" sz="2000" dirty="0" smtClean="0"/>
              <a:t>2. 2.Журнал :"Здоровье" №5,6 2014г.</a:t>
            </a:r>
            <a:br>
              <a:rPr lang="ru-RU" sz="2000" dirty="0" smtClean="0"/>
            </a:br>
            <a:r>
              <a:rPr lang="ru-RU" sz="2000" dirty="0" smtClean="0"/>
              <a:t>3. 3. Ю. А. </a:t>
            </a:r>
            <a:r>
              <a:rPr lang="ru-RU" sz="2000" dirty="0" err="1" smtClean="0"/>
              <a:t>Спасокукоцкий</a:t>
            </a:r>
            <a:r>
              <a:rPr lang="ru-RU" sz="2000" dirty="0" smtClean="0"/>
              <a:t>, Л. И. </a:t>
            </a:r>
            <a:r>
              <a:rPr lang="ru-RU" sz="2000" dirty="0" err="1" smtClean="0"/>
              <a:t>Барченко</a:t>
            </a:r>
            <a:r>
              <a:rPr lang="ru-RU" sz="2000" dirty="0" smtClean="0"/>
              <a:t>, Е. Д. </a:t>
            </a:r>
            <a:r>
              <a:rPr lang="ru-RU" sz="2000" dirty="0" err="1" smtClean="0"/>
              <a:t>Генис</a:t>
            </a:r>
            <a:r>
              <a:rPr lang="ru-RU" sz="2000" dirty="0" smtClean="0"/>
              <a:t> "Долголетие и физиологическая старость". Издательство : Государственное медицинское издательство УССР, 1963г.</a:t>
            </a:r>
            <a:br>
              <a:rPr lang="ru-RU" sz="2000" dirty="0" smtClean="0"/>
            </a:br>
            <a:r>
              <a:rPr lang="ru-RU" sz="2000" dirty="0" smtClean="0"/>
              <a:t>4. 4. Н. Правдина. "Здоровье и долголетие". Издательство :Издательский дом Наталии Правдиной, </a:t>
            </a:r>
            <a:r>
              <a:rPr lang="ru-RU" sz="2000" dirty="0" err="1" smtClean="0"/>
              <a:t>Харвест</a:t>
            </a:r>
            <a:r>
              <a:rPr lang="ru-RU" sz="2000" dirty="0" smtClean="0"/>
              <a:t>, 2007г.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a84/0010e6eb-7e7da4c3/2/img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7730" y="545865"/>
            <a:ext cx="7771989" cy="5828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153670" y="156845"/>
            <a:ext cx="8390255" cy="2571750"/>
          </a:xfrm>
        </p:spPr>
        <p:txBody>
          <a:bodyPr>
            <a:normAutofit fontScale="90000" lnSpcReduction="20000"/>
          </a:bodyPr>
          <a:lstStyle/>
          <a:p>
            <a:pPr marL="0" indent="0">
              <a:buNone/>
            </a:pPr>
            <a:r>
              <a:rPr lang="ru-RU" altLang="en-US" sz="2400" b="1">
                <a:sym typeface="+mn-ea"/>
              </a:rPr>
              <a:t>Цель:</a:t>
            </a:r>
            <a:r>
              <a:rPr lang="ru-RU" altLang="en-US" sz="2400"/>
              <a:t> изучить истории жизни долгожителей и выявить причины, которые способствуют долголетию.</a:t>
            </a:r>
          </a:p>
          <a:p>
            <a:pPr marL="0" indent="0">
              <a:buNone/>
            </a:pPr>
            <a:r>
              <a:rPr lang="ru-RU" altLang="en-US" sz="2400" b="1"/>
              <a:t>Задачи:</a:t>
            </a:r>
            <a:r>
              <a:rPr lang="ru-RU" altLang="en-US" sz="2400"/>
              <a:t> </a:t>
            </a:r>
          </a:p>
          <a:p>
            <a:pPr marL="0" indent="0">
              <a:buNone/>
            </a:pPr>
            <a:r>
              <a:rPr lang="ru-RU" altLang="en-US" sz="2400"/>
              <a:t>1.Прочитать истории долгожителей со всего мира и установить факторы, которые влияют на долголетие</a:t>
            </a:r>
          </a:p>
          <a:p>
            <a:pPr marL="0" indent="0">
              <a:buNone/>
            </a:pPr>
            <a:r>
              <a:rPr lang="ru-RU" altLang="en-US" sz="2400"/>
              <a:t>2.Исследование образа жизни и физической активности долгожителей </a:t>
            </a:r>
          </a:p>
          <a:p>
            <a:pPr marL="0" indent="0">
              <a:buNone/>
            </a:pPr>
            <a:r>
              <a:rPr lang="ru-RU" altLang="en-US" sz="2400"/>
              <a:t>3.Выявить общие закономерности долголетия людей</a:t>
            </a:r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7" name="Замещающее содержимое 6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1818640" y="2728595"/>
            <a:ext cx="5506720" cy="36709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391160"/>
            <a:ext cx="8686800" cy="57861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sz="half" idx="2"/>
          </p:nvPr>
        </p:nvSpPr>
        <p:spPr>
          <a:xfrm>
            <a:off x="326390" y="250825"/>
            <a:ext cx="4020185" cy="5808345"/>
          </a:xfrm>
        </p:spPr>
        <p:txBody>
          <a:bodyPr>
            <a:normAutofit fontScale="97500"/>
          </a:bodyPr>
          <a:lstStyle/>
          <a:p>
            <a:pPr marL="0" indent="0">
              <a:buNone/>
            </a:pPr>
            <a:r>
              <a:rPr lang="ru-RU" altLang="en-US"/>
              <a:t> </a:t>
            </a:r>
            <a:r>
              <a:rPr lang="ru-RU" altLang="en-US" sz="2800"/>
              <a:t>Гиппократ проповедовал умеренность во всём, чистый воздух, массаж тела и физические упражнения. Последнее греки довели до совершенства. Для людей с разным темпераментом существовали и разные гимнастические методики. Считалось, что посредством гимнастики болезни излечиваются сами собой.</a:t>
            </a:r>
          </a:p>
        </p:txBody>
      </p:sp>
      <p:sp>
        <p:nvSpPr>
          <p:cNvPr id="11" name="Замещающий текст 10"/>
          <p:cNvSpPr>
            <a:spLocks noGrp="1"/>
          </p:cNvSpPr>
          <p:nvPr>
            <p:ph type="body" sz="quarter" idx="3"/>
          </p:nvPr>
        </p:nvSpPr>
        <p:spPr>
          <a:xfrm>
            <a:off x="4775835" y="5295583"/>
            <a:ext cx="3887391" cy="823912"/>
          </a:xfrm>
        </p:spPr>
        <p:txBody>
          <a:bodyPr/>
          <a:lstStyle/>
          <a:p>
            <a:pPr algn="ctr"/>
            <a:r>
              <a:rPr lang="ru-RU" altLang="en-US" sz="3200"/>
              <a:t>Гиппократ</a:t>
            </a:r>
          </a:p>
        </p:txBody>
      </p:sp>
      <p:pic>
        <p:nvPicPr>
          <p:cNvPr id="12" name="Замещающее содержимое 11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775835" y="443865"/>
            <a:ext cx="3978275" cy="48520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мещающее содержимое 6"/>
          <p:cNvSpPr>
            <a:spLocks noGrp="1"/>
          </p:cNvSpPr>
          <p:nvPr>
            <p:ph sz="half" idx="2"/>
          </p:nvPr>
        </p:nvSpPr>
        <p:spPr>
          <a:xfrm>
            <a:off x="560705" y="436880"/>
            <a:ext cx="3868420" cy="5628640"/>
          </a:xfrm>
        </p:spPr>
        <p:txBody>
          <a:bodyPr/>
          <a:lstStyle/>
          <a:p>
            <a:pPr marL="0" indent="0">
              <a:buNone/>
            </a:pPr>
            <a:r>
              <a:rPr lang="ru-RU" altLang="en-US"/>
              <a:t> </a:t>
            </a:r>
            <a:r>
              <a:rPr lang="ru-RU" altLang="en-US" sz="2800"/>
              <a:t>П</a:t>
            </a:r>
            <a:r>
              <a:rPr lang="ru-RU" altLang="en-US" sz="3200"/>
              <a:t>лутарх утверждал, что голову следует держать в холоде, а ноги в тепле. Эта точка зрения и в наши дни пользуется популярностью</a:t>
            </a:r>
            <a:r>
              <a:rPr lang="ru-RU" altLang="en-US" sz="2400"/>
              <a:t>.</a:t>
            </a:r>
          </a:p>
        </p:txBody>
      </p:sp>
      <p:sp>
        <p:nvSpPr>
          <p:cNvPr id="8" name="Замещающий текст 7"/>
          <p:cNvSpPr>
            <a:spLocks noGrp="1"/>
          </p:cNvSpPr>
          <p:nvPr>
            <p:ph type="body" sz="quarter" idx="3"/>
          </p:nvPr>
        </p:nvSpPr>
        <p:spPr>
          <a:xfrm>
            <a:off x="4843145" y="5113338"/>
            <a:ext cx="3887391" cy="823912"/>
          </a:xfrm>
        </p:spPr>
        <p:txBody>
          <a:bodyPr/>
          <a:lstStyle/>
          <a:p>
            <a:pPr algn="ctr"/>
            <a:r>
              <a:rPr lang="ru-RU" altLang="en-US" sz="3200"/>
              <a:t>Плутарх</a:t>
            </a:r>
          </a:p>
        </p:txBody>
      </p:sp>
      <p:pic>
        <p:nvPicPr>
          <p:cNvPr id="10" name="Замещающее содержимое 9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843145" y="436880"/>
            <a:ext cx="3832860" cy="46767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11150" y="1053465"/>
            <a:ext cx="8521700" cy="47510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43181"/>
            <a:ext cx="7886700" cy="1325563"/>
          </a:xfrm>
        </p:spPr>
        <p:txBody>
          <a:bodyPr/>
          <a:lstStyle/>
          <a:p>
            <a:pPr algn="ctr"/>
            <a:r>
              <a:rPr lang="ru-RU" altLang="en-US"/>
              <a:t>Жанна Кальман</a:t>
            </a:r>
          </a:p>
        </p:txBody>
      </p:sp>
      <p:sp>
        <p:nvSpPr>
          <p:cNvPr id="6" name="Замещающее содержимое 5"/>
          <p:cNvSpPr>
            <a:spLocks noGrp="1"/>
          </p:cNvSpPr>
          <p:nvPr>
            <p:ph sz="half" idx="2"/>
          </p:nvPr>
        </p:nvSpPr>
        <p:spPr>
          <a:xfrm>
            <a:off x="4692015" y="1237615"/>
            <a:ext cx="4117340" cy="5047615"/>
          </a:xfrm>
        </p:spPr>
        <p:txBody>
          <a:bodyPr/>
          <a:lstStyle/>
          <a:p>
            <a:pPr marL="0" indent="0">
              <a:buNone/>
            </a:pPr>
            <a:r>
              <a:rPr lang="ru-RU" altLang="en-US" sz="2000"/>
              <a:t>Жанна Луиза Кальман ( 21 февраля 1875, Арль, Франция — 4 августа 1997, там же) — французская сверхдолгожительница, старейшая из когда-либо живших на Земле людей, чьи даты рождения и смерти документально подтверждены. Жанна Кальман — единственный человек, чей документально подтверждённый возраст на момент смерти превышает 120 лет. Жанна Кальман удерживала титул «самого старого живого человека на Земле» дольше, чем любой другой долгожитель до неё — более 9,5 лет подряд.</a:t>
            </a:r>
          </a:p>
        </p:txBody>
      </p:sp>
      <p:pic>
        <p:nvPicPr>
          <p:cNvPr id="7" name="Замещающее содержимое 6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60350" y="1111250"/>
            <a:ext cx="4043680" cy="50488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876"/>
            <a:ext cx="7886700" cy="1325563"/>
          </a:xfrm>
        </p:spPr>
        <p:txBody>
          <a:bodyPr/>
          <a:lstStyle/>
          <a:p>
            <a:pPr algn="ctr"/>
            <a:r>
              <a:rPr lang="ru-RU" altLang="en-US"/>
              <a:t> Сара Кнаусс</a:t>
            </a:r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4479925" y="1341755"/>
            <a:ext cx="4035425" cy="4971415"/>
          </a:xfrm>
        </p:spPr>
        <p:txBody>
          <a:bodyPr/>
          <a:lstStyle/>
          <a:p>
            <a:pPr marL="0" indent="0">
              <a:buNone/>
            </a:pPr>
            <a:r>
              <a:rPr lang="ru-RU" altLang="en-US" sz="2400"/>
              <a:t> Сара Кнаусс (24 сентября 1880, Голливуд, Пенсильвания, США — 30 декабря 1999, Аллентаун, Пенсильвания, США) — американская долгожительница, старейшая жительница Земли с 16 апреля 1998 года по 30 декабря 1999 года. Является старейшей когда-либо жившей верифицированной жительницей США.</a:t>
            </a:r>
          </a:p>
        </p:txBody>
      </p:sp>
      <p:pic>
        <p:nvPicPr>
          <p:cNvPr id="5" name="Замещающее содержимое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" y="1341755"/>
            <a:ext cx="3479165" cy="49714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1041</Words>
  <Application>WPS Presentation</Application>
  <PresentationFormat>Экран (4:3)</PresentationFormat>
  <Paragraphs>43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«Долгожители Земли»</vt:lpstr>
      <vt:lpstr>Актуальность</vt:lpstr>
      <vt:lpstr>Слайд 3</vt:lpstr>
      <vt:lpstr>Слайд 4</vt:lpstr>
      <vt:lpstr>Слайд 5</vt:lpstr>
      <vt:lpstr>Слайд 6</vt:lpstr>
      <vt:lpstr>Слайд 7</vt:lpstr>
      <vt:lpstr>Жанна Кальман</vt:lpstr>
      <vt:lpstr> Сара Кнаусс</vt:lpstr>
      <vt:lpstr> Люсси Ханна</vt:lpstr>
      <vt:lpstr>Танэ Икаи</vt:lpstr>
      <vt:lpstr>Кристиан Мортенсен</vt:lpstr>
      <vt:lpstr>Основные факторы, влияющие на долголетие</vt:lpstr>
      <vt:lpstr>  1-е правило: Большинство долгожителей употребляют низкокалорийную пищу, а именно она - спутник долголетия. 2-е правило: А еще – нужно много смеяться, чаще радоваться успехам близких, хорошим новостям. За улыбкой следует хорошее настроение. За хорошим настроением - хорошая работа организма. 3-е правило: На продолжительность жизни влияет долгая работоспособность человека. Но работать надо в удовольствие. 4-е правило: Нельзя унывать ни при каких обстоятельствах. Врачи уже не сомневаются: оптимисты живут гораздо дольше пессимистов. </vt:lpstr>
      <vt:lpstr>5 –е правило: Для здоровья и долголетия неважно, сколько вы весите, - важно, сколько вы двигаетесь! Это сенсационное заявление сделали ученые из Южной Каролины. Оказалось, что дольше других живут и лучше себя чувствуют те, кто много времени в течение дня проводит в движении. 6-е правило: Ученые рекомендуют засыпать в прохладной комнате, так как обмен веществ в организме напрямую связан с температурой окружающей среды, и спящий в прохладной комнате дольше остается молодым. 7-е правило: Старайтесь получать как можно больше положительных эмоций - это помогает нам жить долго! 8-е правило: Не гасите в себе гнев – дайте ему выбраться наружу. 9-е правило: Задайте работу серым клеточкам. Разгадывайте кроссворды, много читайте, учите иностранные языки, считайте в уме... Заставляя активно работать мозг, человек не только сохраняет светлую голову, но и одновременно активизирует деятельность сердца, системы кровообращения и обмен веществ. </vt:lpstr>
      <vt:lpstr>Здоровый образ жизни (ЗОЖ) — образ жизни отдельного человека с целью профилактики болезней и укрепления здоровья. ЗОЖ - это концепция жизнедеятельности человека, направленная на улучшение и сохранение здоровья с помощью соответствующего питания, физической подготовки, морального настроя и отказа от вредных привычек.</vt:lpstr>
      <vt:lpstr>ЗОЖ в наше время напрямую зависит от пищи, употребляемой человеком. В последнее время питание рассматривается все в большей мере не только, как средство насыщения и источник энергии, но и как фактор, определяющий нормальное функционирование всех систем организма, и как средство профилактики различных заболеваний. Фраза «Мы – есть то, что мы едим» абсолютно верна с точки зрения биологии, химии, физиологии человека. Пища, перерабатываемая организмом человека, оказывает прямое влияние на его состояние. Она может, как ускорить, так и замедлить старение организма. Главный принцип продления молодости и красоты человека лежит в поддержке работы организма через правильное питание. </vt:lpstr>
      <vt:lpstr>Рецепты долгожительства</vt:lpstr>
      <vt:lpstr>В одной рыбацкой деревушке на японском острове Окинава стоит камень с высеченным на нем старинным местным изречением: «В 70 лет ты еще ребенок, в 80 - юноша или девушка, если в 90 кто-то с небес пригласит тебя наверх, скажи ему: уходи и возвращайся, когда мне будет 100». Чем не пример для подражания?</vt:lpstr>
      <vt:lpstr>А как дела обстоят в солнечной Абхазии? Здесь доживших до столетнего рубежа чуть ли не три процента населения. Среди абхазских долгожителей не было угрюмых и злых людей; у абхазов существует поговорка: «Злые люди долго не живут». Здесь люди доживают до 150 лет, при этом продолжают трудиться в поле полный рабочий день, а после с удовольствием танцуют темпераментные горские танцы. Всю жизнь они занимаются сельским хозяйством, с возрастом не утрачивая энтузиазма и любознательности, сохраняют ясный ум и активно участвуют в делах семьи и общества. На вопрос в чем же состоит их тайна долголетия, большинство из них отвечает — в труде.</vt:lpstr>
      <vt:lpstr>                     Очаги долгожительства.   Если рассматривать количество долгожителей на душу населения по разным странам, то на первом месте окажется Япония. В Стране восходящего солнца проживает более 50-ти тысяч человек, перешагнувших столетний рубеж. ООН сделала прогноз, что к 2050 году, если тенденция сохранится, в этой стране будет уже миллион столетних. За Японией следует Китай и США. Граждане Японии уже много лет подряд удерживают первое место в мире по продолжительности жизни. В Японии число долгожителей, чей возраст превышает 100 лет, - более 28 тысяч человек. Большинство японских долгожителей - женщины (85,4%). Число японцев, перешагнувших 100-летний рубеж, неизменно увеличивается на протяжении последних 36 лет. Согласно официальной статистике, наибольшее число долгожителей проживает в Японии – на острове Окинава. Там насчитывается примерно 54 “столетника” на каждые 100 тысяч жителей. </vt:lpstr>
      <vt:lpstr>Как оказалось, Книга Рекордов Гиннеса говорит, что предел продолжительности человеческой жизни составляет 122 года. Рекорд принадлежит француженке Жанне Луизе Кальме. Самой старой ныне живущей женщиной признана 114-летняя японка Йонэ Минагава с острова Кюсю (город Фукути), а самый старый мужчина – 111-летий японец Томоджи Танабэ (на том же острове, что и рекордсменка).</vt:lpstr>
      <vt:lpstr>                          Заключение   В результате исследований мы пришли к следующим выводам, что долголетие достигается при здоровом образе жизни и благоприятных условиях окружающей среды, и долгожитель – мудрый человек, знающий и чувствующий свой организм, понимающий, что необходимо для его хорошей работы, прилагающий существенные усилия для продления жизни, имеющий от природы задатки к долгожительству. Но самое важное заключение, что здоровье и долголетие – в наших руках. Необходимо правильно питаться, много двигаться, высыпаться и регулярно обследоваться у специалистов и мы проживём долгую жизнь. Берегите своё здоровье, это поможет Вам жить долго и счастливо! </vt:lpstr>
      <vt:lpstr>               Список используемой литературы    1. Долголетие, проблемы долголетия. М:Просвещение, 1981г, под ред. В. А. Шабалина. 2. 2.Журнал :"Здоровье" №5,6 2014г. 3. 3. Ю. А. Спасокукоцкий, Л. И. Барченко, Е. Д. Генис "Долголетие и физиологическая старость". Издательство : Государственное медицинское издательство УССР, 1963г. 4. 4. Н. Правдина. "Здоровье и долголетие". Издательство :Издательский дом Наталии Правдиной, Харвест, 2007г. 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user</cp:lastModifiedBy>
  <cp:revision>23</cp:revision>
  <dcterms:created xsi:type="dcterms:W3CDTF">2014-11-21T11:00:00Z</dcterms:created>
  <dcterms:modified xsi:type="dcterms:W3CDTF">2019-10-12T07:18:54Z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1049-11.2.0.8970</vt:lpwstr>
  </property>
</Properties>
</file>