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2" r:id="rId3"/>
    <p:sldId id="273" r:id="rId4"/>
    <p:sldId id="263" r:id="rId5"/>
    <p:sldId id="284" r:id="rId6"/>
    <p:sldId id="266" r:id="rId7"/>
    <p:sldId id="279" r:id="rId8"/>
    <p:sldId id="274" r:id="rId9"/>
    <p:sldId id="278" r:id="rId10"/>
    <p:sldId id="271" r:id="rId11"/>
    <p:sldId id="265" r:id="rId12"/>
    <p:sldId id="264" r:id="rId13"/>
    <p:sldId id="269" r:id="rId14"/>
    <p:sldId id="285" r:id="rId15"/>
    <p:sldId id="275" r:id="rId16"/>
    <p:sldId id="280" r:id="rId17"/>
    <p:sldId id="283" r:id="rId18"/>
    <p:sldId id="282" r:id="rId1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6633"/>
    <a:srgbClr val="FF0066"/>
    <a:srgbClr val="C58A4F"/>
    <a:srgbClr val="00602B"/>
    <a:srgbClr val="0066FF"/>
    <a:srgbClr val="2F4F37"/>
    <a:srgbClr val="D8B08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A107856-5554-42FB-B03E-39F5DBC370BA}" styleName="Средний стиль 4 - акцент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50" d="100"/>
          <a:sy n="50" d="100"/>
        </p:scale>
        <p:origin x="-1956" y="-4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93B6FBE-DA57-4F17-BEFA-2F6C564DC1B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DE1049C-BE26-4E84-B6F9-6FD2B1BFA5D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4EC7CA3-5027-43F1-8B1D-876F440C6BA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5426E94-0C23-4037-AAD6-90902C27232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E44F14-7AF2-4750-9684-A70659BC355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2283C02-7335-4BE5-B1B5-BA73120032A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5A68E7B-BCCE-45C2-9344-C0BA01CB981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C38F8BB-219F-4382-9F20-F0FF14A7657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1ACB956-FD12-4F1F-AE08-1BE84ED0B66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C9AEF05-C9CD-42DA-AE2B-A5BBB9F36FD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F858667-8AE3-4524-A74C-C64BF7A559E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6A126FBA-FE28-4F86-8873-6E09AE061EC5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209800"/>
            <a:ext cx="7772400" cy="914400"/>
          </a:xfrm>
        </p:spPr>
        <p:txBody>
          <a:bodyPr/>
          <a:lstStyle/>
          <a:p>
            <a:r>
              <a:rPr lang="ru-RU" b="1" i="1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ОБО ВСЁМ </a:t>
            </a:r>
            <a:r>
              <a:rPr lang="ru-RU" i="1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</a:rPr>
              <a:t>ПОНЕМНОГУ</a:t>
            </a:r>
            <a:r>
              <a:rPr lang="ru-RU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/>
            </a:r>
            <a:br>
              <a:rPr lang="ru-RU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</a:br>
            <a:endParaRPr lang="ru-RU" b="1" i="1" dirty="0">
              <a:solidFill>
                <a:schemeClr val="bg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048000"/>
            <a:ext cx="6400800" cy="2590800"/>
          </a:xfrm>
        </p:spPr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Игра « Информация и мы» </a:t>
            </a:r>
          </a:p>
          <a:p>
            <a:endParaRPr lang="ru-RU" sz="2000" dirty="0" smtClean="0">
              <a:solidFill>
                <a:schemeClr val="bg1"/>
              </a:solidFill>
            </a:endParaRPr>
          </a:p>
          <a:p>
            <a:endParaRPr lang="ru-RU" sz="2000" dirty="0" smtClean="0">
              <a:solidFill>
                <a:schemeClr val="bg1"/>
              </a:solidFill>
            </a:endParaRPr>
          </a:p>
          <a:p>
            <a:endParaRPr lang="ru-RU" sz="2000" dirty="0" smtClean="0">
              <a:solidFill>
                <a:schemeClr val="bg1"/>
              </a:solidFill>
            </a:endParaRPr>
          </a:p>
          <a:p>
            <a:endParaRPr lang="ru-RU" sz="2000" dirty="0">
              <a:solidFill>
                <a:schemeClr val="bg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09601" y="2967335"/>
            <a:ext cx="746760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ru-RU" sz="5400" b="0" cap="none" spc="0" dirty="0">
              <a:ln w="10160">
                <a:solidFill>
                  <a:schemeClr val="accent1"/>
                </a:solidFill>
                <a:prstDash val="solid"/>
              </a:ln>
              <a:solidFill>
                <a:srgbClr val="FFFFFF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filipoc.ru/attaches/posts/puzzles/2014-02-19/chto-mojno-ispech-iz-muki/0877a1582ac89d3688f5c79032797f1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228600"/>
            <a:ext cx="8001000" cy="5257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487245" y="5257800"/>
            <a:ext cx="842815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>
                <a:solidFill>
                  <a:srgbClr val="C00000"/>
                </a:solidFill>
                <a:latin typeface="Arial Black" panose="020B0A04020102020204" pitchFamily="34" charset="0"/>
              </a:rPr>
              <a:t>Из букв на мешках составь название всего того, </a:t>
            </a:r>
            <a:r>
              <a:rPr lang="ru-RU" sz="2400" b="1" i="1" dirty="0" smtClean="0">
                <a:solidFill>
                  <a:srgbClr val="C00000"/>
                </a:solidFill>
                <a:latin typeface="Arial Black" panose="020B0A04020102020204" pitchFamily="34" charset="0"/>
              </a:rPr>
              <a:t>что </a:t>
            </a:r>
            <a:r>
              <a:rPr lang="ru-RU" sz="2400" b="1" i="1" dirty="0">
                <a:solidFill>
                  <a:srgbClr val="C00000"/>
                </a:solidFill>
                <a:latin typeface="Arial Black" panose="020B0A04020102020204" pitchFamily="34" charset="0"/>
              </a:rPr>
              <a:t>можно испечь из муки. </a:t>
            </a:r>
            <a:endParaRPr lang="ru-RU" sz="2400" b="1" i="1" dirty="0" smtClean="0">
              <a:solidFill>
                <a:srgbClr val="C00000"/>
              </a:solidFill>
              <a:latin typeface="Arial Black" panose="020B0A04020102020204" pitchFamily="34" charset="0"/>
            </a:endParaRPr>
          </a:p>
          <a:p>
            <a:r>
              <a:rPr lang="ru-RU" sz="2400" b="1" i="1" dirty="0" smtClean="0">
                <a:solidFill>
                  <a:srgbClr val="C00000"/>
                </a:solidFill>
                <a:latin typeface="Arial Black" panose="020B0A04020102020204" pitchFamily="34" charset="0"/>
              </a:rPr>
              <a:t>(</a:t>
            </a:r>
            <a:r>
              <a:rPr lang="ru-RU" sz="2400" b="1" i="1" dirty="0">
                <a:solidFill>
                  <a:srgbClr val="C00000"/>
                </a:solidFill>
                <a:latin typeface="Arial Black" panose="020B0A04020102020204" pitchFamily="34" charset="0"/>
              </a:rPr>
              <a:t>Буквы могут повторяться</a:t>
            </a:r>
            <a:r>
              <a:rPr lang="ru-RU" sz="2400" b="1" i="1" dirty="0" smtClean="0">
                <a:solidFill>
                  <a:srgbClr val="C00000"/>
                </a:solidFill>
                <a:latin typeface="Arial Black" panose="020B0A04020102020204" pitchFamily="34" charset="0"/>
              </a:rPr>
              <a:t>).</a:t>
            </a:r>
            <a:endParaRPr lang="ru-RU" sz="2000" b="1" i="1" dirty="0">
              <a:solidFill>
                <a:srgbClr val="C00000"/>
              </a:solidFill>
              <a:latin typeface="Arial Black" panose="020B0A04020102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971550" y="266700"/>
            <a:ext cx="48006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solidFill>
                  <a:srgbClr val="0070C0"/>
                </a:solidFill>
                <a:latin typeface="Arial Black" panose="020B0A04020102020204" pitchFamily="34" charset="0"/>
              </a:rPr>
              <a:t>Булочка </a:t>
            </a:r>
          </a:p>
          <a:p>
            <a:r>
              <a:rPr lang="ru-RU" sz="2800" b="1" i="1" dirty="0" smtClean="0">
                <a:solidFill>
                  <a:srgbClr val="0070C0"/>
                </a:solidFill>
                <a:latin typeface="Arial Black" panose="020B0A04020102020204" pitchFamily="34" charset="0"/>
              </a:rPr>
              <a:t>Блин</a:t>
            </a:r>
          </a:p>
          <a:p>
            <a:r>
              <a:rPr lang="ru-RU" sz="2800" b="1" i="1" dirty="0" smtClean="0">
                <a:solidFill>
                  <a:srgbClr val="0070C0"/>
                </a:solidFill>
                <a:latin typeface="Arial Black" panose="020B0A04020102020204" pitchFamily="34" charset="0"/>
              </a:rPr>
              <a:t>Кекс</a:t>
            </a:r>
          </a:p>
          <a:p>
            <a:r>
              <a:rPr lang="ru-RU" sz="2800" b="1" i="1" dirty="0">
                <a:solidFill>
                  <a:srgbClr val="0070C0"/>
                </a:solidFill>
                <a:latin typeface="Arial Black" panose="020B0A04020102020204" pitchFamily="34" charset="0"/>
              </a:rPr>
              <a:t>Х</a:t>
            </a:r>
            <a:r>
              <a:rPr lang="ru-RU" sz="2800" b="1" i="1" dirty="0" smtClean="0">
                <a:solidFill>
                  <a:srgbClr val="0070C0"/>
                </a:solidFill>
                <a:latin typeface="Arial Black" panose="020B0A04020102020204" pitchFamily="34" charset="0"/>
              </a:rPr>
              <a:t>леб</a:t>
            </a:r>
            <a:endParaRPr lang="ru-RU" sz="2800" b="1" i="1" dirty="0">
              <a:solidFill>
                <a:srgbClr val="0070C0"/>
              </a:solidFill>
              <a:latin typeface="Arial Black" panose="020B0A040201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1" y="228601"/>
            <a:ext cx="8229600" cy="5310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79925" y="3243263"/>
            <a:ext cx="182563" cy="371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990600" y="5726668"/>
            <a:ext cx="725711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solidFill>
                  <a:srgbClr val="C00000"/>
                </a:solidFill>
                <a:latin typeface="Arial Black" panose="020B0A04020102020204" pitchFamily="34" charset="0"/>
              </a:rPr>
              <a:t>Расположи</a:t>
            </a:r>
            <a:r>
              <a:rPr lang="ru-RU" sz="2400" b="1" dirty="0">
                <a:latin typeface="Arial Black" panose="020B0A04020102020204" pitchFamily="34" charset="0"/>
              </a:rPr>
              <a:t> </a:t>
            </a:r>
            <a:r>
              <a:rPr lang="ru-RU" sz="2400" b="1" i="1" dirty="0">
                <a:solidFill>
                  <a:srgbClr val="C00000"/>
                </a:solidFill>
                <a:latin typeface="Arial Black" panose="020B0A04020102020204" pitchFamily="34" charset="0"/>
              </a:rPr>
              <a:t>кусочки сети так, </a:t>
            </a:r>
            <a:endParaRPr lang="ru-RU" sz="2400" b="1" i="1" dirty="0" smtClean="0">
              <a:solidFill>
                <a:srgbClr val="C00000"/>
              </a:solidFill>
              <a:latin typeface="Arial Black" panose="020B0A04020102020204" pitchFamily="34" charset="0"/>
            </a:endParaRPr>
          </a:p>
          <a:p>
            <a:r>
              <a:rPr lang="ru-RU" sz="2400" b="1" i="1" dirty="0" smtClean="0">
                <a:solidFill>
                  <a:srgbClr val="C00000"/>
                </a:solidFill>
                <a:latin typeface="Arial Black" panose="020B0A04020102020204" pitchFamily="34" charset="0"/>
              </a:rPr>
              <a:t>чтобы </a:t>
            </a:r>
            <a:r>
              <a:rPr lang="ru-RU" sz="2400" b="1" i="1" dirty="0">
                <a:solidFill>
                  <a:srgbClr val="C00000"/>
                </a:solidFill>
                <a:latin typeface="Arial Black" panose="020B0A04020102020204" pitchFamily="34" charset="0"/>
              </a:rPr>
              <a:t>можно было прочесть пословицу.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862606" y="3733800"/>
            <a:ext cx="772358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i="1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Худая снасть, отдохнуть не даст</a:t>
            </a:r>
            <a:endParaRPr lang="ru-RU" sz="3200" b="1" i="1" dirty="0">
              <a:solidFill>
                <a:srgbClr val="FF0000"/>
              </a:solidFill>
              <a:latin typeface="Arial Black" panose="020B0A040201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://filipoc.ru/attaches/posts/crosswords/2013-12-16/ugaday-kak-zovut-schenka/f4c3a9cd15ea6d9f194926925305d10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457200"/>
            <a:ext cx="7620000" cy="6248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3581400" y="272534"/>
            <a:ext cx="383630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i="1" dirty="0">
                <a:solidFill>
                  <a:srgbClr val="C00000"/>
                </a:solidFill>
                <a:latin typeface="Arial Black" panose="020B0A04020102020204" pitchFamily="34" charset="0"/>
              </a:rPr>
              <a:t>Угадай, как зовут </a:t>
            </a:r>
            <a:r>
              <a:rPr lang="ru-RU" sz="2000" b="1" i="1" dirty="0" smtClean="0">
                <a:solidFill>
                  <a:srgbClr val="C00000"/>
                </a:solidFill>
                <a:latin typeface="Arial Black" panose="020B0A04020102020204" pitchFamily="34" charset="0"/>
              </a:rPr>
              <a:t>щенка </a:t>
            </a:r>
            <a:endParaRPr lang="ru-RU" sz="2000" b="1" i="1" dirty="0">
              <a:solidFill>
                <a:srgbClr val="C00000"/>
              </a:solidFill>
              <a:latin typeface="Arial Black" panose="020B0A04020102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381251" y="1034534"/>
            <a:ext cx="37147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C00000"/>
                </a:solidFill>
                <a:latin typeface="Arial Black" panose="020B0A04020102020204" pitchFamily="34" charset="0"/>
              </a:rPr>
              <a:t>У      л     и    т     к      а</a:t>
            </a:r>
            <a:endParaRPr lang="ru-RU" dirty="0">
              <a:solidFill>
                <a:srgbClr val="C00000"/>
              </a:solidFill>
              <a:latin typeface="Arial Black" panose="020B0A04020102020204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381250" y="5879068"/>
            <a:ext cx="20383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C00000"/>
                </a:solidFill>
                <a:latin typeface="Arial Black" panose="020B0A04020102020204" pitchFamily="34" charset="0"/>
              </a:rPr>
              <a:t>К      и     т</a:t>
            </a:r>
            <a:endParaRPr lang="ru-RU" dirty="0">
              <a:solidFill>
                <a:srgbClr val="C00000"/>
              </a:solidFill>
              <a:latin typeface="Arial Black" panose="020B0A04020102020204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381250" y="4234934"/>
            <a:ext cx="32575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C00000"/>
                </a:solidFill>
                <a:latin typeface="Arial Black" panose="020B0A04020102020204" pitchFamily="34" charset="0"/>
              </a:rPr>
              <a:t>Т      о     п    о     р</a:t>
            </a:r>
            <a:endParaRPr lang="ru-RU" dirty="0">
              <a:solidFill>
                <a:srgbClr val="C00000"/>
              </a:solidFill>
              <a:latin typeface="Arial Black" panose="020B0A04020102020204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381250" y="3396734"/>
            <a:ext cx="35623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C00000"/>
                </a:solidFill>
                <a:latin typeface="Arial Black" panose="020B0A04020102020204" pitchFamily="34" charset="0"/>
              </a:rPr>
              <a:t>С      о    л     н     ц    е</a:t>
            </a:r>
            <a:endParaRPr lang="ru-RU" dirty="0">
              <a:solidFill>
                <a:srgbClr val="C00000"/>
              </a:solidFill>
              <a:latin typeface="Arial Black" panose="020B0A04020102020204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2381249" y="2545318"/>
            <a:ext cx="37147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C00000"/>
                </a:solidFill>
                <a:latin typeface="Arial Black" panose="020B0A04020102020204" pitchFamily="34" charset="0"/>
              </a:rPr>
              <a:t>А      н     а   н     а     с</a:t>
            </a:r>
            <a:endParaRPr lang="ru-RU" dirty="0">
              <a:solidFill>
                <a:srgbClr val="C00000"/>
              </a:solidFill>
              <a:latin typeface="Arial Black" panose="020B0A04020102020204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2381251" y="1783318"/>
            <a:ext cx="31183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C00000"/>
                </a:solidFill>
                <a:latin typeface="Arial Black" panose="020B0A04020102020204" pitchFamily="34" charset="0"/>
              </a:rPr>
              <a:t>Ш     а     п    к     а</a:t>
            </a:r>
            <a:endParaRPr lang="ru-RU" dirty="0">
              <a:solidFill>
                <a:srgbClr val="C00000"/>
              </a:solidFill>
              <a:latin typeface="Arial Black" panose="020B0A04020102020204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2400300" y="5040868"/>
            <a:ext cx="36956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C00000"/>
                </a:solidFill>
                <a:latin typeface="Arial Black" panose="020B0A04020102020204" pitchFamily="34" charset="0"/>
              </a:rPr>
              <a:t>И      р     о   к     е     з</a:t>
            </a:r>
            <a:endParaRPr lang="ru-RU" dirty="0">
              <a:solidFill>
                <a:srgbClr val="C00000"/>
              </a:solidFill>
              <a:latin typeface="Arial Black" panose="020B0A040201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8" grpId="0"/>
      <p:bldP spid="19" grpId="0"/>
      <p:bldP spid="20" grpId="0"/>
      <p:bldP spid="21" grpId="0"/>
      <p:bldP spid="22" grpId="0"/>
      <p:bldP spid="2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762000" y="133527"/>
            <a:ext cx="4114800" cy="67403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>
                <a:solidFill>
                  <a:srgbClr val="0070C0"/>
                </a:solidFill>
              </a:rPr>
              <a:t>По горизонтали</a:t>
            </a:r>
          </a:p>
          <a:p>
            <a:r>
              <a:rPr lang="ru-RU" b="1" i="1" u="sng" dirty="0">
                <a:solidFill>
                  <a:srgbClr val="C00000"/>
                </a:solidFill>
              </a:rPr>
              <a:t>2</a:t>
            </a:r>
          </a:p>
          <a:p>
            <a:r>
              <a:rPr lang="ru-RU" b="1" i="1" dirty="0" err="1">
                <a:solidFill>
                  <a:srgbClr val="C00000"/>
                </a:solidFill>
              </a:rPr>
              <a:t>Карлсон</a:t>
            </a:r>
            <a:r>
              <a:rPr lang="ru-RU" b="1" i="1" dirty="0">
                <a:solidFill>
                  <a:srgbClr val="C00000"/>
                </a:solidFill>
              </a:rPr>
              <a:t> любит угощенье,</a:t>
            </a:r>
          </a:p>
          <a:p>
            <a:r>
              <a:rPr lang="ru-RU" b="1" i="1" dirty="0">
                <a:solidFill>
                  <a:srgbClr val="C00000"/>
                </a:solidFill>
              </a:rPr>
              <a:t>А особенно –...</a:t>
            </a:r>
          </a:p>
          <a:p>
            <a:r>
              <a:rPr lang="ru-RU" b="1" i="1" u="sng" dirty="0">
                <a:solidFill>
                  <a:srgbClr val="C00000"/>
                </a:solidFill>
              </a:rPr>
              <a:t>3</a:t>
            </a:r>
          </a:p>
          <a:p>
            <a:r>
              <a:rPr lang="ru-RU" b="1" i="1" dirty="0">
                <a:solidFill>
                  <a:srgbClr val="C00000"/>
                </a:solidFill>
              </a:rPr>
              <a:t>Вишни ствол обвил цветок,</a:t>
            </a:r>
          </a:p>
          <a:p>
            <a:r>
              <a:rPr lang="ru-RU" b="1" i="1" dirty="0">
                <a:solidFill>
                  <a:srgbClr val="C00000"/>
                </a:solidFill>
              </a:rPr>
              <a:t>Называется...</a:t>
            </a:r>
          </a:p>
          <a:p>
            <a:r>
              <a:rPr lang="ru-RU" b="1" i="1" u="sng" dirty="0">
                <a:solidFill>
                  <a:srgbClr val="C00000"/>
                </a:solidFill>
              </a:rPr>
              <a:t>5</a:t>
            </a:r>
          </a:p>
          <a:p>
            <a:r>
              <a:rPr lang="ru-RU" b="1" i="1" dirty="0">
                <a:solidFill>
                  <a:srgbClr val="C00000"/>
                </a:solidFill>
              </a:rPr>
              <a:t>Наш класс как будто бы семья,</a:t>
            </a:r>
          </a:p>
          <a:p>
            <a:r>
              <a:rPr lang="ru-RU" b="1" i="1" dirty="0">
                <a:solidFill>
                  <a:srgbClr val="C00000"/>
                </a:solidFill>
              </a:rPr>
              <a:t>Ребята все – мои...</a:t>
            </a:r>
          </a:p>
          <a:p>
            <a:r>
              <a:rPr lang="ru-RU" b="1" i="1" u="sng" dirty="0">
                <a:solidFill>
                  <a:srgbClr val="C00000"/>
                </a:solidFill>
              </a:rPr>
              <a:t>7</a:t>
            </a:r>
          </a:p>
          <a:p>
            <a:r>
              <a:rPr lang="ru-RU" b="1" i="1" dirty="0">
                <a:solidFill>
                  <a:srgbClr val="C00000"/>
                </a:solidFill>
              </a:rPr>
              <a:t>Лихо мглою небо кроет,</a:t>
            </a:r>
          </a:p>
          <a:p>
            <a:r>
              <a:rPr lang="ru-RU" b="1" i="1" dirty="0">
                <a:solidFill>
                  <a:srgbClr val="C00000"/>
                </a:solidFill>
              </a:rPr>
              <a:t>Заметает снегом, воет.</a:t>
            </a:r>
          </a:p>
          <a:p>
            <a:endParaRPr lang="ru-RU" b="1" dirty="0" smtClean="0">
              <a:solidFill>
                <a:srgbClr val="C00000"/>
              </a:solidFill>
            </a:endParaRPr>
          </a:p>
          <a:p>
            <a:r>
              <a:rPr lang="ru-RU" b="1" i="1" dirty="0" smtClean="0">
                <a:solidFill>
                  <a:srgbClr val="0070C0"/>
                </a:solidFill>
              </a:rPr>
              <a:t>По </a:t>
            </a:r>
            <a:r>
              <a:rPr lang="ru-RU" b="1" i="1" dirty="0">
                <a:solidFill>
                  <a:srgbClr val="0070C0"/>
                </a:solidFill>
              </a:rPr>
              <a:t>вертикали</a:t>
            </a:r>
          </a:p>
          <a:p>
            <a:r>
              <a:rPr lang="ru-RU" b="1" i="1" u="sng" dirty="0">
                <a:solidFill>
                  <a:srgbClr val="C00000"/>
                </a:solidFill>
              </a:rPr>
              <a:t>1</a:t>
            </a:r>
          </a:p>
          <a:p>
            <a:r>
              <a:rPr lang="ru-RU" b="1" i="1" dirty="0">
                <a:solidFill>
                  <a:srgbClr val="C00000"/>
                </a:solidFill>
              </a:rPr>
              <a:t>Мама, папа, сыновья,</a:t>
            </a:r>
          </a:p>
          <a:p>
            <a:r>
              <a:rPr lang="ru-RU" b="1" i="1" dirty="0">
                <a:solidFill>
                  <a:srgbClr val="C00000"/>
                </a:solidFill>
              </a:rPr>
              <a:t>Дочки — дружная...</a:t>
            </a:r>
          </a:p>
          <a:p>
            <a:r>
              <a:rPr lang="ru-RU" b="1" i="1" u="sng" dirty="0">
                <a:solidFill>
                  <a:srgbClr val="C00000"/>
                </a:solidFill>
              </a:rPr>
              <a:t>4</a:t>
            </a:r>
          </a:p>
          <a:p>
            <a:r>
              <a:rPr lang="ru-RU" b="1" i="1" dirty="0">
                <a:solidFill>
                  <a:srgbClr val="C00000"/>
                </a:solidFill>
              </a:rPr>
              <a:t>На лианах в жарких странах</a:t>
            </a:r>
          </a:p>
          <a:p>
            <a:r>
              <a:rPr lang="ru-RU" b="1" i="1" dirty="0">
                <a:solidFill>
                  <a:srgbClr val="C00000"/>
                </a:solidFill>
              </a:rPr>
              <a:t>Проживает...</a:t>
            </a:r>
          </a:p>
          <a:p>
            <a:r>
              <a:rPr lang="ru-RU" b="1" i="1" u="sng" dirty="0">
                <a:solidFill>
                  <a:srgbClr val="C00000"/>
                </a:solidFill>
              </a:rPr>
              <a:t>6</a:t>
            </a:r>
          </a:p>
          <a:p>
            <a:r>
              <a:rPr lang="ru-RU" b="1" i="1" dirty="0">
                <a:solidFill>
                  <a:srgbClr val="C00000"/>
                </a:solidFill>
              </a:rPr>
              <a:t>В этих домиках народ</a:t>
            </a:r>
          </a:p>
          <a:p>
            <a:r>
              <a:rPr lang="ru-RU" b="1" i="1" dirty="0">
                <a:solidFill>
                  <a:srgbClr val="C00000"/>
                </a:solidFill>
              </a:rPr>
              <a:t>Производит вкусный мёд</a:t>
            </a:r>
          </a:p>
        </p:txBody>
      </p:sp>
      <p:pic>
        <p:nvPicPr>
          <p:cNvPr id="10244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4800" y="409642"/>
            <a:ext cx="10515600" cy="6264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8600" y="590550"/>
            <a:ext cx="10517188" cy="6267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762000" y="119390"/>
            <a:ext cx="4572000" cy="674030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i="1" u="sng" dirty="0">
                <a:solidFill>
                  <a:srgbClr val="FFC000"/>
                </a:solidFill>
                <a:latin typeface="Arial Black" panose="020B0A04020102020204" pitchFamily="34" charset="0"/>
              </a:rPr>
              <a:t>По горизонтали</a:t>
            </a:r>
          </a:p>
          <a:p>
            <a:r>
              <a:rPr lang="ru-RU" b="1" i="1" dirty="0">
                <a:solidFill>
                  <a:srgbClr val="002060"/>
                </a:solidFill>
                <a:latin typeface="Arial Black" panose="020B0A04020102020204" pitchFamily="34" charset="0"/>
              </a:rPr>
              <a:t>2</a:t>
            </a:r>
          </a:p>
          <a:p>
            <a:r>
              <a:rPr lang="ru-RU" b="1" i="1" dirty="0" err="1">
                <a:solidFill>
                  <a:srgbClr val="002060"/>
                </a:solidFill>
                <a:latin typeface="Arial Black" panose="020B0A04020102020204" pitchFamily="34" charset="0"/>
              </a:rPr>
              <a:t>Карлсон</a:t>
            </a:r>
            <a:r>
              <a:rPr lang="ru-RU" b="1" i="1" dirty="0">
                <a:solidFill>
                  <a:srgbClr val="002060"/>
                </a:solidFill>
                <a:latin typeface="Arial Black" panose="020B0A04020102020204" pitchFamily="34" charset="0"/>
              </a:rPr>
              <a:t> любит угощенье,</a:t>
            </a:r>
          </a:p>
          <a:p>
            <a:r>
              <a:rPr lang="ru-RU" b="1" i="1" dirty="0">
                <a:solidFill>
                  <a:srgbClr val="002060"/>
                </a:solidFill>
                <a:latin typeface="Arial Black" panose="020B0A04020102020204" pitchFamily="34" charset="0"/>
              </a:rPr>
              <a:t>А особенно –...</a:t>
            </a:r>
          </a:p>
          <a:p>
            <a:r>
              <a:rPr lang="ru-RU" b="1" i="1" dirty="0">
                <a:solidFill>
                  <a:srgbClr val="002060"/>
                </a:solidFill>
                <a:latin typeface="Arial Black" panose="020B0A04020102020204" pitchFamily="34" charset="0"/>
              </a:rPr>
              <a:t>3</a:t>
            </a:r>
          </a:p>
          <a:p>
            <a:r>
              <a:rPr lang="ru-RU" b="1" i="1" dirty="0">
                <a:solidFill>
                  <a:srgbClr val="002060"/>
                </a:solidFill>
                <a:latin typeface="Arial Black" panose="020B0A04020102020204" pitchFamily="34" charset="0"/>
              </a:rPr>
              <a:t>Вишни ствол обвил цветок,</a:t>
            </a:r>
          </a:p>
          <a:p>
            <a:r>
              <a:rPr lang="ru-RU" b="1" i="1" dirty="0">
                <a:solidFill>
                  <a:srgbClr val="002060"/>
                </a:solidFill>
                <a:latin typeface="Arial Black" panose="020B0A04020102020204" pitchFamily="34" charset="0"/>
              </a:rPr>
              <a:t>Называется...</a:t>
            </a:r>
          </a:p>
          <a:p>
            <a:r>
              <a:rPr lang="ru-RU" b="1" i="1" dirty="0">
                <a:solidFill>
                  <a:srgbClr val="002060"/>
                </a:solidFill>
                <a:latin typeface="Arial Black" panose="020B0A04020102020204" pitchFamily="34" charset="0"/>
              </a:rPr>
              <a:t>5</a:t>
            </a:r>
          </a:p>
          <a:p>
            <a:r>
              <a:rPr lang="ru-RU" b="1" i="1" dirty="0">
                <a:solidFill>
                  <a:srgbClr val="002060"/>
                </a:solidFill>
                <a:latin typeface="Arial Black" panose="020B0A04020102020204" pitchFamily="34" charset="0"/>
              </a:rPr>
              <a:t>Наш класс как будто бы семья,</a:t>
            </a:r>
          </a:p>
          <a:p>
            <a:r>
              <a:rPr lang="ru-RU" b="1" i="1" dirty="0">
                <a:solidFill>
                  <a:srgbClr val="002060"/>
                </a:solidFill>
                <a:latin typeface="Arial Black" panose="020B0A04020102020204" pitchFamily="34" charset="0"/>
              </a:rPr>
              <a:t>Ребята все – мои...</a:t>
            </a:r>
          </a:p>
          <a:p>
            <a:r>
              <a:rPr lang="ru-RU" b="1" i="1" dirty="0">
                <a:solidFill>
                  <a:srgbClr val="002060"/>
                </a:solidFill>
                <a:latin typeface="Arial Black" panose="020B0A04020102020204" pitchFamily="34" charset="0"/>
              </a:rPr>
              <a:t>7</a:t>
            </a:r>
          </a:p>
          <a:p>
            <a:r>
              <a:rPr lang="ru-RU" b="1" i="1" dirty="0">
                <a:solidFill>
                  <a:srgbClr val="002060"/>
                </a:solidFill>
                <a:latin typeface="Arial Black" panose="020B0A04020102020204" pitchFamily="34" charset="0"/>
              </a:rPr>
              <a:t>Лихо мглою небо кроет,</a:t>
            </a:r>
          </a:p>
          <a:p>
            <a:r>
              <a:rPr lang="ru-RU" b="1" i="1" dirty="0">
                <a:solidFill>
                  <a:srgbClr val="002060"/>
                </a:solidFill>
                <a:latin typeface="Arial Black" panose="020B0A04020102020204" pitchFamily="34" charset="0"/>
              </a:rPr>
              <a:t>Заметает снегом, воет.</a:t>
            </a:r>
          </a:p>
          <a:p>
            <a:endParaRPr lang="ru-RU" b="1" i="1" u="sng" dirty="0">
              <a:solidFill>
                <a:srgbClr val="FFC000"/>
              </a:solidFill>
              <a:latin typeface="Arial Black" panose="020B0A04020102020204" pitchFamily="34" charset="0"/>
            </a:endParaRPr>
          </a:p>
          <a:p>
            <a:r>
              <a:rPr lang="ru-RU" b="1" i="1" u="sng" dirty="0">
                <a:solidFill>
                  <a:srgbClr val="FFC000"/>
                </a:solidFill>
                <a:latin typeface="Arial Black" panose="020B0A04020102020204" pitchFamily="34" charset="0"/>
              </a:rPr>
              <a:t>По вертикали</a:t>
            </a:r>
          </a:p>
          <a:p>
            <a:r>
              <a:rPr lang="ru-RU" b="1" i="1" dirty="0">
                <a:solidFill>
                  <a:srgbClr val="002060"/>
                </a:solidFill>
                <a:latin typeface="Arial Black" panose="020B0A04020102020204" pitchFamily="34" charset="0"/>
              </a:rPr>
              <a:t>1</a:t>
            </a:r>
          </a:p>
          <a:p>
            <a:r>
              <a:rPr lang="ru-RU" b="1" i="1" dirty="0">
                <a:solidFill>
                  <a:srgbClr val="002060"/>
                </a:solidFill>
                <a:latin typeface="Arial Black" panose="020B0A04020102020204" pitchFamily="34" charset="0"/>
              </a:rPr>
              <a:t>Мама, папа, сыновья,</a:t>
            </a:r>
          </a:p>
          <a:p>
            <a:r>
              <a:rPr lang="ru-RU" b="1" i="1" dirty="0">
                <a:solidFill>
                  <a:srgbClr val="002060"/>
                </a:solidFill>
                <a:latin typeface="Arial Black" panose="020B0A04020102020204" pitchFamily="34" charset="0"/>
              </a:rPr>
              <a:t>Дочки — дружная...</a:t>
            </a:r>
          </a:p>
          <a:p>
            <a:r>
              <a:rPr lang="ru-RU" b="1" i="1" dirty="0">
                <a:solidFill>
                  <a:srgbClr val="002060"/>
                </a:solidFill>
                <a:latin typeface="Arial Black" panose="020B0A04020102020204" pitchFamily="34" charset="0"/>
              </a:rPr>
              <a:t>4</a:t>
            </a:r>
          </a:p>
          <a:p>
            <a:r>
              <a:rPr lang="ru-RU" b="1" i="1" dirty="0">
                <a:solidFill>
                  <a:srgbClr val="002060"/>
                </a:solidFill>
                <a:latin typeface="Arial Black" panose="020B0A04020102020204" pitchFamily="34" charset="0"/>
              </a:rPr>
              <a:t>На лианах в жарких странах</a:t>
            </a:r>
          </a:p>
          <a:p>
            <a:r>
              <a:rPr lang="ru-RU" b="1" i="1" dirty="0">
                <a:solidFill>
                  <a:srgbClr val="002060"/>
                </a:solidFill>
                <a:latin typeface="Arial Black" panose="020B0A04020102020204" pitchFamily="34" charset="0"/>
              </a:rPr>
              <a:t>Проживает...</a:t>
            </a:r>
          </a:p>
          <a:p>
            <a:r>
              <a:rPr lang="ru-RU" b="1" i="1" dirty="0">
                <a:solidFill>
                  <a:srgbClr val="002060"/>
                </a:solidFill>
                <a:latin typeface="Arial Black" panose="020B0A04020102020204" pitchFamily="34" charset="0"/>
              </a:rPr>
              <a:t>6</a:t>
            </a:r>
          </a:p>
          <a:p>
            <a:r>
              <a:rPr lang="ru-RU" b="1" i="1" dirty="0">
                <a:solidFill>
                  <a:srgbClr val="002060"/>
                </a:solidFill>
                <a:latin typeface="Arial Black" panose="020B0A04020102020204" pitchFamily="34" charset="0"/>
              </a:rPr>
              <a:t>В этих домиках народ</a:t>
            </a:r>
          </a:p>
          <a:p>
            <a:r>
              <a:rPr lang="ru-RU" b="1" i="1" dirty="0">
                <a:solidFill>
                  <a:srgbClr val="002060"/>
                </a:solidFill>
                <a:latin typeface="Arial Black" panose="020B0A04020102020204" pitchFamily="34" charset="0"/>
              </a:rPr>
              <a:t>Производит вкусный мёд</a:t>
            </a:r>
          </a:p>
        </p:txBody>
      </p:sp>
      <p:pic>
        <p:nvPicPr>
          <p:cNvPr id="16389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0500" y="590550"/>
            <a:ext cx="10287000" cy="6705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675567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163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52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3000" fill="hold"/>
                                        <p:tgtEl>
                                          <p:spTgt spid="163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3000" fill="hold"/>
                                        <p:tgtEl>
                                          <p:spTgt spid="163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3000"/>
                                        <p:tgtEl>
                                          <p:spTgt spid="1638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3000" fill="hold"/>
                                        <p:tgtEl>
                                          <p:spTgt spid="163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000" fill="hold"/>
                                        <p:tgtEl>
                                          <p:spTgt spid="163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B0F0"/>
                </a:solidFill>
              </a:rPr>
              <a:t>Попробуйте дополнить предложение</a:t>
            </a:r>
            <a:endParaRPr lang="ru-RU" dirty="0">
              <a:solidFill>
                <a:srgbClr val="00B0F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ru-RU" b="1" i="1" dirty="0" smtClean="0"/>
              <a:t>Сегодня на уроке я узнал…</a:t>
            </a:r>
            <a:r>
              <a:rPr lang="ru-RU" b="1" dirty="0" smtClean="0"/>
              <a:t> </a:t>
            </a:r>
          </a:p>
          <a:p>
            <a:pPr>
              <a:lnSpc>
                <a:spcPct val="90000"/>
              </a:lnSpc>
            </a:pPr>
            <a:r>
              <a:rPr lang="ru-RU" b="1" i="1" dirty="0" smtClean="0"/>
              <a:t>Мне было интересно…</a:t>
            </a:r>
            <a:r>
              <a:rPr lang="ru-RU" b="1" dirty="0" smtClean="0"/>
              <a:t> </a:t>
            </a:r>
          </a:p>
          <a:p>
            <a:pPr>
              <a:lnSpc>
                <a:spcPct val="90000"/>
              </a:lnSpc>
            </a:pPr>
            <a:r>
              <a:rPr lang="ru-RU" b="1" i="1" dirty="0" smtClean="0"/>
              <a:t>Мне было трудно…</a:t>
            </a:r>
            <a:r>
              <a:rPr lang="ru-RU" b="1" dirty="0" smtClean="0"/>
              <a:t> </a:t>
            </a:r>
          </a:p>
          <a:p>
            <a:pPr>
              <a:lnSpc>
                <a:spcPct val="90000"/>
              </a:lnSpc>
            </a:pPr>
            <a:r>
              <a:rPr lang="ru-RU" b="1" i="1" dirty="0" smtClean="0"/>
              <a:t>Теперь я могу…</a:t>
            </a:r>
            <a:r>
              <a:rPr lang="ru-RU" b="1" dirty="0" smtClean="0"/>
              <a:t> </a:t>
            </a:r>
          </a:p>
          <a:p>
            <a:pPr>
              <a:lnSpc>
                <a:spcPct val="90000"/>
              </a:lnSpc>
            </a:pPr>
            <a:r>
              <a:rPr lang="ru-RU" b="1" dirty="0" smtClean="0"/>
              <a:t> Сегодня я</a:t>
            </a:r>
            <a:r>
              <a:rPr lang="ru-RU" b="1" i="1" dirty="0" smtClean="0"/>
              <a:t> научился…</a:t>
            </a:r>
            <a:r>
              <a:rPr lang="ru-RU" b="1" dirty="0" smtClean="0"/>
              <a:t> </a:t>
            </a:r>
          </a:p>
          <a:p>
            <a:pPr>
              <a:lnSpc>
                <a:spcPct val="90000"/>
              </a:lnSpc>
            </a:pPr>
            <a:r>
              <a:rPr lang="ru-RU" b="1" dirty="0" smtClean="0"/>
              <a:t> У</a:t>
            </a:r>
            <a:r>
              <a:rPr lang="ru-RU" b="1" i="1" dirty="0" smtClean="0"/>
              <a:t> меня получилось …</a:t>
            </a:r>
            <a:r>
              <a:rPr lang="ru-RU" b="1" dirty="0" smtClean="0"/>
              <a:t> </a:t>
            </a:r>
          </a:p>
          <a:p>
            <a:pPr>
              <a:lnSpc>
                <a:spcPct val="90000"/>
              </a:lnSpc>
            </a:pPr>
            <a:r>
              <a:rPr lang="ru-RU" b="1" dirty="0" smtClean="0"/>
              <a:t>Я попробую…</a:t>
            </a:r>
          </a:p>
          <a:p>
            <a:pPr>
              <a:lnSpc>
                <a:spcPct val="90000"/>
              </a:lnSpc>
            </a:pPr>
            <a:r>
              <a:rPr lang="ru-RU" b="1" i="1" dirty="0" smtClean="0"/>
              <a:t>Меня удивило…</a:t>
            </a:r>
            <a:r>
              <a:rPr lang="ru-RU" b="1" dirty="0" smtClean="0"/>
              <a:t> </a:t>
            </a:r>
          </a:p>
          <a:p>
            <a:pPr>
              <a:lnSpc>
                <a:spcPct val="90000"/>
              </a:lnSpc>
            </a:pPr>
            <a:r>
              <a:rPr lang="ru-RU" b="1" i="1" dirty="0" smtClean="0"/>
              <a:t>Мне захотелось…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457200"/>
            <a:ext cx="7848600" cy="594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02177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381000"/>
            <a:ext cx="8229600" cy="609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26695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533400"/>
            <a:ext cx="8077200" cy="609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8004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66FF"/>
                </a:solidFill>
              </a:rPr>
              <a:t>Разминка</a:t>
            </a:r>
            <a:endParaRPr lang="ru-RU" dirty="0"/>
          </a:p>
        </p:txBody>
      </p:sp>
      <p:pic>
        <p:nvPicPr>
          <p:cNvPr id="4" name="Picture 2" descr="C:\Users\Василий\Desktop\1864208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88817" y="1447800"/>
            <a:ext cx="3809258" cy="46482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4114800" y="1295400"/>
            <a:ext cx="4648200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Хоть ты смейся, хоть ты плачь,</a:t>
            </a:r>
          </a:p>
          <a:p>
            <a:r>
              <a:rPr lang="ru-RU" dirty="0" smtClean="0"/>
              <a:t>Не могу решать задач!</a:t>
            </a:r>
          </a:p>
          <a:p>
            <a:r>
              <a:rPr lang="ru-RU" dirty="0" smtClean="0"/>
              <a:t>Может быть, плохой учебник?</a:t>
            </a:r>
          </a:p>
          <a:p>
            <a:r>
              <a:rPr lang="ru-RU" dirty="0" smtClean="0"/>
              <a:t>Может быть, таланта нет?</a:t>
            </a:r>
          </a:p>
          <a:p>
            <a:r>
              <a:rPr lang="ru-RU" dirty="0" smtClean="0"/>
              <a:t>Но нашёл я способ верный –</a:t>
            </a:r>
          </a:p>
          <a:p>
            <a:r>
              <a:rPr lang="ru-RU" dirty="0" smtClean="0"/>
              <a:t>Сразу посмотреть в ответ.</a:t>
            </a:r>
          </a:p>
          <a:p>
            <a:r>
              <a:rPr lang="ru-RU" dirty="0" smtClean="0"/>
              <a:t>Занимайтесь на здоровье, </a:t>
            </a:r>
          </a:p>
          <a:p>
            <a:r>
              <a:rPr lang="ru-RU" dirty="0" smtClean="0"/>
              <a:t>Если вам не жалко сил! </a:t>
            </a:r>
          </a:p>
          <a:p>
            <a:r>
              <a:rPr lang="ru-RU" dirty="0" smtClean="0"/>
              <a:t>Ну зачем читать условье?</a:t>
            </a:r>
          </a:p>
          <a:p>
            <a:r>
              <a:rPr lang="ru-RU" dirty="0" smtClean="0"/>
              <a:t>Раз –умножил, два  - сложил.</a:t>
            </a:r>
          </a:p>
          <a:p>
            <a:r>
              <a:rPr lang="ru-RU" dirty="0" smtClean="0"/>
              <a:t>Я и вычел, разделил,</a:t>
            </a:r>
          </a:p>
          <a:p>
            <a:r>
              <a:rPr lang="ru-RU" dirty="0" smtClean="0"/>
              <a:t>Всё, как полагается,-</a:t>
            </a:r>
          </a:p>
          <a:p>
            <a:r>
              <a:rPr lang="ru-RU" dirty="0" smtClean="0"/>
              <a:t>Только правильный ответ</a:t>
            </a:r>
          </a:p>
          <a:p>
            <a:r>
              <a:rPr lang="ru-RU" dirty="0" smtClean="0"/>
              <a:t>Никак не получается…</a:t>
            </a:r>
          </a:p>
          <a:p>
            <a:r>
              <a:rPr lang="ru-RU" dirty="0" smtClean="0"/>
              <a:t>Помогите мне , ребята,</a:t>
            </a:r>
          </a:p>
          <a:p>
            <a:r>
              <a:rPr lang="ru-RU" dirty="0" smtClean="0"/>
              <a:t>Всё расставить по местам.</a:t>
            </a:r>
          </a:p>
          <a:p>
            <a:r>
              <a:rPr lang="ru-RU" dirty="0" smtClean="0"/>
              <a:t>Научусь решать задачи-</a:t>
            </a:r>
          </a:p>
          <a:p>
            <a:r>
              <a:rPr lang="ru-RU" dirty="0" smtClean="0"/>
              <a:t>Буду благодарен вам!</a:t>
            </a:r>
            <a:endParaRPr lang="ru-RU" dirty="0"/>
          </a:p>
        </p:txBody>
      </p:sp>
    </p:spTree>
  </p:cSld>
  <p:clrMapOvr>
    <a:masterClrMapping/>
  </p:clrMapOvr>
  <p:transition spd="slow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B0F0"/>
                </a:solidFill>
              </a:rPr>
              <a:t>Дополните каждое число до 100</a:t>
            </a:r>
            <a:endParaRPr lang="ru-RU" dirty="0">
              <a:solidFill>
                <a:srgbClr val="00B0F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r>
              <a:rPr lang="ru-RU" dirty="0" smtClean="0"/>
              <a:t> </a:t>
            </a: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533402" y="1600199"/>
          <a:ext cx="8610595" cy="2895600"/>
        </p:xfrm>
        <a:graphic>
          <a:graphicData uri="http://schemas.openxmlformats.org/drawingml/2006/table">
            <a:tbl>
              <a:tblPr firstRow="1" bandRow="1">
                <a:tableStyleId>{8A107856-5554-42FB-B03E-39F5DBC370BA}</a:tableStyleId>
              </a:tblPr>
              <a:tblGrid>
                <a:gridCol w="1219198"/>
                <a:gridCol w="1240972"/>
                <a:gridCol w="1230085"/>
                <a:gridCol w="1230085"/>
                <a:gridCol w="1230085"/>
                <a:gridCol w="1230085"/>
                <a:gridCol w="1230085"/>
              </a:tblGrid>
              <a:tr h="965200">
                <a:tc>
                  <a:txBody>
                    <a:bodyPr/>
                    <a:lstStyle/>
                    <a:p>
                      <a:pPr algn="ctr"/>
                      <a:r>
                        <a:rPr lang="ru-RU" sz="4800" dirty="0" smtClean="0">
                          <a:latin typeface="Times New Roman" pitchFamily="18" charset="0"/>
                          <a:cs typeface="Times New Roman" pitchFamily="18" charset="0"/>
                        </a:rPr>
                        <a:t>67</a:t>
                      </a:r>
                      <a:endParaRPr lang="ru-RU" sz="4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800" dirty="0" smtClean="0">
                          <a:latin typeface="Times New Roman" pitchFamily="18" charset="0"/>
                          <a:cs typeface="Times New Roman" pitchFamily="18" charset="0"/>
                        </a:rPr>
                        <a:t>22</a:t>
                      </a:r>
                      <a:endParaRPr lang="ru-RU" sz="4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800" dirty="0" smtClean="0">
                          <a:latin typeface="Times New Roman" pitchFamily="18" charset="0"/>
                          <a:cs typeface="Times New Roman" pitchFamily="18" charset="0"/>
                        </a:rPr>
                        <a:t>80</a:t>
                      </a:r>
                      <a:endParaRPr lang="ru-RU" sz="4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800" dirty="0" smtClean="0">
                          <a:latin typeface="Times New Roman" pitchFamily="18" charset="0"/>
                          <a:cs typeface="Times New Roman" pitchFamily="18" charset="0"/>
                        </a:rPr>
                        <a:t>75</a:t>
                      </a:r>
                      <a:endParaRPr lang="ru-RU" sz="4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800" dirty="0" smtClean="0">
                          <a:latin typeface="Times New Roman" pitchFamily="18" charset="0"/>
                          <a:cs typeface="Times New Roman" pitchFamily="18" charset="0"/>
                        </a:rPr>
                        <a:t>36</a:t>
                      </a:r>
                      <a:endParaRPr lang="ru-RU" sz="4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800" dirty="0" smtClean="0">
                          <a:latin typeface="Times New Roman" pitchFamily="18" charset="0"/>
                          <a:cs typeface="Times New Roman" pitchFamily="18" charset="0"/>
                        </a:rPr>
                        <a:t>48</a:t>
                      </a:r>
                      <a:endParaRPr lang="ru-RU" sz="4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800" dirty="0" smtClean="0">
                          <a:latin typeface="Times New Roman" pitchFamily="18" charset="0"/>
                          <a:cs typeface="Times New Roman" pitchFamily="18" charset="0"/>
                        </a:rPr>
                        <a:t>96</a:t>
                      </a:r>
                      <a:endParaRPr lang="ru-RU" sz="4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96520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96520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533400" y="2590800"/>
            <a:ext cx="1219200" cy="707886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33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752600" y="2590800"/>
            <a:ext cx="1143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78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124200" y="2667000"/>
            <a:ext cx="1143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20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343400" y="2667000"/>
            <a:ext cx="1066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25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562600" y="2667000"/>
            <a:ext cx="1066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64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781800" y="2667000"/>
            <a:ext cx="1066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52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8001000" y="2667000"/>
            <a:ext cx="990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4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Tm="1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2" fill="hold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1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2" fill="hold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6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2" fill="hold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1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2" fill="hold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6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2" fill="hold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1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 smtClean="0">
                <a:solidFill>
                  <a:srgbClr val="0066FF"/>
                </a:solidFill>
              </a:rPr>
              <a:t>Продолжите ряд чисел</a:t>
            </a:r>
            <a:endParaRPr lang="ru-RU" i="1" dirty="0">
              <a:solidFill>
                <a:srgbClr val="0066FF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1524001"/>
            <a:ext cx="8229600" cy="2057399"/>
          </a:xfrm>
        </p:spPr>
        <p:txBody>
          <a:bodyPr/>
          <a:lstStyle/>
          <a:p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5, 15, 25, 35, .., .., .. .</a:t>
            </a:r>
          </a:p>
          <a:p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1,6,11,16, .., .., .. .</a:t>
            </a:r>
            <a:endParaRPr lang="ru-RU" sz="5400" dirty="0" smtClean="0"/>
          </a:p>
          <a:p>
            <a:pPr>
              <a:buNone/>
            </a:pPr>
            <a:endParaRPr lang="ru-RU" sz="54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046856" y="3244334"/>
            <a:ext cx="2423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4419600" y="1600200"/>
            <a:ext cx="28194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45  55 65</a:t>
            </a:r>
            <a:endParaRPr lang="ru-RU" sz="4400" dirty="0">
              <a:solidFill>
                <a:srgbClr val="0066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733800" y="2590800"/>
            <a:ext cx="2590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21 26 31</a:t>
            </a:r>
            <a:endParaRPr lang="ru-RU" sz="4400" dirty="0">
              <a:solidFill>
                <a:srgbClr val="0066FF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886812"/>
            <a:ext cx="8382000" cy="474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805970" y="409485"/>
            <a:ext cx="7523213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i="1" dirty="0">
                <a:solidFill>
                  <a:srgbClr val="C00000"/>
                </a:solidFill>
                <a:latin typeface="Arial Black" panose="020B0A04020102020204" pitchFamily="34" charset="0"/>
              </a:rPr>
              <a:t>Вместо пропусков подставь </a:t>
            </a:r>
            <a:r>
              <a:rPr lang="ru-RU" b="1" i="1" dirty="0" smtClean="0">
                <a:solidFill>
                  <a:srgbClr val="C00000"/>
                </a:solidFill>
                <a:latin typeface="Arial Black" panose="020B0A04020102020204" pitchFamily="34" charset="0"/>
              </a:rPr>
              <a:t>цифры </a:t>
            </a:r>
            <a:r>
              <a:rPr lang="ru-RU" b="1" i="1" dirty="0">
                <a:solidFill>
                  <a:srgbClr val="C00000"/>
                </a:solidFill>
                <a:latin typeface="Arial Black" panose="020B0A04020102020204" pitchFamily="34" charset="0"/>
              </a:rPr>
              <a:t>«1», «2» и «3» так</a:t>
            </a:r>
            <a:r>
              <a:rPr lang="ru-RU" b="1" i="1" dirty="0" smtClean="0">
                <a:solidFill>
                  <a:srgbClr val="C00000"/>
                </a:solidFill>
                <a:latin typeface="Arial Black" panose="020B0A04020102020204" pitchFamily="34" charset="0"/>
              </a:rPr>
              <a:t>,</a:t>
            </a:r>
          </a:p>
          <a:p>
            <a:r>
              <a:rPr lang="ru-RU" b="1" i="1" dirty="0" smtClean="0">
                <a:solidFill>
                  <a:srgbClr val="C00000"/>
                </a:solidFill>
                <a:latin typeface="Arial Black" panose="020B0A04020102020204" pitchFamily="34" charset="0"/>
              </a:rPr>
              <a:t> </a:t>
            </a:r>
            <a:r>
              <a:rPr lang="ru-RU" b="1" i="1" dirty="0">
                <a:solidFill>
                  <a:srgbClr val="C00000"/>
                </a:solidFill>
                <a:latin typeface="Arial Black" panose="020B0A04020102020204" pitchFamily="34" charset="0"/>
              </a:rPr>
              <a:t>чтобы получились хорошо знакомые слова</a:t>
            </a:r>
            <a:r>
              <a:rPr lang="ru-RU" b="1" i="1" dirty="0" smtClean="0">
                <a:solidFill>
                  <a:srgbClr val="C00000"/>
                </a:solidFill>
                <a:latin typeface="Arial Black" panose="020B0A04020102020204" pitchFamily="34" charset="0"/>
              </a:rPr>
              <a:t>.</a:t>
            </a:r>
          </a:p>
          <a:p>
            <a:r>
              <a:rPr lang="ru-RU" b="1" i="1" dirty="0" smtClean="0">
                <a:solidFill>
                  <a:srgbClr val="C00000"/>
                </a:solidFill>
                <a:latin typeface="Arial Black" panose="020B0A04020102020204" pitchFamily="34" charset="0"/>
              </a:rPr>
              <a:t> </a:t>
            </a:r>
            <a:r>
              <a:rPr lang="ru-RU" b="1" i="1" dirty="0">
                <a:solidFill>
                  <a:srgbClr val="C00000"/>
                </a:solidFill>
                <a:latin typeface="Arial Black" panose="020B0A04020102020204" pitchFamily="34" charset="0"/>
              </a:rPr>
              <a:t>«1» </a:t>
            </a:r>
            <a:r>
              <a:rPr lang="ru-RU" b="1" i="1" dirty="0" smtClean="0">
                <a:solidFill>
                  <a:srgbClr val="C00000"/>
                </a:solidFill>
                <a:latin typeface="Arial Black" panose="020B0A04020102020204" pitchFamily="34" charset="0"/>
              </a:rPr>
              <a:t>читается как «ОДИН»,</a:t>
            </a:r>
          </a:p>
          <a:p>
            <a:r>
              <a:rPr lang="ru-RU" b="1" i="1" dirty="0" smtClean="0">
                <a:solidFill>
                  <a:srgbClr val="C00000"/>
                </a:solidFill>
                <a:latin typeface="Arial Black" panose="020B0A04020102020204" pitchFamily="34" charset="0"/>
              </a:rPr>
              <a:t> </a:t>
            </a:r>
            <a:r>
              <a:rPr lang="ru-RU" b="1" i="1" dirty="0">
                <a:solidFill>
                  <a:srgbClr val="C00000"/>
                </a:solidFill>
                <a:latin typeface="Arial Black" panose="020B0A04020102020204" pitchFamily="34" charset="0"/>
              </a:rPr>
              <a:t>«2» – как «ДВА» или «ПАРА» </a:t>
            </a:r>
            <a:endParaRPr lang="ru-RU" b="1" i="1" dirty="0" smtClean="0">
              <a:solidFill>
                <a:srgbClr val="C00000"/>
              </a:solidFill>
              <a:latin typeface="Arial Black" panose="020B0A04020102020204" pitchFamily="34" charset="0"/>
            </a:endParaRPr>
          </a:p>
          <a:p>
            <a:r>
              <a:rPr lang="ru-RU" b="1" i="1" dirty="0" smtClean="0">
                <a:solidFill>
                  <a:srgbClr val="C00000"/>
                </a:solidFill>
                <a:latin typeface="Arial Black" panose="020B0A04020102020204" pitchFamily="34" charset="0"/>
              </a:rPr>
              <a:t> </a:t>
            </a:r>
            <a:r>
              <a:rPr lang="ru-RU" b="1" i="1" dirty="0">
                <a:solidFill>
                  <a:srgbClr val="C00000"/>
                </a:solidFill>
                <a:latin typeface="Arial Black" panose="020B0A04020102020204" pitchFamily="34" charset="0"/>
              </a:rPr>
              <a:t>«3» – как «ТРИ» или «ТРОЙКА»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438400" y="1924409"/>
            <a:ext cx="105189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00602B"/>
                </a:solidFill>
                <a:latin typeface="Arial Black" panose="020B0A04020102020204" pitchFamily="34" charset="0"/>
              </a:rPr>
              <a:t>три</a:t>
            </a:r>
            <a:endParaRPr lang="ru-RU" sz="3600" b="1" dirty="0">
              <a:solidFill>
                <a:srgbClr val="00602B"/>
              </a:solidFill>
              <a:latin typeface="Arial Black" panose="020B0A0402010202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867400" y="1962509"/>
            <a:ext cx="112082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C58A4F"/>
                </a:solidFill>
                <a:latin typeface="Arial Black" panose="020B0A04020102020204" pitchFamily="34" charset="0"/>
              </a:rPr>
              <a:t> два</a:t>
            </a:r>
            <a:endParaRPr lang="ru-RU" sz="3200" b="1" dirty="0">
              <a:solidFill>
                <a:srgbClr val="C58A4F"/>
              </a:solidFill>
              <a:latin typeface="Arial Black" panose="020B0A0402010202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438399" y="2754867"/>
            <a:ext cx="105189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FF0066"/>
                </a:solidFill>
                <a:latin typeface="Arial Black" panose="020B0A04020102020204" pitchFamily="34" charset="0"/>
              </a:rPr>
              <a:t>три</a:t>
            </a:r>
            <a:endParaRPr lang="ru-RU" sz="3600" b="1" dirty="0">
              <a:solidFill>
                <a:srgbClr val="FF0066"/>
              </a:solidFill>
              <a:latin typeface="Arial Black" panose="020B0A040201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159514" y="2749451"/>
            <a:ext cx="141577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00B0F0"/>
                </a:solidFill>
                <a:latin typeface="Arial Black" panose="020B0A04020102020204" pitchFamily="34" charset="0"/>
              </a:rPr>
              <a:t>пара</a:t>
            </a:r>
            <a:endParaRPr lang="ru-RU" sz="3600" b="1" dirty="0">
              <a:solidFill>
                <a:srgbClr val="00B0F0"/>
              </a:solidFill>
              <a:latin typeface="Arial Black" panose="020B0A04020102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536525" y="3796439"/>
            <a:ext cx="123623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00B050"/>
                </a:solidFill>
                <a:latin typeface="Arial Black" panose="020B0A04020102020204" pitchFamily="34" charset="0"/>
              </a:rPr>
              <a:t>  один</a:t>
            </a:r>
            <a:endParaRPr lang="ru-RU" sz="2400" b="1" dirty="0">
              <a:solidFill>
                <a:srgbClr val="00B050"/>
              </a:solidFill>
              <a:latin typeface="Arial Black" panose="020B0A04020102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867400" y="3673329"/>
            <a:ext cx="128112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0070C0"/>
                </a:solidFill>
                <a:latin typeface="Arial Black" panose="020B0A04020102020204" pitchFamily="34" charset="0"/>
              </a:rPr>
              <a:t>пара</a:t>
            </a:r>
            <a:endParaRPr lang="ru-RU" sz="3200" b="1" dirty="0">
              <a:solidFill>
                <a:srgbClr val="0070C0"/>
              </a:solidFill>
              <a:latin typeface="Arial Black" panose="020B0A04020102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750452" y="4818101"/>
            <a:ext cx="114967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FFC000"/>
                </a:solidFill>
                <a:latin typeface="Arial Black" panose="020B0A04020102020204" pitchFamily="34" charset="0"/>
              </a:rPr>
              <a:t>три</a:t>
            </a:r>
            <a:endParaRPr lang="ru-RU" sz="4000" b="1" dirty="0">
              <a:solidFill>
                <a:srgbClr val="FFC000"/>
              </a:solidFill>
              <a:latin typeface="Arial Black" panose="020B0A0402010202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781800" y="4725084"/>
            <a:ext cx="114967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C00000"/>
                </a:solidFill>
                <a:latin typeface="Arial Black" panose="020B0A04020102020204" pitchFamily="34" charset="0"/>
              </a:rPr>
              <a:t>три</a:t>
            </a:r>
            <a:endParaRPr lang="ru-RU" sz="4000" b="1" dirty="0">
              <a:solidFill>
                <a:srgbClr val="C00000"/>
              </a:solidFill>
              <a:latin typeface="Arial Black" panose="020B0A04020102020204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154643" y="5803612"/>
            <a:ext cx="196399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7030A0"/>
                </a:solidFill>
                <a:latin typeface="Arial Black" panose="020B0A04020102020204" pitchFamily="34" charset="0"/>
              </a:rPr>
              <a:t>тройка</a:t>
            </a:r>
            <a:endParaRPr lang="ru-RU" sz="3600" b="1" dirty="0">
              <a:solidFill>
                <a:srgbClr val="7030A0"/>
              </a:solidFill>
              <a:latin typeface="Arial Black" panose="020B0A040201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007270" y="5834389"/>
            <a:ext cx="105189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996633"/>
                </a:solidFill>
                <a:latin typeface="Arial Black" panose="020B0A04020102020204" pitchFamily="34" charset="0"/>
              </a:rPr>
              <a:t>три</a:t>
            </a:r>
            <a:endParaRPr lang="ru-RU" sz="3600" b="1" dirty="0">
              <a:solidFill>
                <a:srgbClr val="996633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6065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 descr="http://filipoc.ru/attaches/jokes/rebus/cb919b92658e526a247ce2d123637d84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371600"/>
            <a:ext cx="8305800" cy="5029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870398" y="685800"/>
            <a:ext cx="3100529" cy="58477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sz="3200" b="1" i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glow rad="101600">
                    <a:srgbClr val="FF0000">
                      <a:alpha val="60000"/>
                    </a:srgbClr>
                  </a:glow>
                  <a:reflection blurRad="12700" stA="50000" endPos="50000" dist="5000" dir="5400000" sy="-100000" rotWithShape="0"/>
                </a:effectLst>
                <a:latin typeface="Arial Black" panose="020B0A04020102020204" pitchFamily="34" charset="0"/>
              </a:rPr>
              <a:t>рисование</a:t>
            </a:r>
            <a:endParaRPr lang="ru-RU" sz="3200" b="1" i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glow rad="101600">
                  <a:srgbClr val="FF0000">
                    <a:alpha val="60000"/>
                  </a:srgbClr>
                </a:glow>
                <a:reflection blurRad="12700" stA="50000" endPos="50000" dist="5000" dir="5400000" sy="-100000" rotWithShape="0"/>
              </a:effectLst>
              <a:latin typeface="Arial Black" panose="020B0A040201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1828800"/>
            <a:ext cx="7391400" cy="4648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901361" y="914400"/>
            <a:ext cx="1863011" cy="58477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sz="3200" b="1" i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glow rad="101600">
                    <a:srgbClr val="FF0000">
                      <a:alpha val="60000"/>
                    </a:srgbClr>
                  </a:glow>
                  <a:reflection blurRad="12700" stA="50000" endPos="50000" dist="5000" dir="5400000" sy="-100000" rotWithShape="0"/>
                </a:effectLst>
                <a:latin typeface="Arial Black" panose="020B0A04020102020204" pitchFamily="34" charset="0"/>
              </a:rPr>
              <a:t>рыбка</a:t>
            </a:r>
            <a:endParaRPr lang="ru-RU" sz="3200" b="1" i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glow rad="101600">
                  <a:srgbClr val="FF0000">
                    <a:alpha val="60000"/>
                  </a:srgbClr>
                </a:glow>
                <a:reflection blurRad="12700" stA="50000" endPos="50000" dist="5000" dir="5400000" sy="-100000" rotWithShape="0"/>
              </a:effectLst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371525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http://filipoc.ru/attaches/jokes/rebus/c908402bf44cdfe50830e28e156aa9e4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838200"/>
            <a:ext cx="7581900" cy="4419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3841125" y="5867400"/>
            <a:ext cx="2374368" cy="58477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sz="3200" b="1" i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glow rad="101600">
                    <a:srgbClr val="FF0000">
                      <a:alpha val="60000"/>
                    </a:srgbClr>
                  </a:glow>
                  <a:reflection blurRad="12700" stA="50000" endPos="50000" dist="5000" dir="5400000" sy="-100000" rotWithShape="0"/>
                </a:effectLst>
                <a:latin typeface="Arial Black" panose="020B0A04020102020204" pitchFamily="34" charset="0"/>
              </a:rPr>
              <a:t>хвастун</a:t>
            </a:r>
            <a:endParaRPr lang="ru-RU" sz="3200" b="1" i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glow rad="101600">
                  <a:srgbClr val="FF0000">
                    <a:alpha val="60000"/>
                  </a:srgbClr>
                </a:glow>
                <a:reflection blurRad="12700" stA="50000" endPos="50000" dist="5000" dir="5400000" sy="-100000" rotWithShape="0"/>
              </a:effectLst>
              <a:latin typeface="Arial Black" panose="020B0A040201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381000"/>
            <a:ext cx="8153400" cy="4648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394978" y="5225475"/>
            <a:ext cx="2735044" cy="58477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sz="3200" b="1" i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glow rad="63500">
                    <a:srgbClr val="C00000">
                      <a:alpha val="40000"/>
                    </a:srgbClr>
                  </a:glow>
                  <a:reflection blurRad="12700" stA="50000" endPos="50000" dist="5000" dir="5400000" sy="-100000" rotWithShape="0"/>
                </a:effectLst>
                <a:latin typeface="Arial Black" panose="020B0A04020102020204" pitchFamily="34" charset="0"/>
              </a:rPr>
              <a:t>Бразилия</a:t>
            </a:r>
            <a:endParaRPr lang="ru-RU" sz="3200" b="1" i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glow rad="63500">
                  <a:srgbClr val="C00000">
                    <a:alpha val="40000"/>
                  </a:srgbClr>
                </a:glow>
                <a:reflection blurRad="12700" stA="50000" endPos="50000" dist="5000" dir="5400000" sy="-100000" rotWithShape="0"/>
              </a:effectLst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218302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638</TotalTime>
  <Words>490</Words>
  <Application>Microsoft Office PowerPoint</Application>
  <PresentationFormat>Экран (4:3)</PresentationFormat>
  <Paragraphs>140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Оформление по умолчанию</vt:lpstr>
      <vt:lpstr>ОБО ВСЁМ ПОНЕМНОГУ </vt:lpstr>
      <vt:lpstr>Разминка</vt:lpstr>
      <vt:lpstr>Дополните каждое число до 100</vt:lpstr>
      <vt:lpstr>Продолжите ряд чисел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Попробуйте дополнить предложение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Василий</dc:creator>
  <cp:lastModifiedBy>калай</cp:lastModifiedBy>
  <cp:revision>72</cp:revision>
  <cp:lastPrinted>1601-01-01T00:00:00Z</cp:lastPrinted>
  <dcterms:created xsi:type="dcterms:W3CDTF">1601-01-01T00:00:00Z</dcterms:created>
  <dcterms:modified xsi:type="dcterms:W3CDTF">2019-10-12T12:04:15Z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