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9" r:id="rId1"/>
  </p:sldMasterIdLst>
  <p:notesMasterIdLst>
    <p:notesMasterId r:id="rId17"/>
  </p:notesMasterIdLst>
  <p:sldIdLst>
    <p:sldId id="306" r:id="rId2"/>
    <p:sldId id="267" r:id="rId3"/>
    <p:sldId id="286" r:id="rId4"/>
    <p:sldId id="288" r:id="rId5"/>
    <p:sldId id="287" r:id="rId6"/>
    <p:sldId id="297" r:id="rId7"/>
    <p:sldId id="309" r:id="rId8"/>
    <p:sldId id="292" r:id="rId9"/>
    <p:sldId id="311" r:id="rId10"/>
    <p:sldId id="310" r:id="rId11"/>
    <p:sldId id="258" r:id="rId12"/>
    <p:sldId id="295" r:id="rId13"/>
    <p:sldId id="300" r:id="rId14"/>
    <p:sldId id="298" r:id="rId15"/>
    <p:sldId id="29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911"/>
    <a:srgbClr val="A4171A"/>
    <a:srgbClr val="E0E0E0"/>
    <a:srgbClr val="CECECE"/>
    <a:srgbClr val="5B9BD5"/>
    <a:srgbClr val="3097E0"/>
    <a:srgbClr val="8ED3F0"/>
    <a:srgbClr val="71B1D7"/>
    <a:srgbClr val="F5B183"/>
    <a:srgbClr val="296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2"/>
    <p:restoredTop sz="79493"/>
  </p:normalViewPr>
  <p:slideViewPr>
    <p:cSldViewPr snapToGrid="0" snapToObjects="1">
      <p:cViewPr>
        <p:scale>
          <a:sx n="77" d="100"/>
          <a:sy n="77" d="100"/>
        </p:scale>
        <p:origin x="-438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3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2F3E63-5932-BF46-8F7B-0CD5C1CFFFC0}" type="doc">
      <dgm:prSet loTypeId="urn:microsoft.com/office/officeart/2005/8/layout/vList3#2" loCatId="list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6389762-A5E7-7448-806A-3210223C9C16}">
      <dgm:prSet custT="1"/>
      <dgm:spPr/>
      <dgm:t>
        <a:bodyPr/>
        <a:lstStyle/>
        <a:p>
          <a:pPr algn="l" rtl="0"/>
          <a:r>
            <a:rPr lang="ru-RU" sz="1600" b="1" dirty="0" smtClean="0">
              <a:latin typeface="+mj-lt"/>
            </a:rPr>
            <a:t>Федеральный закон «Об образовании в Российской Федерации»</a:t>
          </a:r>
          <a:endParaRPr lang="ru-RU" sz="1600" b="1" dirty="0">
            <a:latin typeface="+mj-lt"/>
          </a:endParaRPr>
        </a:p>
      </dgm:t>
    </dgm:pt>
    <dgm:pt modelId="{2430CB3D-0C85-7544-A413-32D52557D9EE}" type="parTrans" cxnId="{20746516-4470-7947-A215-8FDCF830718D}">
      <dgm:prSet/>
      <dgm:spPr/>
      <dgm:t>
        <a:bodyPr/>
        <a:lstStyle/>
        <a:p>
          <a:pPr algn="l"/>
          <a:endParaRPr lang="ru-RU" sz="1200"/>
        </a:p>
      </dgm:t>
    </dgm:pt>
    <dgm:pt modelId="{0D642E33-A9ED-6C41-BEDF-5AD9DB3BF8ED}" type="sibTrans" cxnId="{20746516-4470-7947-A215-8FDCF830718D}">
      <dgm:prSet/>
      <dgm:spPr/>
      <dgm:t>
        <a:bodyPr/>
        <a:lstStyle/>
        <a:p>
          <a:pPr algn="l"/>
          <a:endParaRPr lang="ru-RU" sz="1200"/>
        </a:p>
      </dgm:t>
    </dgm:pt>
    <dgm:pt modelId="{682672B0-31EA-3B4F-9BDE-53D23CB3E620}">
      <dgm:prSet custT="1"/>
      <dgm:spPr/>
      <dgm:t>
        <a:bodyPr/>
        <a:lstStyle/>
        <a:p>
          <a:pPr algn="l" rtl="0"/>
          <a:endParaRPr lang="ru-RU" sz="1200" dirty="0">
            <a:latin typeface="+mj-lt"/>
          </a:endParaRPr>
        </a:p>
      </dgm:t>
    </dgm:pt>
    <dgm:pt modelId="{71483732-7EE4-BC47-A950-A05BE28973DF}" type="parTrans" cxnId="{9BE918AC-30CF-FC42-8EE4-08E0B0ED7918}">
      <dgm:prSet/>
      <dgm:spPr/>
      <dgm:t>
        <a:bodyPr/>
        <a:lstStyle/>
        <a:p>
          <a:pPr algn="l"/>
          <a:endParaRPr lang="ru-RU" sz="1200"/>
        </a:p>
      </dgm:t>
    </dgm:pt>
    <dgm:pt modelId="{A586B23C-9E41-5A4E-A648-F397104BDB91}" type="sibTrans" cxnId="{9BE918AC-30CF-FC42-8EE4-08E0B0ED7918}">
      <dgm:prSet/>
      <dgm:spPr/>
      <dgm:t>
        <a:bodyPr/>
        <a:lstStyle/>
        <a:p>
          <a:pPr algn="l"/>
          <a:endParaRPr lang="ru-RU" sz="1200"/>
        </a:p>
      </dgm:t>
    </dgm:pt>
    <dgm:pt modelId="{CDFD555E-D939-C042-BF08-27E56D159A50}">
      <dgm:prSet custT="1"/>
      <dgm:spPr/>
      <dgm:t>
        <a:bodyPr/>
        <a:lstStyle/>
        <a:p>
          <a:pPr algn="l" rtl="0"/>
          <a:endParaRPr lang="ru-RU" sz="1200" dirty="0">
            <a:latin typeface="+mj-lt"/>
          </a:endParaRPr>
        </a:p>
      </dgm:t>
    </dgm:pt>
    <dgm:pt modelId="{B48CFE01-9FE3-2343-B1DC-01AE87A6A870}" type="parTrans" cxnId="{5EF674E9-EF54-9548-8EE9-0540AD68A0CC}">
      <dgm:prSet/>
      <dgm:spPr/>
      <dgm:t>
        <a:bodyPr/>
        <a:lstStyle/>
        <a:p>
          <a:pPr algn="l"/>
          <a:endParaRPr lang="ru-RU" sz="1200"/>
        </a:p>
      </dgm:t>
    </dgm:pt>
    <dgm:pt modelId="{80961294-FEF1-CF45-BD9B-B4D2440F51BB}" type="sibTrans" cxnId="{5EF674E9-EF54-9548-8EE9-0540AD68A0CC}">
      <dgm:prSet/>
      <dgm:spPr/>
      <dgm:t>
        <a:bodyPr/>
        <a:lstStyle/>
        <a:p>
          <a:pPr algn="l"/>
          <a:endParaRPr lang="ru-RU" sz="1200"/>
        </a:p>
      </dgm:t>
    </dgm:pt>
    <dgm:pt modelId="{7AF6824E-7B72-034E-942B-93E7EBB0174C}">
      <dgm:prSet custT="1"/>
      <dgm:spPr/>
      <dgm:t>
        <a:bodyPr/>
        <a:lstStyle/>
        <a:p>
          <a:pPr algn="l" rtl="0"/>
          <a:endParaRPr lang="ru-RU" sz="1200" dirty="0">
            <a:latin typeface="+mj-lt"/>
          </a:endParaRPr>
        </a:p>
      </dgm:t>
    </dgm:pt>
    <dgm:pt modelId="{345D40AD-68E5-AA40-BA2E-80A7C5C19943}" type="parTrans" cxnId="{5D345FCA-FF11-5444-B0A5-C0A90FB686A6}">
      <dgm:prSet/>
      <dgm:spPr/>
      <dgm:t>
        <a:bodyPr/>
        <a:lstStyle/>
        <a:p>
          <a:pPr algn="l"/>
          <a:endParaRPr lang="ru-RU" sz="1200"/>
        </a:p>
      </dgm:t>
    </dgm:pt>
    <dgm:pt modelId="{645824B6-A8BD-F14D-BA66-AE4DEC587317}" type="sibTrans" cxnId="{5D345FCA-FF11-5444-B0A5-C0A90FB686A6}">
      <dgm:prSet/>
      <dgm:spPr/>
      <dgm:t>
        <a:bodyPr/>
        <a:lstStyle/>
        <a:p>
          <a:pPr algn="l"/>
          <a:endParaRPr lang="ru-RU" sz="1200"/>
        </a:p>
      </dgm:t>
    </dgm:pt>
    <dgm:pt modelId="{29F85343-3C26-3B47-882C-F8C94497B007}" type="pres">
      <dgm:prSet presAssocID="{352F3E63-5932-BF46-8F7B-0CD5C1CFFFC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D8D7D3-2DD7-E845-A757-92B95A252DFA}" type="pres">
      <dgm:prSet presAssocID="{86389762-A5E7-7448-806A-3210223C9C16}" presName="composite" presStyleCnt="0"/>
      <dgm:spPr/>
      <dgm:t>
        <a:bodyPr/>
        <a:lstStyle/>
        <a:p>
          <a:endParaRPr lang="ru-RU"/>
        </a:p>
      </dgm:t>
    </dgm:pt>
    <dgm:pt modelId="{139E4EC8-172E-2845-8B21-683B67564052}" type="pres">
      <dgm:prSet presAssocID="{86389762-A5E7-7448-806A-3210223C9C16}" presName="imgShp" presStyleLbl="fgImgPlace1" presStyleIdx="0" presStyleCnt="4" custLinFactX="83430" custLinFactNeighborX="100000" custLinFactNeighborY="2525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  <dgm:t>
        <a:bodyPr/>
        <a:lstStyle/>
        <a:p>
          <a:endParaRPr lang="ru-RU"/>
        </a:p>
      </dgm:t>
    </dgm:pt>
    <dgm:pt modelId="{94EF7EC4-A148-C245-B474-2407873A7863}" type="pres">
      <dgm:prSet presAssocID="{86389762-A5E7-7448-806A-3210223C9C16}" presName="txShp" presStyleLbl="node1" presStyleIdx="0" presStyleCnt="4" custScaleX="69137" custScaleY="81285" custLinFactNeighborX="8443" custLinFactNeighborY="16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43FD09-DE0B-4F44-B5C9-756A8AAB1711}" type="pres">
      <dgm:prSet presAssocID="{0D642E33-A9ED-6C41-BEDF-5AD9DB3BF8ED}" presName="spacing" presStyleCnt="0"/>
      <dgm:spPr/>
      <dgm:t>
        <a:bodyPr/>
        <a:lstStyle/>
        <a:p>
          <a:endParaRPr lang="ru-RU"/>
        </a:p>
      </dgm:t>
    </dgm:pt>
    <dgm:pt modelId="{E3E52C44-D563-1148-B5FA-A2763ED200D5}" type="pres">
      <dgm:prSet presAssocID="{682672B0-31EA-3B4F-9BDE-53D23CB3E620}" presName="composite" presStyleCnt="0"/>
      <dgm:spPr/>
      <dgm:t>
        <a:bodyPr/>
        <a:lstStyle/>
        <a:p>
          <a:endParaRPr lang="ru-RU"/>
        </a:p>
      </dgm:t>
    </dgm:pt>
    <dgm:pt modelId="{A15A1775-2931-E442-95FE-63806BD9E0DE}" type="pres">
      <dgm:prSet presAssocID="{682672B0-31EA-3B4F-9BDE-53D23CB3E620}" presName="imgShp" presStyleLbl="fgImgPlace1" presStyleIdx="1" presStyleCnt="4" custLinFactNeighborX="-61179" custLinFactNeighborY="-9748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DCA5CA29-302A-BC4B-BC78-105B1C101E33}" type="pres">
      <dgm:prSet presAssocID="{682672B0-31EA-3B4F-9BDE-53D23CB3E620}" presName="txShp" presStyleLbl="node1" presStyleIdx="1" presStyleCnt="4" custScaleY="67716" custLinFactNeighborX="-3645" custLinFactNeighborY="-104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189C7-20BB-0547-AA22-0655A8BDFAA8}" type="pres">
      <dgm:prSet presAssocID="{A586B23C-9E41-5A4E-A648-F397104BDB91}" presName="spacing" presStyleCnt="0"/>
      <dgm:spPr/>
      <dgm:t>
        <a:bodyPr/>
        <a:lstStyle/>
        <a:p>
          <a:endParaRPr lang="ru-RU"/>
        </a:p>
      </dgm:t>
    </dgm:pt>
    <dgm:pt modelId="{B75266EC-1D74-C446-93A6-57492A6666C4}" type="pres">
      <dgm:prSet presAssocID="{CDFD555E-D939-C042-BF08-27E56D159A50}" presName="composite" presStyleCnt="0"/>
      <dgm:spPr/>
      <dgm:t>
        <a:bodyPr/>
        <a:lstStyle/>
        <a:p>
          <a:endParaRPr lang="ru-RU"/>
        </a:p>
      </dgm:t>
    </dgm:pt>
    <dgm:pt modelId="{8D066635-E94C-F142-A37E-0C18A3833405}" type="pres">
      <dgm:prSet presAssocID="{CDFD555E-D939-C042-BF08-27E56D159A50}" presName="imgShp" presStyleLbl="fgImgPlace1" presStyleIdx="2" presStyleCnt="4" custLinFactNeighborX="-61179" custLinFactNeighborY="-20393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44215269-FDB4-C147-9D79-9029964E2CFA}" type="pres">
      <dgm:prSet presAssocID="{CDFD555E-D939-C042-BF08-27E56D159A50}" presName="txShp" presStyleLbl="node1" presStyleIdx="2" presStyleCnt="4" custScaleY="63343" custLinFactNeighborX="1943" custLinFactNeighborY="-267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F9ED4-64BC-074B-8642-2CDBD29E47E4}" type="pres">
      <dgm:prSet presAssocID="{80961294-FEF1-CF45-BD9B-B4D2440F51BB}" presName="spacing" presStyleCnt="0"/>
      <dgm:spPr/>
      <dgm:t>
        <a:bodyPr/>
        <a:lstStyle/>
        <a:p>
          <a:endParaRPr lang="ru-RU"/>
        </a:p>
      </dgm:t>
    </dgm:pt>
    <dgm:pt modelId="{9B4F4E60-1063-D14F-95FF-D7B1A8A48BBD}" type="pres">
      <dgm:prSet presAssocID="{7AF6824E-7B72-034E-942B-93E7EBB0174C}" presName="composite" presStyleCnt="0"/>
      <dgm:spPr/>
      <dgm:t>
        <a:bodyPr/>
        <a:lstStyle/>
        <a:p>
          <a:endParaRPr lang="ru-RU"/>
        </a:p>
      </dgm:t>
    </dgm:pt>
    <dgm:pt modelId="{B23B092D-11C9-F945-8A04-F4DBCB9C4A15}" type="pres">
      <dgm:prSet presAssocID="{7AF6824E-7B72-034E-942B-93E7EBB0174C}" presName="imgShp" presStyleLbl="fgImgPlace1" presStyleIdx="3" presStyleCnt="4" custLinFactNeighborX="-61179" custLinFactNeighborY="-37279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AC5C5AF0-A1F1-A642-8BE9-BD249D8728F7}" type="pres">
      <dgm:prSet presAssocID="{7AF6824E-7B72-034E-942B-93E7EBB0174C}" presName="txShp" presStyleLbl="node1" presStyleIdx="3" presStyleCnt="4" custScaleY="80268" custLinFactNeighborX="992" custLinFactNeighborY="-42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3A514A-60DA-AC47-82E1-D61F3EC14C98}" type="presOf" srcId="{CDFD555E-D939-C042-BF08-27E56D159A50}" destId="{44215269-FDB4-C147-9D79-9029964E2CFA}" srcOrd="0" destOrd="0" presId="urn:microsoft.com/office/officeart/2005/8/layout/vList3#2"/>
    <dgm:cxn modelId="{91B2C87D-43BA-2F42-8C51-C5CCBFC81B4F}" type="presOf" srcId="{682672B0-31EA-3B4F-9BDE-53D23CB3E620}" destId="{DCA5CA29-302A-BC4B-BC78-105B1C101E33}" srcOrd="0" destOrd="0" presId="urn:microsoft.com/office/officeart/2005/8/layout/vList3#2"/>
    <dgm:cxn modelId="{7E35EF4F-955C-4A45-AF5A-AC107FC607AF}" type="presOf" srcId="{86389762-A5E7-7448-806A-3210223C9C16}" destId="{94EF7EC4-A148-C245-B474-2407873A7863}" srcOrd="0" destOrd="0" presId="urn:microsoft.com/office/officeart/2005/8/layout/vList3#2"/>
    <dgm:cxn modelId="{5AF9E875-78C2-9F46-AB72-431BFC7A7246}" type="presOf" srcId="{352F3E63-5932-BF46-8F7B-0CD5C1CFFFC0}" destId="{29F85343-3C26-3B47-882C-F8C94497B007}" srcOrd="0" destOrd="0" presId="urn:microsoft.com/office/officeart/2005/8/layout/vList3#2"/>
    <dgm:cxn modelId="{5EF674E9-EF54-9548-8EE9-0540AD68A0CC}" srcId="{352F3E63-5932-BF46-8F7B-0CD5C1CFFFC0}" destId="{CDFD555E-D939-C042-BF08-27E56D159A50}" srcOrd="2" destOrd="0" parTransId="{B48CFE01-9FE3-2343-B1DC-01AE87A6A870}" sibTransId="{80961294-FEF1-CF45-BD9B-B4D2440F51BB}"/>
    <dgm:cxn modelId="{0B60C1A0-3E44-1A48-ACA6-6A800333DAEA}" type="presOf" srcId="{7AF6824E-7B72-034E-942B-93E7EBB0174C}" destId="{AC5C5AF0-A1F1-A642-8BE9-BD249D8728F7}" srcOrd="0" destOrd="0" presId="urn:microsoft.com/office/officeart/2005/8/layout/vList3#2"/>
    <dgm:cxn modelId="{20746516-4470-7947-A215-8FDCF830718D}" srcId="{352F3E63-5932-BF46-8F7B-0CD5C1CFFFC0}" destId="{86389762-A5E7-7448-806A-3210223C9C16}" srcOrd="0" destOrd="0" parTransId="{2430CB3D-0C85-7544-A413-32D52557D9EE}" sibTransId="{0D642E33-A9ED-6C41-BEDF-5AD9DB3BF8ED}"/>
    <dgm:cxn modelId="{9BE918AC-30CF-FC42-8EE4-08E0B0ED7918}" srcId="{352F3E63-5932-BF46-8F7B-0CD5C1CFFFC0}" destId="{682672B0-31EA-3B4F-9BDE-53D23CB3E620}" srcOrd="1" destOrd="0" parTransId="{71483732-7EE4-BC47-A950-A05BE28973DF}" sibTransId="{A586B23C-9E41-5A4E-A648-F397104BDB91}"/>
    <dgm:cxn modelId="{5D345FCA-FF11-5444-B0A5-C0A90FB686A6}" srcId="{352F3E63-5932-BF46-8F7B-0CD5C1CFFFC0}" destId="{7AF6824E-7B72-034E-942B-93E7EBB0174C}" srcOrd="3" destOrd="0" parTransId="{345D40AD-68E5-AA40-BA2E-80A7C5C19943}" sibTransId="{645824B6-A8BD-F14D-BA66-AE4DEC587317}"/>
    <dgm:cxn modelId="{0FBD81DB-259E-674D-8F82-0A93D4A9E62D}" type="presParOf" srcId="{29F85343-3C26-3B47-882C-F8C94497B007}" destId="{00D8D7D3-2DD7-E845-A757-92B95A252DFA}" srcOrd="0" destOrd="0" presId="urn:microsoft.com/office/officeart/2005/8/layout/vList3#2"/>
    <dgm:cxn modelId="{FEFFCAFB-14FD-2D44-A1A8-7F0388F0E3C5}" type="presParOf" srcId="{00D8D7D3-2DD7-E845-A757-92B95A252DFA}" destId="{139E4EC8-172E-2845-8B21-683B67564052}" srcOrd="0" destOrd="0" presId="urn:microsoft.com/office/officeart/2005/8/layout/vList3#2"/>
    <dgm:cxn modelId="{BABBA1FB-4370-F54D-8124-FD140B31D6BF}" type="presParOf" srcId="{00D8D7D3-2DD7-E845-A757-92B95A252DFA}" destId="{94EF7EC4-A148-C245-B474-2407873A7863}" srcOrd="1" destOrd="0" presId="urn:microsoft.com/office/officeart/2005/8/layout/vList3#2"/>
    <dgm:cxn modelId="{8619DE68-4484-1A4E-AEA9-DDD07194C8C9}" type="presParOf" srcId="{29F85343-3C26-3B47-882C-F8C94497B007}" destId="{F743FD09-DE0B-4F44-B5C9-756A8AAB1711}" srcOrd="1" destOrd="0" presId="urn:microsoft.com/office/officeart/2005/8/layout/vList3#2"/>
    <dgm:cxn modelId="{4D448535-739D-E440-80AC-53E7C0790883}" type="presParOf" srcId="{29F85343-3C26-3B47-882C-F8C94497B007}" destId="{E3E52C44-D563-1148-B5FA-A2763ED200D5}" srcOrd="2" destOrd="0" presId="urn:microsoft.com/office/officeart/2005/8/layout/vList3#2"/>
    <dgm:cxn modelId="{B62B6E15-818E-9C49-B91D-697E3AA5AB82}" type="presParOf" srcId="{E3E52C44-D563-1148-B5FA-A2763ED200D5}" destId="{A15A1775-2931-E442-95FE-63806BD9E0DE}" srcOrd="0" destOrd="0" presId="urn:microsoft.com/office/officeart/2005/8/layout/vList3#2"/>
    <dgm:cxn modelId="{25FC0182-5B2E-4641-AE82-CD0C46B403FF}" type="presParOf" srcId="{E3E52C44-D563-1148-B5FA-A2763ED200D5}" destId="{DCA5CA29-302A-BC4B-BC78-105B1C101E33}" srcOrd="1" destOrd="0" presId="urn:microsoft.com/office/officeart/2005/8/layout/vList3#2"/>
    <dgm:cxn modelId="{50EC6727-5C0E-4346-AC84-EA8F746CB2C8}" type="presParOf" srcId="{29F85343-3C26-3B47-882C-F8C94497B007}" destId="{D72189C7-20BB-0547-AA22-0655A8BDFAA8}" srcOrd="3" destOrd="0" presId="urn:microsoft.com/office/officeart/2005/8/layout/vList3#2"/>
    <dgm:cxn modelId="{299E8B35-F81A-2A48-B7FE-3CCFBCD9D8CA}" type="presParOf" srcId="{29F85343-3C26-3B47-882C-F8C94497B007}" destId="{B75266EC-1D74-C446-93A6-57492A6666C4}" srcOrd="4" destOrd="0" presId="urn:microsoft.com/office/officeart/2005/8/layout/vList3#2"/>
    <dgm:cxn modelId="{691AD037-3B4A-6A4A-A960-5AB169464D0B}" type="presParOf" srcId="{B75266EC-1D74-C446-93A6-57492A6666C4}" destId="{8D066635-E94C-F142-A37E-0C18A3833405}" srcOrd="0" destOrd="0" presId="urn:microsoft.com/office/officeart/2005/8/layout/vList3#2"/>
    <dgm:cxn modelId="{0A6381F3-6404-FD4B-A095-1503FA4E88AD}" type="presParOf" srcId="{B75266EC-1D74-C446-93A6-57492A6666C4}" destId="{44215269-FDB4-C147-9D79-9029964E2CFA}" srcOrd="1" destOrd="0" presId="urn:microsoft.com/office/officeart/2005/8/layout/vList3#2"/>
    <dgm:cxn modelId="{A888F449-183C-1F4B-BCF5-FCF2DEC96B73}" type="presParOf" srcId="{29F85343-3C26-3B47-882C-F8C94497B007}" destId="{DCBF9ED4-64BC-074B-8642-2CDBD29E47E4}" srcOrd="5" destOrd="0" presId="urn:microsoft.com/office/officeart/2005/8/layout/vList3#2"/>
    <dgm:cxn modelId="{6C10EB46-A61E-7747-A8DF-26D3C19C732B}" type="presParOf" srcId="{29F85343-3C26-3B47-882C-F8C94497B007}" destId="{9B4F4E60-1063-D14F-95FF-D7B1A8A48BBD}" srcOrd="6" destOrd="0" presId="urn:microsoft.com/office/officeart/2005/8/layout/vList3#2"/>
    <dgm:cxn modelId="{215762CA-6068-5C49-AF9F-46E6FD5DC473}" type="presParOf" srcId="{9B4F4E60-1063-D14F-95FF-D7B1A8A48BBD}" destId="{B23B092D-11C9-F945-8A04-F4DBCB9C4A15}" srcOrd="0" destOrd="0" presId="urn:microsoft.com/office/officeart/2005/8/layout/vList3#2"/>
    <dgm:cxn modelId="{6F8D00EC-7AA8-2A4A-A6B3-5279919FD9C0}" type="presParOf" srcId="{9B4F4E60-1063-D14F-95FF-D7B1A8A48BBD}" destId="{AC5C5AF0-A1F1-A642-8BE9-BD249D8728F7}" srcOrd="1" destOrd="0" presId="urn:microsoft.com/office/officeart/2005/8/layout/vList3#2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F7EC4-A148-C245-B474-2407873A7863}">
      <dsp:nvSpPr>
        <dsp:cNvPr id="0" name=""/>
        <dsp:cNvSpPr/>
      </dsp:nvSpPr>
      <dsp:spPr>
        <a:xfrm rot="10800000">
          <a:off x="5872182" y="301330"/>
          <a:ext cx="6797362" cy="942588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355" tIns="60960" rIns="113792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+mj-lt"/>
            </a:rPr>
            <a:t>Федеральный закон «Об образовании в Российской Федерации»</a:t>
          </a:r>
          <a:endParaRPr lang="ru-RU" sz="1600" b="1" kern="1200" dirty="0">
            <a:latin typeface="+mj-lt"/>
          </a:endParaRPr>
        </a:p>
      </dsp:txBody>
      <dsp:txXfrm rot="10800000">
        <a:off x="6107829" y="301330"/>
        <a:ext cx="6561715" cy="942588"/>
      </dsp:txXfrm>
    </dsp:sp>
    <dsp:sp modelId="{139E4EC8-172E-2845-8B21-683B67564052}">
      <dsp:nvSpPr>
        <dsp:cNvPr id="0" name=""/>
        <dsp:cNvSpPr/>
      </dsp:nvSpPr>
      <dsp:spPr>
        <a:xfrm>
          <a:off x="5072173" y="292952"/>
          <a:ext cx="1159609" cy="115960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CA5CA29-302A-BC4B-BC78-105B1C101E33}">
      <dsp:nvSpPr>
        <dsp:cNvPr id="0" name=""/>
        <dsp:cNvSpPr/>
      </dsp:nvSpPr>
      <dsp:spPr>
        <a:xfrm rot="10800000">
          <a:off x="2407948" y="1555649"/>
          <a:ext cx="9831728" cy="785241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355" tIns="45720" rIns="85344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+mj-lt"/>
          </a:endParaRPr>
        </a:p>
      </dsp:txBody>
      <dsp:txXfrm rot="10800000">
        <a:off x="2604258" y="1555649"/>
        <a:ext cx="9635418" cy="785241"/>
      </dsp:txXfrm>
    </dsp:sp>
    <dsp:sp modelId="{A15A1775-2931-E442-95FE-63806BD9E0DE}">
      <dsp:nvSpPr>
        <dsp:cNvPr id="0" name=""/>
        <dsp:cNvSpPr/>
      </dsp:nvSpPr>
      <dsp:spPr>
        <a:xfrm>
          <a:off x="1477073" y="1376072"/>
          <a:ext cx="1159609" cy="1159609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215269-FDB4-C147-9D79-9029964E2CFA}">
      <dsp:nvSpPr>
        <dsp:cNvPr id="0" name=""/>
        <dsp:cNvSpPr/>
      </dsp:nvSpPr>
      <dsp:spPr>
        <a:xfrm rot="10800000">
          <a:off x="2957345" y="2880624"/>
          <a:ext cx="9831728" cy="734531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355" tIns="45720" rIns="85344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+mj-lt"/>
          </a:endParaRPr>
        </a:p>
      </dsp:txBody>
      <dsp:txXfrm rot="10800000">
        <a:off x="3140978" y="2880624"/>
        <a:ext cx="9648095" cy="734531"/>
      </dsp:txXfrm>
    </dsp:sp>
    <dsp:sp modelId="{8D066635-E94C-F142-A37E-0C18A3833405}">
      <dsp:nvSpPr>
        <dsp:cNvPr id="0" name=""/>
        <dsp:cNvSpPr/>
      </dsp:nvSpPr>
      <dsp:spPr>
        <a:xfrm>
          <a:off x="1477073" y="2741593"/>
          <a:ext cx="1159609" cy="1159609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C5C5AF0-A1F1-A642-8BE9-BD249D8728F7}">
      <dsp:nvSpPr>
        <dsp:cNvPr id="0" name=""/>
        <dsp:cNvSpPr/>
      </dsp:nvSpPr>
      <dsp:spPr>
        <a:xfrm rot="10800000">
          <a:off x="2863845" y="4094067"/>
          <a:ext cx="9831728" cy="93079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1355" tIns="45720" rIns="85344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+mj-lt"/>
          </a:endParaRPr>
        </a:p>
      </dsp:txBody>
      <dsp:txXfrm rot="10800000">
        <a:off x="3096544" y="4094067"/>
        <a:ext cx="9599029" cy="930795"/>
      </dsp:txXfrm>
    </dsp:sp>
    <dsp:sp modelId="{B23B092D-11C9-F945-8A04-F4DBCB9C4A15}">
      <dsp:nvSpPr>
        <dsp:cNvPr id="0" name=""/>
        <dsp:cNvSpPr/>
      </dsp:nvSpPr>
      <dsp:spPr>
        <a:xfrm>
          <a:off x="1477073" y="4034742"/>
          <a:ext cx="1159609" cy="1159609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FD671-2757-2E4A-B051-CB2701CB1716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978BE-76DA-A445-8DA7-65EDA725B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345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978BE-76DA-A445-8DA7-65EDA725BFB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399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978BE-76DA-A445-8DA7-65EDA725BFB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153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87946-F38A-442D-8B4B-7C33473CC73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87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978BE-76DA-A445-8DA7-65EDA725BFB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14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978BE-76DA-A445-8DA7-65EDA725BFBD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520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97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34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9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5367651"/>
          </a:xfr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endParaRPr lang="id-ID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1564" y="327460"/>
            <a:ext cx="431078" cy="389083"/>
          </a:xfrm>
        </p:spPr>
        <p:txBody>
          <a:bodyPr lIns="0" tIns="0" rIns="0" bIns="0"/>
          <a:lstStyle>
            <a:lvl1pPr algn="ctr">
              <a:defRPr sz="10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fld id="{FCEE2C88-6C8F-484D-AF69-578F576B1F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33375" y="790433"/>
            <a:ext cx="10905239" cy="280985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33375" y="397249"/>
            <a:ext cx="10905239" cy="444500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pPr lvl="0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9185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37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41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7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38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8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59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26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3CFFC-EB66-1A4E-84BD-E159872B869E}" type="datetimeFigureOut">
              <a:rPr lang="ru-RU" smtClean="0"/>
              <a:pPr/>
              <a:t>26.08.2018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50AF0-3131-9F4B-88A2-C616C9B0D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36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5.jpeg"/><Relationship Id="rId4" Type="http://schemas.openxmlformats.org/officeDocument/2006/relationships/diagramData" Target="../diagrams/data1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3478" y="1809735"/>
            <a:ext cx="11585223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B2911"/>
                </a:solidFill>
                <a:latin typeface="Georgia" panose="02040502050405020303" pitchFamily="18" charset="0"/>
              </a:rPr>
              <a:t>Инновационная образовательная программа</a:t>
            </a:r>
            <a:endParaRPr lang="ru-RU" sz="2800" b="1" dirty="0">
              <a:solidFill>
                <a:srgbClr val="1B2911"/>
              </a:solidFill>
              <a:latin typeface="Georgia" panose="02040502050405020303" pitchFamily="18" charset="0"/>
            </a:endParaRPr>
          </a:p>
          <a:p>
            <a:r>
              <a:rPr lang="ru-RU" sz="5400" b="1" dirty="0">
                <a:solidFill>
                  <a:srgbClr val="1B2911"/>
                </a:solidFill>
                <a:latin typeface="Georgia" panose="02040502050405020303" pitchFamily="18" charset="0"/>
              </a:rPr>
              <a:t> «Профессия – шаг в будущее»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5659" y="3864428"/>
            <a:ext cx="1143304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sz="2800" b="1" dirty="0" smtClean="0">
                <a:solidFill>
                  <a:srgbClr val="1B2911"/>
                </a:solidFill>
                <a:latin typeface="Georgia" panose="02040502050405020303" pitchFamily="18" charset="0"/>
              </a:rPr>
              <a:t>Модель </a:t>
            </a:r>
            <a:r>
              <a:rPr lang="ru-RU" sz="2800" b="1" dirty="0">
                <a:solidFill>
                  <a:srgbClr val="1B2911"/>
                </a:solidFill>
                <a:latin typeface="Georgia" panose="02040502050405020303" pitchFamily="18" charset="0"/>
              </a:rPr>
              <a:t>инновационного </a:t>
            </a:r>
            <a:r>
              <a:rPr lang="ru-RU" sz="2800" b="1" dirty="0" smtClean="0">
                <a:solidFill>
                  <a:srgbClr val="1B2911"/>
                </a:solidFill>
                <a:latin typeface="Georgia" panose="02040502050405020303" pitchFamily="18" charset="0"/>
              </a:rPr>
              <a:t>продукта</a:t>
            </a:r>
          </a:p>
          <a:p>
            <a:endParaRPr lang="ru-RU" sz="1600" b="1" dirty="0" smtClean="0">
              <a:solidFill>
                <a:srgbClr val="1B2911"/>
              </a:solidFill>
              <a:latin typeface="Georgia" panose="02040502050405020303" pitchFamily="18" charset="0"/>
            </a:endParaRPr>
          </a:p>
          <a:p>
            <a:r>
              <a:rPr lang="ru-RU" sz="2800" b="1" dirty="0" smtClean="0">
                <a:solidFill>
                  <a:srgbClr val="1B2911"/>
                </a:solidFill>
                <a:latin typeface="Georgia" panose="02040502050405020303" pitchFamily="18" charset="0"/>
              </a:rPr>
              <a:t> </a:t>
            </a:r>
            <a:r>
              <a:rPr lang="ru-RU" sz="3200" b="1" i="1" dirty="0">
                <a:solidFill>
                  <a:srgbClr val="1B2911"/>
                </a:solidFill>
                <a:latin typeface="Georgia" panose="02040502050405020303" pitchFamily="18" charset="0"/>
              </a:rPr>
              <a:t>«Методика организации </a:t>
            </a:r>
            <a:r>
              <a:rPr lang="ru-RU" sz="3200" b="1" i="1" dirty="0" smtClean="0">
                <a:solidFill>
                  <a:srgbClr val="1B2911"/>
                </a:solidFill>
                <a:latin typeface="Georgia" panose="02040502050405020303" pitchFamily="18" charset="0"/>
              </a:rPr>
              <a:t>профессиональной </a:t>
            </a:r>
            <a:r>
              <a:rPr lang="ru-RU" sz="3200" b="1" i="1" dirty="0">
                <a:solidFill>
                  <a:srgbClr val="1B2911"/>
                </a:solidFill>
                <a:latin typeface="Georgia" panose="02040502050405020303" pitchFamily="18" charset="0"/>
              </a:rPr>
              <a:t>ориентации учащихся основной школы </a:t>
            </a:r>
            <a:r>
              <a:rPr lang="ru-RU" sz="3200" b="1" i="1" dirty="0" smtClean="0">
                <a:solidFill>
                  <a:srgbClr val="1B2911"/>
                </a:solidFill>
                <a:latin typeface="Georgia" panose="02040502050405020303" pitchFamily="18" charset="0"/>
              </a:rPr>
              <a:t>для </a:t>
            </a:r>
            <a:r>
              <a:rPr lang="ru-RU" sz="3200" b="1" i="1" dirty="0">
                <a:solidFill>
                  <a:srgbClr val="1B2911"/>
                </a:solidFill>
                <a:latin typeface="Georgia" panose="02040502050405020303" pitchFamily="18" charset="0"/>
              </a:rPr>
              <a:t>развития компетенции </a:t>
            </a:r>
            <a:r>
              <a:rPr lang="ru-RU" sz="3200" b="1" i="1" dirty="0" err="1" smtClean="0">
                <a:solidFill>
                  <a:srgbClr val="1B2911"/>
                </a:solidFill>
                <a:latin typeface="Georgia" panose="02040502050405020303" pitchFamily="18" charset="0"/>
              </a:rPr>
              <a:t>World</a:t>
            </a:r>
            <a:r>
              <a:rPr lang="ru-RU" sz="3200" b="1" i="1" dirty="0" smtClean="0">
                <a:solidFill>
                  <a:srgbClr val="1B2911"/>
                </a:solidFill>
                <a:latin typeface="Georgia" panose="02040502050405020303" pitchFamily="18" charset="0"/>
              </a:rPr>
              <a:t> </a:t>
            </a:r>
            <a:r>
              <a:rPr lang="ru-RU" sz="3200" b="1" i="1" dirty="0" err="1">
                <a:solidFill>
                  <a:srgbClr val="1B2911"/>
                </a:solidFill>
                <a:latin typeface="Georgia" panose="02040502050405020303" pitchFamily="18" charset="0"/>
              </a:rPr>
              <a:t>Skills</a:t>
            </a:r>
            <a:r>
              <a:rPr lang="ru-RU" sz="3200" b="1" i="1" dirty="0">
                <a:solidFill>
                  <a:srgbClr val="1B2911"/>
                </a:solidFill>
                <a:latin typeface="Georgia" panose="02040502050405020303" pitchFamily="18" charset="0"/>
              </a:rPr>
              <a:t> </a:t>
            </a:r>
            <a:r>
              <a:rPr lang="ru-RU" sz="3200" b="1" i="1" dirty="0" err="1">
                <a:solidFill>
                  <a:srgbClr val="1B2911"/>
                </a:solidFill>
                <a:latin typeface="Georgia" panose="02040502050405020303" pitchFamily="18" charset="0"/>
              </a:rPr>
              <a:t>Junior</a:t>
            </a:r>
            <a:r>
              <a:rPr lang="ru-RU" sz="3200" b="1" i="1" dirty="0">
                <a:solidFill>
                  <a:srgbClr val="1B2911"/>
                </a:solidFill>
                <a:latin typeface="Georgia" panose="02040502050405020303" pitchFamily="18" charset="0"/>
              </a:rPr>
              <a:t> </a:t>
            </a:r>
            <a:r>
              <a:rPr lang="ru-RU" sz="3200" b="1" i="1" dirty="0" err="1">
                <a:solidFill>
                  <a:srgbClr val="1B2911"/>
                </a:solidFill>
                <a:latin typeface="Georgia" panose="02040502050405020303" pitchFamily="18" charset="0"/>
              </a:rPr>
              <a:t>Russia</a:t>
            </a:r>
            <a:r>
              <a:rPr lang="ru-RU" sz="3200" b="1" i="1" dirty="0">
                <a:solidFill>
                  <a:srgbClr val="1B2911"/>
                </a:solidFill>
                <a:latin typeface="Georgia" panose="02040502050405020303" pitchFamily="18" charset="0"/>
              </a:rPr>
              <a:t> в области ландшафтного дизайна</a:t>
            </a:r>
            <a:r>
              <a:rPr lang="ru-RU" sz="3200" b="1" i="1" dirty="0" smtClean="0">
                <a:solidFill>
                  <a:srgbClr val="1B2911"/>
                </a:solidFill>
                <a:latin typeface="Georgia" panose="02040502050405020303" pitchFamily="18" charset="0"/>
              </a:rPr>
              <a:t>»</a:t>
            </a:r>
            <a:endParaRPr lang="ru-RU" sz="3200" b="1" i="1" dirty="0">
              <a:solidFill>
                <a:srgbClr val="1B291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75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31"/>
          <p:cNvGrpSpPr/>
          <p:nvPr/>
        </p:nvGrpSpPr>
        <p:grpSpPr>
          <a:xfrm>
            <a:off x="410447" y="2007653"/>
            <a:ext cx="4734426" cy="4382969"/>
            <a:chOff x="0" y="0"/>
            <a:chExt cx="6395249" cy="5920501"/>
          </a:xfrm>
        </p:grpSpPr>
        <p:sp>
          <p:nvSpPr>
            <p:cNvPr id="15" name="Shape 20"/>
            <p:cNvSpPr/>
            <p:nvPr/>
          </p:nvSpPr>
          <p:spPr>
            <a:xfrm>
              <a:off x="0" y="1902"/>
              <a:ext cx="6395249" cy="5918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85" y="0"/>
                  </a:moveTo>
                  <a:lnTo>
                    <a:pt x="0" y="385"/>
                  </a:lnTo>
                  <a:lnTo>
                    <a:pt x="3623" y="21600"/>
                  </a:lnTo>
                  <a:lnTo>
                    <a:pt x="12364" y="20659"/>
                  </a:lnTo>
                  <a:lnTo>
                    <a:pt x="21600" y="3839"/>
                  </a:lnTo>
                  <a:lnTo>
                    <a:pt x="12685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16" name="Group 25"/>
            <p:cNvGrpSpPr/>
            <p:nvPr/>
          </p:nvGrpSpPr>
          <p:grpSpPr>
            <a:xfrm>
              <a:off x="528711" y="264633"/>
              <a:ext cx="5749717" cy="5083176"/>
              <a:chOff x="-464121" y="0"/>
              <a:chExt cx="5749715" cy="5083175"/>
            </a:xfrm>
          </p:grpSpPr>
          <p:sp>
            <p:nvSpPr>
              <p:cNvPr id="22" name="Shape 21"/>
              <p:cNvSpPr/>
              <p:nvPr/>
            </p:nvSpPr>
            <p:spPr>
              <a:xfrm>
                <a:off x="1" y="0"/>
                <a:ext cx="4499082" cy="5083175"/>
              </a:xfrm>
              <a:prstGeom prst="rect">
                <a:avLst/>
              </a:pr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5" name="Shape 23"/>
              <p:cNvSpPr/>
              <p:nvPr/>
            </p:nvSpPr>
            <p:spPr>
              <a:xfrm rot="20674936">
                <a:off x="-464121" y="1105191"/>
                <a:ext cx="5749715" cy="3182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584200">
                  <a:lnSpc>
                    <a:spcPct val="120000"/>
                  </a:lnSpc>
                  <a:spcBef>
                    <a:spcPts val="1000"/>
                  </a:spcBef>
                  <a:defRPr sz="1600">
                    <a:solidFill>
                      <a:srgbClr val="4D4D4D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 lvl="0" algn="ctr"/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  <a:ea typeface="Helvetica Neue Light" charset="0"/>
                    <a:cs typeface="Helvetica Neue Light" charset="0"/>
                  </a:rPr>
                  <a:t>Студия </a:t>
                </a:r>
              </a:p>
              <a:p>
                <a:pPr lvl="0" algn="ctr"/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  <a:ea typeface="Helvetica Neue Light" charset="0"/>
                    <a:cs typeface="Helvetica Neue Light" charset="0"/>
                  </a:rPr>
                  <a:t>«Зелёный  парк»</a:t>
                </a:r>
                <a:endParaRPr lang="ru-RU" sz="2800" b="1" dirty="0">
                  <a:solidFill>
                    <a:srgbClr val="1B291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endParaRPr>
              </a:p>
            </p:txBody>
          </p:sp>
        </p:grpSp>
        <p:grpSp>
          <p:nvGrpSpPr>
            <p:cNvPr id="17" name="Group 30"/>
            <p:cNvGrpSpPr/>
            <p:nvPr/>
          </p:nvGrpSpPr>
          <p:grpSpPr>
            <a:xfrm>
              <a:off x="756" y="0"/>
              <a:ext cx="3178270" cy="5920501"/>
              <a:chOff x="0" y="0"/>
              <a:chExt cx="3178269" cy="5920500"/>
            </a:xfrm>
          </p:grpSpPr>
          <p:sp>
            <p:nvSpPr>
              <p:cNvPr id="18" name="Shape 26"/>
              <p:cNvSpPr/>
              <p:nvPr/>
            </p:nvSpPr>
            <p:spPr>
              <a:xfrm>
                <a:off x="992848" y="260232"/>
                <a:ext cx="2009407" cy="13159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" y="6345"/>
                    </a:moveTo>
                    <a:lnTo>
                      <a:pt x="13251" y="21600"/>
                    </a:lnTo>
                    <a:lnTo>
                      <a:pt x="21600" y="95"/>
                    </a:lnTo>
                    <a:lnTo>
                      <a:pt x="0" y="0"/>
                    </a:lnTo>
                    <a:lnTo>
                      <a:pt x="10" y="6345"/>
                    </a:lnTo>
                    <a:close/>
                  </a:path>
                </a:pathLst>
              </a:custGeom>
              <a:solidFill>
                <a:srgbClr val="B9B9B9">
                  <a:alpha val="3042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9" name="Shape 27"/>
              <p:cNvSpPr/>
              <p:nvPr/>
            </p:nvSpPr>
            <p:spPr>
              <a:xfrm>
                <a:off x="0" y="0"/>
                <a:ext cx="3178269" cy="1175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851"/>
                    </a:moveTo>
                    <a:lnTo>
                      <a:pt x="15420" y="21600"/>
                    </a:lnTo>
                    <a:lnTo>
                      <a:pt x="21600" y="0"/>
                    </a:lnTo>
                    <a:lnTo>
                      <a:pt x="0" y="1851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0" name="Shape 28"/>
              <p:cNvSpPr/>
              <p:nvPr/>
            </p:nvSpPr>
            <p:spPr>
              <a:xfrm>
                <a:off x="1232628" y="4452840"/>
                <a:ext cx="1566108" cy="901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549"/>
                    </a:moveTo>
                    <a:lnTo>
                      <a:pt x="6853" y="0"/>
                    </a:lnTo>
                    <a:lnTo>
                      <a:pt x="0" y="21600"/>
                    </a:lnTo>
                    <a:lnTo>
                      <a:pt x="21600" y="21549"/>
                    </a:lnTo>
                    <a:close/>
                  </a:path>
                </a:pathLst>
              </a:custGeom>
              <a:solidFill>
                <a:srgbClr val="B9B9B9">
                  <a:alpha val="3042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Shape 29"/>
              <p:cNvSpPr/>
              <p:nvPr/>
            </p:nvSpPr>
            <p:spPr>
              <a:xfrm>
                <a:off x="903833" y="4628522"/>
                <a:ext cx="2186967" cy="12919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181" y="0"/>
                    </a:lnTo>
                    <a:lnTo>
                      <a:pt x="21600" y="17182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355" y="6212258"/>
            <a:ext cx="32258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77670" y="2082496"/>
            <a:ext cx="667484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r>
              <a:rPr lang="ru-RU" sz="2000" dirty="0">
                <a:latin typeface="Georgia" panose="02040502050405020303" pitchFamily="18" charset="0"/>
              </a:rPr>
              <a:t>Сетевые образовательные ресурсы для обучающихся в области моделирования макетов и практической реализации творческих проектов в области ландшафтного дизайна.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2000" dirty="0"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Georgia" panose="02040502050405020303" pitchFamily="18" charset="0"/>
              </a:rPr>
              <a:t>Создание учебно-опытной </a:t>
            </a:r>
            <a:r>
              <a:rPr lang="ru-RU" sz="2000" dirty="0">
                <a:latin typeface="Georgia" panose="02040502050405020303" pitchFamily="18" charset="0"/>
              </a:rPr>
              <a:t>зоны для реализации творческих проектов обучающихся.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2000" dirty="0"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Georgia" panose="02040502050405020303" pitchFamily="18" charset="0"/>
              </a:rPr>
              <a:t>Методические </a:t>
            </a:r>
            <a:r>
              <a:rPr lang="ru-RU" sz="2000" dirty="0">
                <a:latin typeface="Georgia" panose="02040502050405020303" pitchFamily="18" charset="0"/>
              </a:rPr>
              <a:t>рекомендации по практической реализации сформированной у обучающихся 5-9 классов профессиональной компетенции </a:t>
            </a:r>
            <a:r>
              <a:rPr lang="ru-RU" sz="2000" dirty="0" err="1">
                <a:latin typeface="Georgia" panose="02040502050405020303" pitchFamily="18" charset="0"/>
              </a:rPr>
              <a:t>World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Skills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Junior</a:t>
            </a:r>
            <a:r>
              <a:rPr lang="ru-RU" sz="2000" dirty="0">
                <a:latin typeface="Georgia" panose="02040502050405020303" pitchFamily="18" charset="0"/>
              </a:rPr>
              <a:t> </a:t>
            </a:r>
            <a:r>
              <a:rPr lang="ru-RU" sz="2000" dirty="0" err="1">
                <a:latin typeface="Georgia" panose="02040502050405020303" pitchFamily="18" charset="0"/>
              </a:rPr>
              <a:t>Russia</a:t>
            </a:r>
            <a:r>
              <a:rPr lang="ru-RU" sz="2000" dirty="0">
                <a:latin typeface="Georgia" panose="02040502050405020303" pitchFamily="18" charset="0"/>
              </a:rPr>
              <a:t> в области ландшафтного дизайна.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965" y="850"/>
            <a:ext cx="1710190" cy="1153912"/>
          </a:xfrm>
          <a:prstGeom prst="rect">
            <a:avLst/>
          </a:prstGeom>
        </p:spPr>
      </p:pic>
      <p:pic>
        <p:nvPicPr>
          <p:cNvPr id="24" name="Picture 2" descr="Логотип 140 школ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1" y="-9173"/>
            <a:ext cx="2593336" cy="1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 descr="Landscape Design Infographics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5" t="14364" r="30605" b="24862"/>
          <a:stretch/>
        </p:blipFill>
        <p:spPr bwMode="auto">
          <a:xfrm>
            <a:off x="10135302" y="203141"/>
            <a:ext cx="1871641" cy="1804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397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1665891" y="1259058"/>
            <a:ext cx="75576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ru-RU" sz="40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 Условия реализации ИОП</a:t>
            </a:r>
          </a:p>
        </p:txBody>
      </p:sp>
      <p:grpSp>
        <p:nvGrpSpPr>
          <p:cNvPr id="136" name="Group 29"/>
          <p:cNvGrpSpPr/>
          <p:nvPr/>
        </p:nvGrpSpPr>
        <p:grpSpPr>
          <a:xfrm>
            <a:off x="6797717" y="795337"/>
            <a:ext cx="4310200" cy="6012131"/>
            <a:chOff x="0" y="-1"/>
            <a:chExt cx="9147573" cy="760422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137" name="Shape 20"/>
            <p:cNvSpPr/>
            <p:nvPr/>
          </p:nvSpPr>
          <p:spPr>
            <a:xfrm>
              <a:off x="0" y="1526594"/>
              <a:ext cx="9147573" cy="4558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341"/>
                  </a:moveTo>
                  <a:lnTo>
                    <a:pt x="21600" y="0"/>
                  </a:lnTo>
                  <a:lnTo>
                    <a:pt x="21600" y="18259"/>
                  </a:lnTo>
                  <a:lnTo>
                    <a:pt x="0" y="21600"/>
                  </a:lnTo>
                  <a:lnTo>
                    <a:pt x="0" y="334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138" name="Shape 21"/>
            <p:cNvSpPr/>
            <p:nvPr/>
          </p:nvSpPr>
          <p:spPr>
            <a:xfrm>
              <a:off x="0" y="5880100"/>
              <a:ext cx="2489672" cy="1179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509"/>
                  </a:moveTo>
                  <a:lnTo>
                    <a:pt x="21575" y="0"/>
                  </a:lnTo>
                  <a:lnTo>
                    <a:pt x="21600" y="21600"/>
                  </a:lnTo>
                  <a:lnTo>
                    <a:pt x="0" y="350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39" name="Shape 22"/>
            <p:cNvSpPr/>
            <p:nvPr/>
          </p:nvSpPr>
          <p:spPr>
            <a:xfrm rot="10800000">
              <a:off x="1262824" y="6570032"/>
              <a:ext cx="1230400" cy="1034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441"/>
                  </a:moveTo>
                  <a:lnTo>
                    <a:pt x="21550" y="0"/>
                  </a:lnTo>
                  <a:lnTo>
                    <a:pt x="21600" y="21600"/>
                  </a:lnTo>
                  <a:lnTo>
                    <a:pt x="0" y="11441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grpSp>
          <p:nvGrpSpPr>
            <p:cNvPr id="140" name="Group 25"/>
            <p:cNvGrpSpPr/>
            <p:nvPr/>
          </p:nvGrpSpPr>
          <p:grpSpPr>
            <a:xfrm rot="10800000">
              <a:off x="6654348" y="-1"/>
              <a:ext cx="2493225" cy="1724125"/>
              <a:chOff x="0" y="0"/>
              <a:chExt cx="2493223" cy="1724123"/>
            </a:xfrm>
            <a:grpFill/>
          </p:grpSpPr>
          <p:sp>
            <p:nvSpPr>
              <p:cNvPr id="144" name="Shape 23"/>
              <p:cNvSpPr/>
              <p:nvPr/>
            </p:nvSpPr>
            <p:spPr>
              <a:xfrm>
                <a:off x="0" y="0"/>
                <a:ext cx="2489672" cy="11799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509"/>
                    </a:moveTo>
                    <a:lnTo>
                      <a:pt x="21575" y="0"/>
                    </a:lnTo>
                    <a:lnTo>
                      <a:pt x="21600" y="21600"/>
                    </a:lnTo>
                    <a:lnTo>
                      <a:pt x="0" y="3509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45" name="Shape 24"/>
              <p:cNvSpPr/>
              <p:nvPr/>
            </p:nvSpPr>
            <p:spPr>
              <a:xfrm rot="10800000">
                <a:off x="1262824" y="689932"/>
                <a:ext cx="1230400" cy="10341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1441"/>
                    </a:moveTo>
                    <a:lnTo>
                      <a:pt x="21550" y="0"/>
                    </a:lnTo>
                    <a:lnTo>
                      <a:pt x="21600" y="21600"/>
                    </a:lnTo>
                    <a:lnTo>
                      <a:pt x="0" y="11441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91" name="Group 36"/>
          <p:cNvGrpSpPr/>
          <p:nvPr/>
        </p:nvGrpSpPr>
        <p:grpSpPr>
          <a:xfrm>
            <a:off x="592919" y="2223446"/>
            <a:ext cx="10381890" cy="3871219"/>
            <a:chOff x="367738" y="544261"/>
            <a:chExt cx="10918772" cy="4292416"/>
          </a:xfrm>
        </p:grpSpPr>
        <p:grpSp>
          <p:nvGrpSpPr>
            <p:cNvPr id="98" name="Group 31"/>
            <p:cNvGrpSpPr/>
            <p:nvPr/>
          </p:nvGrpSpPr>
          <p:grpSpPr>
            <a:xfrm>
              <a:off x="367738" y="544261"/>
              <a:ext cx="6229094" cy="4292416"/>
              <a:chOff x="367506" y="544261"/>
              <a:chExt cx="6229092" cy="4292411"/>
            </a:xfrm>
          </p:grpSpPr>
          <p:sp>
            <p:nvSpPr>
              <p:cNvPr id="123" name="Shape 17"/>
              <p:cNvSpPr/>
              <p:nvPr/>
            </p:nvSpPr>
            <p:spPr>
              <a:xfrm>
                <a:off x="367506" y="544261"/>
                <a:ext cx="6229092" cy="6973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algn="l" defTabSz="584200">
                  <a:lnSpc>
                    <a:spcPct val="120000"/>
                  </a:lnSpc>
                  <a:spcBef>
                    <a:spcPts val="1000"/>
                  </a:spcBef>
                  <a:defRPr sz="1600">
                    <a:solidFill>
                      <a:srgbClr val="4D4D4D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>
                  <a:defRPr sz="1800">
                    <a:solidFill>
                      <a:srgbClr val="000000"/>
                    </a:solidFill>
                  </a:defRPr>
                </a:pPr>
                <a:endPara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 Neue Light" charset="0"/>
                  <a:ea typeface="Helvetica Neue Light" charset="0"/>
                  <a:cs typeface="Helvetica Neue Light" charset="0"/>
                </a:endParaRPr>
              </a:p>
            </p:txBody>
          </p:sp>
          <p:sp>
            <p:nvSpPr>
              <p:cNvPr id="111" name="Shape 22"/>
              <p:cNvSpPr/>
              <p:nvPr/>
            </p:nvSpPr>
            <p:spPr>
              <a:xfrm>
                <a:off x="367506" y="2126546"/>
                <a:ext cx="5845392" cy="1081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algn="l" defTabSz="584200">
                  <a:lnSpc>
                    <a:spcPct val="120000"/>
                  </a:lnSpc>
                  <a:spcBef>
                    <a:spcPts val="1000"/>
                  </a:spcBef>
                  <a:defRPr sz="1600">
                    <a:solidFill>
                      <a:srgbClr val="4D4D4D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r>
                  <a:rPr lang="ru-RU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 </a:t>
                </a:r>
              </a:p>
            </p:txBody>
          </p:sp>
          <p:sp>
            <p:nvSpPr>
              <p:cNvPr id="104" name="Shape 27"/>
              <p:cNvSpPr/>
              <p:nvPr/>
            </p:nvSpPr>
            <p:spPr>
              <a:xfrm>
                <a:off x="416801" y="3755009"/>
                <a:ext cx="5796097" cy="1081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algn="l" defTabSz="584200">
                  <a:lnSpc>
                    <a:spcPct val="120000"/>
                  </a:lnSpc>
                  <a:spcBef>
                    <a:spcPts val="1000"/>
                  </a:spcBef>
                  <a:defRPr sz="1600">
                    <a:solidFill>
                      <a:srgbClr val="4D4D4D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endParaRPr lang="ru-RU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 Neue Light" charset="0"/>
                  <a:ea typeface="Helvetica Neue Light" charset="0"/>
                  <a:cs typeface="Helvetica Neue Light" charset="0"/>
                </a:endParaRPr>
              </a:p>
            </p:txBody>
          </p:sp>
        </p:grpSp>
        <p:grpSp>
          <p:nvGrpSpPr>
            <p:cNvPr id="93" name="Group 35"/>
            <p:cNvGrpSpPr/>
            <p:nvPr/>
          </p:nvGrpSpPr>
          <p:grpSpPr>
            <a:xfrm>
              <a:off x="7351939" y="853799"/>
              <a:ext cx="3934571" cy="3636754"/>
              <a:chOff x="7351939" y="-4207172"/>
              <a:chExt cx="3934571" cy="3636749"/>
            </a:xfrm>
          </p:grpSpPr>
          <p:sp>
            <p:nvSpPr>
              <p:cNvPr id="94" name="Shape 33"/>
              <p:cNvSpPr/>
              <p:nvPr/>
            </p:nvSpPr>
            <p:spPr>
              <a:xfrm rot="21241797">
                <a:off x="7351939" y="-4207172"/>
                <a:ext cx="3934571" cy="30543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algn="l" defTabSz="584200">
                  <a:lnSpc>
                    <a:spcPct val="120000"/>
                  </a:lnSpc>
                  <a:spcBef>
                    <a:spcPts val="1000"/>
                  </a:spcBef>
                  <a:defRPr sz="1600">
                    <a:solidFill>
                      <a:srgbClr val="4D4D4D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>
                  <a:spcBef>
                    <a:spcPts val="600"/>
                  </a:spcBef>
                </a:pPr>
                <a:r>
                  <a:rPr lang="ru-RU" sz="2400" dirty="0" smtClean="0">
                    <a:solidFill>
                      <a:schemeClr val="bg1"/>
                    </a:solidFill>
                    <a:latin typeface="Georgia" panose="02040502050405020303" pitchFamily="18" charset="0"/>
                  </a:rPr>
                  <a:t>    </a:t>
                </a:r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Г</a:t>
                </a:r>
                <a:r>
                  <a:rPr lang="ru-RU" sz="2400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отовность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endParaRPr lang="ru-RU" sz="800" dirty="0" smtClean="0">
                  <a:solidFill>
                    <a:srgbClr val="1B2911"/>
                  </a:solidFill>
                  <a:latin typeface="Georgia" panose="02040502050405020303" pitchFamily="18" charset="0"/>
                </a:endParaRPr>
              </a:p>
              <a:p>
                <a:pPr marL="358775" indent="-358775">
                  <a:lnSpc>
                    <a:spcPct val="80000"/>
                  </a:lnSpc>
                  <a:spcBef>
                    <a:spcPts val="600"/>
                  </a:spcBef>
                </a:pPr>
                <a:r>
                  <a:rPr lang="ru-RU" sz="2400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     </a:t>
                </a:r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П</a:t>
                </a:r>
                <a:r>
                  <a:rPr lang="ru-RU" sz="2400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рофессиональная         </a:t>
                </a:r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О</a:t>
                </a:r>
                <a:r>
                  <a:rPr lang="ru-RU" sz="2400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риентация</a:t>
                </a:r>
              </a:p>
              <a:p>
                <a:pPr marL="358775" indent="-358775">
                  <a:lnSpc>
                    <a:spcPct val="100000"/>
                  </a:lnSpc>
                  <a:spcBef>
                    <a:spcPts val="0"/>
                  </a:spcBef>
                </a:pPr>
                <a:endParaRPr lang="ru-RU" sz="800" dirty="0">
                  <a:solidFill>
                    <a:srgbClr val="1B2911"/>
                  </a:solidFill>
                  <a:latin typeface="Georgia" panose="02040502050405020303" pitchFamily="18" charset="0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ru-RU" sz="2400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      </a:t>
                </a:r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О</a:t>
                </a:r>
                <a:r>
                  <a:rPr lang="ru-RU" sz="2400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беспечение</a:t>
                </a:r>
              </a:p>
              <a:p>
                <a:pPr>
                  <a:spcBef>
                    <a:spcPts val="600"/>
                  </a:spcBef>
                </a:pPr>
                <a:r>
                  <a:rPr lang="ru-RU" sz="2400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       </a:t>
                </a:r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В</a:t>
                </a:r>
                <a:r>
                  <a:rPr lang="ru-RU" sz="2400" dirty="0" smtClean="0">
                    <a:solidFill>
                      <a:srgbClr val="1B2911"/>
                    </a:solidFill>
                    <a:latin typeface="Georgia" panose="02040502050405020303" pitchFamily="18" charset="0"/>
                  </a:rPr>
                  <a:t>заимодействие</a:t>
                </a:r>
              </a:p>
            </p:txBody>
          </p:sp>
          <p:sp>
            <p:nvSpPr>
              <p:cNvPr id="96" name="Shape 34"/>
              <p:cNvSpPr/>
              <p:nvPr/>
            </p:nvSpPr>
            <p:spPr>
              <a:xfrm rot="21267105">
                <a:off x="8310277" y="-1019604"/>
                <a:ext cx="2856218" cy="4491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l">
                  <a:lnSpc>
                    <a:spcPct val="100000"/>
                  </a:lnSpc>
                  <a:defRPr sz="2500">
                    <a:solidFill>
                      <a:srgbClr val="3483C9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lang="ru-RU" sz="2800" b="1" dirty="0">
                    <a:solidFill>
                      <a:srgbClr val="A4171A"/>
                    </a:solidFill>
                    <a:latin typeface="Georgia" panose="02040502050405020303" pitchFamily="18" charset="0"/>
                  </a:rPr>
                  <a:t>РЕЗУЛЬТАТ</a:t>
                </a:r>
                <a:endParaRPr sz="2500" b="1" dirty="0">
                  <a:solidFill>
                    <a:srgbClr val="A4171A"/>
                  </a:solidFill>
                  <a:latin typeface="Georgia" panose="02040502050405020303" pitchFamily="18" charset="0"/>
                </a:endParaRPr>
              </a:p>
            </p:txBody>
          </p:sp>
        </p:grpSp>
      </p:grpSp>
      <p:sp>
        <p:nvSpPr>
          <p:cNvPr id="2" name="Прямоугольник 1"/>
          <p:cNvSpPr/>
          <p:nvPr/>
        </p:nvSpPr>
        <p:spPr>
          <a:xfrm>
            <a:off x="376181" y="231552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Georgia" panose="02040502050405020303" pitchFamily="18" charset="0"/>
              </a:rPr>
              <a:t>Готовность</a:t>
            </a:r>
            <a:r>
              <a:rPr lang="ru-RU" dirty="0">
                <a:latin typeface="Georgia" panose="02040502050405020303" pitchFamily="18" charset="0"/>
              </a:rPr>
              <a:t> педагогического коллектива к реализации ИОП в области ландшафтного дизайна </a:t>
            </a:r>
            <a:r>
              <a:rPr lang="ru-RU" dirty="0" smtClean="0">
                <a:latin typeface="Georgia" panose="02040502050405020303" pitchFamily="18" charset="0"/>
              </a:rPr>
              <a:t>.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393" y="3188805"/>
            <a:ext cx="58096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Формирование образовательного пространства для </a:t>
            </a:r>
            <a:endParaRPr lang="ru-RU" dirty="0" smtClean="0">
              <a:latin typeface="Georgia" panose="02040502050405020303" pitchFamily="18" charset="0"/>
            </a:endParaRPr>
          </a:p>
          <a:p>
            <a:r>
              <a:rPr lang="ru-RU" b="1" dirty="0" smtClean="0">
                <a:latin typeface="Georgia" panose="02040502050405020303" pitchFamily="18" charset="0"/>
              </a:rPr>
              <a:t>профессиональной </a:t>
            </a:r>
            <a:r>
              <a:rPr lang="ru-RU" b="1" dirty="0">
                <a:latin typeface="Georgia" panose="02040502050405020303" pitchFamily="18" charset="0"/>
              </a:rPr>
              <a:t>ориентации</a:t>
            </a:r>
            <a:r>
              <a:rPr lang="ru-RU" dirty="0">
                <a:latin typeface="Georgia" panose="02040502050405020303" pitchFamily="18" charset="0"/>
              </a:rPr>
              <a:t> в </a:t>
            </a:r>
            <a:r>
              <a:rPr lang="ru-RU" dirty="0" smtClean="0">
                <a:latin typeface="Georgia" panose="02040502050405020303" pitchFamily="18" charset="0"/>
              </a:rPr>
              <a:t>области</a:t>
            </a:r>
          </a:p>
          <a:p>
            <a:r>
              <a:rPr lang="ru-RU" dirty="0" smtClean="0">
                <a:latin typeface="Georgia" panose="02040502050405020303" pitchFamily="18" charset="0"/>
              </a:rPr>
              <a:t>ландшафтного </a:t>
            </a:r>
            <a:r>
              <a:rPr lang="ru-RU" dirty="0">
                <a:latin typeface="Georgia" panose="02040502050405020303" pitchFamily="18" charset="0"/>
              </a:rPr>
              <a:t>дизайна.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6563" y="420308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Материально-техническое и информационное </a:t>
            </a:r>
            <a:r>
              <a:rPr lang="ru-RU" b="1" dirty="0">
                <a:latin typeface="Georgia" panose="02040502050405020303" pitchFamily="18" charset="0"/>
              </a:rPr>
              <a:t>обеспечение </a:t>
            </a:r>
            <a:r>
              <a:rPr lang="ru-RU" dirty="0">
                <a:latin typeface="Georgia" panose="02040502050405020303" pitchFamily="18" charset="0"/>
              </a:rPr>
              <a:t>реализации ИОП.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9393" y="511914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Georgia" panose="02040502050405020303" pitchFamily="18" charset="0"/>
              </a:rPr>
              <a:t>Взаимодействие</a:t>
            </a:r>
            <a:r>
              <a:rPr lang="ru-RU" dirty="0">
                <a:latin typeface="Georgia" panose="02040502050405020303" pitchFamily="18" charset="0"/>
              </a:rPr>
              <a:t> с родительской общественностью и социальными партнерами в области ландшафтного </a:t>
            </a:r>
            <a:r>
              <a:rPr lang="ru-RU" dirty="0" smtClean="0">
                <a:latin typeface="Georgia" panose="02040502050405020303" pitchFamily="18" charset="0"/>
              </a:rPr>
              <a:t>дизайна.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920" y="6274392"/>
            <a:ext cx="32258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8965" y="850"/>
            <a:ext cx="1710190" cy="1153912"/>
          </a:xfrm>
          <a:prstGeom prst="rect">
            <a:avLst/>
          </a:prstGeom>
        </p:spPr>
      </p:pic>
      <p:pic>
        <p:nvPicPr>
          <p:cNvPr id="26" name="Picture 2" descr="Логотип 140 школ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1" y="-9173"/>
            <a:ext cx="2593336" cy="1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39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3020593" y="1793489"/>
            <a:ext cx="8740141" cy="1994033"/>
            <a:chOff x="0" y="0"/>
            <a:chExt cx="8740685" cy="1572800"/>
          </a:xfrm>
        </p:grpSpPr>
        <p:sp>
          <p:nvSpPr>
            <p:cNvPr id="34" name="Овал 33"/>
            <p:cNvSpPr/>
            <p:nvPr/>
          </p:nvSpPr>
          <p:spPr>
            <a:xfrm rot="16200000">
              <a:off x="3727011" y="-3433096"/>
              <a:ext cx="1279272" cy="8732520"/>
            </a:xfrm>
            <a:prstGeom prst="ellipse">
              <a:avLst/>
            </a:prstGeom>
            <a:solidFill>
              <a:srgbClr val="003300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vert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600" b="1" dirty="0">
                  <a:effectLst/>
                  <a:latin typeface="Cambria"/>
                  <a:ea typeface="Calibri"/>
                  <a:cs typeface="Times New Roman"/>
                </a:rPr>
                <a:t>Образовательное пространство города, взаимодействие с социальными партнерами и учреждениями среднего профессионального образования</a:t>
              </a:r>
              <a:endParaRPr lang="ru-RU" sz="16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35" name="Поле 2"/>
            <p:cNvSpPr txBox="1"/>
            <p:nvPr/>
          </p:nvSpPr>
          <p:spPr>
            <a:xfrm>
              <a:off x="0" y="0"/>
              <a:ext cx="2971256" cy="49568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rgbClr val="1B2911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 dirty="0">
                  <a:solidFill>
                    <a:srgbClr val="003300"/>
                  </a:solidFill>
                  <a:effectLst/>
                  <a:latin typeface="Georgia" panose="02040502050405020303" pitchFamily="18" charset="0"/>
                  <a:ea typeface="Calibri"/>
                  <a:cs typeface="Times New Roman"/>
                </a:rPr>
                <a:t>Раздел 1. Клуб</a:t>
              </a:r>
              <a:endParaRPr lang="ru-RU" sz="1400" dirty="0">
                <a:effectLst/>
                <a:latin typeface="Georgia" panose="02040502050405020303" pitchFamily="18" charset="0"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 dirty="0">
                  <a:solidFill>
                    <a:srgbClr val="003300"/>
                  </a:solidFill>
                  <a:effectLst/>
                  <a:latin typeface="Georgia" panose="02040502050405020303" pitchFamily="18" charset="0"/>
                  <a:ea typeface="Calibri"/>
                  <a:cs typeface="Times New Roman"/>
                </a:rPr>
                <a:t>«Исследовательский городок»</a:t>
              </a:r>
              <a:endParaRPr lang="ru-RU" sz="1400" dirty="0">
                <a:effectLst/>
                <a:latin typeface="Georgia" panose="02040502050405020303" pitchFamily="18" charset="0"/>
                <a:ea typeface="Calibri"/>
                <a:cs typeface="Times New Roman"/>
              </a:endParaRPr>
            </a:p>
          </p:txBody>
        </p:sp>
        <p:sp>
          <p:nvSpPr>
            <p:cNvPr id="36" name="Поле 3"/>
            <p:cNvSpPr txBox="1"/>
            <p:nvPr/>
          </p:nvSpPr>
          <p:spPr>
            <a:xfrm>
              <a:off x="3124200" y="0"/>
              <a:ext cx="2731770" cy="49568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rgbClr val="1B2911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 dirty="0">
                  <a:solidFill>
                    <a:srgbClr val="003300"/>
                  </a:solidFill>
                  <a:effectLst/>
                  <a:latin typeface="Georgia" panose="02040502050405020303" pitchFamily="18" charset="0"/>
                  <a:ea typeface="Calibri"/>
                  <a:cs typeface="Times New Roman"/>
                </a:rPr>
                <a:t>Раздел 2. Школа</a:t>
              </a:r>
              <a:endParaRPr lang="ru-RU" sz="1400" dirty="0">
                <a:effectLst/>
                <a:latin typeface="Georgia" panose="02040502050405020303" pitchFamily="18" charset="0"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 dirty="0">
                  <a:solidFill>
                    <a:srgbClr val="003300"/>
                  </a:solidFill>
                  <a:effectLst/>
                  <a:latin typeface="Georgia" panose="02040502050405020303" pitchFamily="18" charset="0"/>
                  <a:ea typeface="Calibri"/>
                  <a:cs typeface="Times New Roman"/>
                </a:rPr>
                <a:t>«Тайны ландшафта»</a:t>
              </a:r>
              <a:endParaRPr lang="ru-RU" sz="1400" dirty="0">
                <a:effectLst/>
                <a:latin typeface="Georgia" panose="02040502050405020303" pitchFamily="18" charset="0"/>
                <a:ea typeface="Calibri"/>
                <a:cs typeface="Times New Roman"/>
              </a:endParaRPr>
            </a:p>
          </p:txBody>
        </p:sp>
        <p:sp>
          <p:nvSpPr>
            <p:cNvPr id="37" name="Поле 4"/>
            <p:cNvSpPr txBox="1"/>
            <p:nvPr/>
          </p:nvSpPr>
          <p:spPr>
            <a:xfrm>
              <a:off x="6008915" y="0"/>
              <a:ext cx="2731770" cy="49568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rgbClr val="1B2911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 dirty="0">
                  <a:solidFill>
                    <a:srgbClr val="003300"/>
                  </a:solidFill>
                  <a:effectLst/>
                  <a:latin typeface="Georgia" panose="02040502050405020303" pitchFamily="18" charset="0"/>
                  <a:ea typeface="Calibri"/>
                  <a:cs typeface="Times New Roman"/>
                </a:rPr>
                <a:t>Раздел 3. Студия</a:t>
              </a:r>
              <a:endParaRPr lang="ru-RU" sz="1400" dirty="0">
                <a:effectLst/>
                <a:latin typeface="Georgia" panose="02040502050405020303" pitchFamily="18" charset="0"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 dirty="0">
                  <a:solidFill>
                    <a:srgbClr val="003300"/>
                  </a:solidFill>
                  <a:effectLst/>
                  <a:latin typeface="Georgia" panose="02040502050405020303" pitchFamily="18" charset="0"/>
                  <a:ea typeface="Calibri"/>
                  <a:cs typeface="Times New Roman"/>
                </a:rPr>
                <a:t>«Зелёный парк»</a:t>
              </a:r>
              <a:endParaRPr lang="ru-RU" sz="1400" dirty="0">
                <a:effectLst/>
                <a:latin typeface="Georgia" panose="02040502050405020303" pitchFamily="18" charset="0"/>
                <a:ea typeface="Calibri"/>
                <a:cs typeface="Times New Roman"/>
              </a:endParaRPr>
            </a:p>
          </p:txBody>
        </p:sp>
      </p:grpSp>
      <p:sp>
        <p:nvSpPr>
          <p:cNvPr id="27" name="Выноска со стрелкой вниз 26"/>
          <p:cNvSpPr/>
          <p:nvPr/>
        </p:nvSpPr>
        <p:spPr>
          <a:xfrm rot="10800000">
            <a:off x="10552670" y="3639995"/>
            <a:ext cx="1253148" cy="2397111"/>
          </a:xfrm>
          <a:prstGeom prst="downArrowCallout">
            <a:avLst>
              <a:gd name="adj1" fmla="val 29729"/>
              <a:gd name="adj2" fmla="val 25000"/>
              <a:gd name="adj3" fmla="val 43128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2" name="Выноска со стрелкой вниз 31"/>
          <p:cNvSpPr/>
          <p:nvPr/>
        </p:nvSpPr>
        <p:spPr>
          <a:xfrm rot="10800000">
            <a:off x="8922575" y="3629511"/>
            <a:ext cx="1642452" cy="2407595"/>
          </a:xfrm>
          <a:prstGeom prst="downArrowCallout">
            <a:avLst>
              <a:gd name="adj1" fmla="val 29729"/>
              <a:gd name="adj2" fmla="val 25000"/>
              <a:gd name="adj3" fmla="val 43128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1" name="Выноска со стрелкой вниз 30"/>
          <p:cNvSpPr/>
          <p:nvPr/>
        </p:nvSpPr>
        <p:spPr>
          <a:xfrm rot="10800000">
            <a:off x="7422721" y="3641459"/>
            <a:ext cx="1499854" cy="2395648"/>
          </a:xfrm>
          <a:prstGeom prst="downArrowCallout">
            <a:avLst>
              <a:gd name="adj1" fmla="val 29729"/>
              <a:gd name="adj2" fmla="val 25000"/>
              <a:gd name="adj3" fmla="val 43128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0" name="Выноска со стрелкой вниз 29"/>
          <p:cNvSpPr/>
          <p:nvPr/>
        </p:nvSpPr>
        <p:spPr>
          <a:xfrm rot="10800000">
            <a:off x="5855255" y="3630029"/>
            <a:ext cx="1577975" cy="2407078"/>
          </a:xfrm>
          <a:prstGeom prst="downArrowCallout">
            <a:avLst>
              <a:gd name="adj1" fmla="val 29729"/>
              <a:gd name="adj2" fmla="val 25000"/>
              <a:gd name="adj3" fmla="val 43128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3" name="Выноска со стрелкой вниз 32"/>
          <p:cNvSpPr/>
          <p:nvPr/>
        </p:nvSpPr>
        <p:spPr>
          <a:xfrm rot="10800000">
            <a:off x="4637301" y="3601794"/>
            <a:ext cx="1243981" cy="2435312"/>
          </a:xfrm>
          <a:prstGeom prst="downArrowCallout">
            <a:avLst>
              <a:gd name="adj1" fmla="val 29729"/>
              <a:gd name="adj2" fmla="val 25000"/>
              <a:gd name="adj3" fmla="val 43128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9" name="Выноска со стрелкой вниз 28"/>
          <p:cNvSpPr/>
          <p:nvPr/>
        </p:nvSpPr>
        <p:spPr>
          <a:xfrm rot="10800000">
            <a:off x="3032019" y="3586434"/>
            <a:ext cx="1556385" cy="2450672"/>
          </a:xfrm>
          <a:prstGeom prst="downArrowCallout">
            <a:avLst>
              <a:gd name="adj1" fmla="val 29729"/>
              <a:gd name="adj2" fmla="val 25000"/>
              <a:gd name="adj3" fmla="val 43128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Надпись 2"/>
          <p:cNvSpPr txBox="1">
            <a:spLocks noChangeArrowheads="1"/>
          </p:cNvSpPr>
          <p:nvPr/>
        </p:nvSpPr>
        <p:spPr bwMode="auto">
          <a:xfrm>
            <a:off x="3195488" y="4460866"/>
            <a:ext cx="1310640" cy="11798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50" dirty="0">
                <a:effectLst/>
                <a:latin typeface="Georgia" panose="02040502050405020303" pitchFamily="18" charset="0"/>
                <a:ea typeface="Calibri"/>
                <a:cs typeface="Times New Roman"/>
              </a:rPr>
              <a:t> Компетенция в области организации и управления рабочими процессами</a:t>
            </a:r>
            <a:endParaRPr lang="ru-RU" sz="1200" dirty="0"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  <p:sp>
        <p:nvSpPr>
          <p:cNvPr id="21" name="Надпись 2"/>
          <p:cNvSpPr txBox="1">
            <a:spLocks noChangeArrowheads="1"/>
          </p:cNvSpPr>
          <p:nvPr/>
        </p:nvSpPr>
        <p:spPr bwMode="auto">
          <a:xfrm>
            <a:off x="4637301" y="4460866"/>
            <a:ext cx="1190795" cy="11802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50" dirty="0">
                <a:effectLst/>
                <a:latin typeface="Georgia" panose="02040502050405020303" pitchFamily="18" charset="0"/>
                <a:ea typeface="Calibri"/>
                <a:cs typeface="Times New Roman"/>
              </a:rPr>
              <a:t> Коммуникативная компетенция</a:t>
            </a:r>
            <a:endParaRPr lang="ru-RU" sz="1200" dirty="0"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  <p:sp>
        <p:nvSpPr>
          <p:cNvPr id="22" name="Надпись 2"/>
          <p:cNvSpPr txBox="1">
            <a:spLocks noChangeArrowheads="1"/>
          </p:cNvSpPr>
          <p:nvPr/>
        </p:nvSpPr>
        <p:spPr bwMode="auto">
          <a:xfrm>
            <a:off x="5904150" y="4460866"/>
            <a:ext cx="1480185" cy="15762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100" dirty="0">
                <a:effectLst/>
                <a:latin typeface="Georgia" panose="02040502050405020303" pitchFamily="18" charset="0"/>
                <a:ea typeface="Calibri"/>
                <a:cs typeface="Times New Roman"/>
              </a:rPr>
              <a:t> Компетенция в области использования готовых архитектурных форм </a:t>
            </a:r>
            <a:r>
              <a:rPr lang="ru-RU" sz="1100" dirty="0">
                <a:latin typeface="Georgia" panose="02040502050405020303" pitchFamily="18" charset="0"/>
                <a:ea typeface="Calibri"/>
                <a:cs typeface="Times New Roman"/>
              </a:rPr>
              <a:t>и</a:t>
            </a:r>
            <a:r>
              <a:rPr lang="ru-RU" sz="1100" dirty="0" smtClean="0">
                <a:effectLst/>
                <a:latin typeface="Georgia" panose="02040502050405020303" pitchFamily="18" charset="0"/>
                <a:ea typeface="Calibri"/>
                <a:cs typeface="Times New Roman"/>
              </a:rPr>
              <a:t> </a:t>
            </a:r>
            <a:r>
              <a:rPr lang="ru-RU" sz="1100" dirty="0">
                <a:effectLst/>
                <a:latin typeface="Georgia" panose="02040502050405020303" pitchFamily="18" charset="0"/>
                <a:ea typeface="Calibri"/>
                <a:cs typeface="Times New Roman"/>
              </a:rPr>
              <a:t>конструкций в ландшафтном дизайне</a:t>
            </a:r>
          </a:p>
        </p:txBody>
      </p:sp>
      <p:sp>
        <p:nvSpPr>
          <p:cNvPr id="23" name="Надпись 2"/>
          <p:cNvSpPr txBox="1">
            <a:spLocks noChangeArrowheads="1"/>
          </p:cNvSpPr>
          <p:nvPr/>
        </p:nvSpPr>
        <p:spPr bwMode="auto">
          <a:xfrm>
            <a:off x="7517676" y="4484072"/>
            <a:ext cx="1404899" cy="14595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50" dirty="0">
                <a:effectLst/>
                <a:latin typeface="Georgia" panose="02040502050405020303" pitchFamily="18" charset="0"/>
                <a:ea typeface="Calibri"/>
                <a:cs typeface="Times New Roman"/>
              </a:rPr>
              <a:t> Компетенция в области выбора и подготовки грунта для организации и проведения ландшафтных работ</a:t>
            </a:r>
            <a:endParaRPr lang="ru-RU" sz="1200" dirty="0">
              <a:effectLst/>
              <a:latin typeface="Georgia" panose="02040502050405020303" pitchFamily="18" charset="0"/>
              <a:ea typeface="Calibri"/>
              <a:cs typeface="Times New Roman"/>
            </a:endParaRPr>
          </a:p>
        </p:txBody>
      </p:sp>
      <p:sp>
        <p:nvSpPr>
          <p:cNvPr id="25" name="Надпись 2"/>
          <p:cNvSpPr txBox="1">
            <a:spLocks noChangeArrowheads="1"/>
          </p:cNvSpPr>
          <p:nvPr/>
        </p:nvSpPr>
        <p:spPr bwMode="auto">
          <a:xfrm>
            <a:off x="9087126" y="4484073"/>
            <a:ext cx="1477901" cy="14595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1100" dirty="0">
                <a:effectLst/>
                <a:latin typeface="Georgia" panose="02040502050405020303" pitchFamily="18" charset="0"/>
                <a:ea typeface="Calibri"/>
                <a:cs typeface="Times New Roman"/>
              </a:rPr>
              <a:t>Компетенция в области использования растений и деревьев при организации ландшафта</a:t>
            </a:r>
          </a:p>
        </p:txBody>
      </p:sp>
      <p:sp>
        <p:nvSpPr>
          <p:cNvPr id="26" name="Надпись 2"/>
          <p:cNvSpPr txBox="1">
            <a:spLocks noChangeArrowheads="1"/>
          </p:cNvSpPr>
          <p:nvPr/>
        </p:nvSpPr>
        <p:spPr bwMode="auto">
          <a:xfrm>
            <a:off x="10657584" y="4484459"/>
            <a:ext cx="1103150" cy="1190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effectLst/>
                <a:latin typeface="Georgia" panose="02040502050405020303" pitchFamily="18" charset="0"/>
                <a:ea typeface="Calibri"/>
                <a:cs typeface="Times New Roman"/>
              </a:rPr>
              <a:t> Компетенция в области использования садовых технологи</a:t>
            </a:r>
            <a:r>
              <a:rPr lang="ru-RU" sz="1000" dirty="0">
                <a:effectLst/>
                <a:latin typeface="Times New Roman"/>
                <a:ea typeface="Calibri"/>
                <a:cs typeface="Times New Roman"/>
              </a:rPr>
              <a:t>й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Надпись 2"/>
          <p:cNvSpPr txBox="1">
            <a:spLocks noChangeArrowheads="1"/>
          </p:cNvSpPr>
          <p:nvPr/>
        </p:nvSpPr>
        <p:spPr bwMode="auto">
          <a:xfrm>
            <a:off x="4299154" y="6037107"/>
            <a:ext cx="6095779" cy="41338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3300"/>
                </a:solidFill>
                <a:effectLst/>
                <a:latin typeface="Cambria"/>
                <a:ea typeface="Calibri"/>
                <a:cs typeface="Times New Roman"/>
              </a:rPr>
              <a:t>СОДЕРЖАНИЕ КОМПЕТЕНЦИЙ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Shape 48"/>
          <p:cNvSpPr/>
          <p:nvPr/>
        </p:nvSpPr>
        <p:spPr>
          <a:xfrm>
            <a:off x="744056" y="3054178"/>
            <a:ext cx="4814793" cy="3035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marL="0" indent="0">
              <a:buNone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88965" y="593160"/>
            <a:ext cx="9610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algn="ctr"/>
            <a:r>
              <a:rPr lang="ru-RU" sz="36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Продукт ИОП</a:t>
            </a:r>
          </a:p>
          <a:p>
            <a:pPr algn="ctr"/>
            <a:r>
              <a:rPr lang="ru-RU" sz="36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 «Профессия- шаг в будущее»</a:t>
            </a:r>
            <a:endParaRPr lang="ru-RU" sz="3600" dirty="0">
              <a:solidFill>
                <a:srgbClr val="1B2911"/>
              </a:solidFill>
              <a:latin typeface="Georgia" panose="02040502050405020303" pitchFamily="18" charset="0"/>
              <a:ea typeface="Helvetica Neue Light" charset="0"/>
              <a:cs typeface="Helvetica Neue Light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096" y="6370637"/>
            <a:ext cx="3639952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1257" y="2253637"/>
            <a:ext cx="2590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1B2911"/>
                </a:solidFill>
                <a:latin typeface="Georgia" panose="02040502050405020303" pitchFamily="18" charset="0"/>
              </a:rPr>
              <a:t>Методика </a:t>
            </a:r>
            <a:r>
              <a:rPr lang="ru-RU" b="1" dirty="0">
                <a:solidFill>
                  <a:srgbClr val="1B2911"/>
                </a:solidFill>
                <a:latin typeface="Georgia" panose="02040502050405020303" pitchFamily="18" charset="0"/>
              </a:rPr>
              <a:t>организации профессиональной ориентации учащихся основной школы для развития компетенции </a:t>
            </a:r>
            <a:r>
              <a:rPr lang="ru-RU" b="1" dirty="0" err="1">
                <a:solidFill>
                  <a:srgbClr val="1B2911"/>
                </a:solidFill>
                <a:latin typeface="Georgia" panose="02040502050405020303" pitchFamily="18" charset="0"/>
              </a:rPr>
              <a:t>World</a:t>
            </a:r>
            <a:r>
              <a:rPr lang="ru-RU" b="1" dirty="0">
                <a:solidFill>
                  <a:srgbClr val="1B2911"/>
                </a:solidFill>
                <a:latin typeface="Georgia" panose="02040502050405020303" pitchFamily="18" charset="0"/>
              </a:rPr>
              <a:t> </a:t>
            </a:r>
            <a:r>
              <a:rPr lang="ru-RU" b="1" dirty="0" err="1">
                <a:solidFill>
                  <a:srgbClr val="1B2911"/>
                </a:solidFill>
                <a:latin typeface="Georgia" panose="02040502050405020303" pitchFamily="18" charset="0"/>
              </a:rPr>
              <a:t>Skills</a:t>
            </a:r>
            <a:r>
              <a:rPr lang="ru-RU" b="1" dirty="0">
                <a:solidFill>
                  <a:srgbClr val="1B2911"/>
                </a:solidFill>
                <a:latin typeface="Georgia" panose="02040502050405020303" pitchFamily="18" charset="0"/>
              </a:rPr>
              <a:t> </a:t>
            </a:r>
            <a:r>
              <a:rPr lang="ru-RU" b="1" dirty="0" err="1">
                <a:solidFill>
                  <a:srgbClr val="1B2911"/>
                </a:solidFill>
                <a:latin typeface="Georgia" panose="02040502050405020303" pitchFamily="18" charset="0"/>
              </a:rPr>
              <a:t>Junior</a:t>
            </a:r>
            <a:r>
              <a:rPr lang="ru-RU" b="1" dirty="0">
                <a:solidFill>
                  <a:srgbClr val="1B2911"/>
                </a:solidFill>
                <a:latin typeface="Georgia" panose="02040502050405020303" pitchFamily="18" charset="0"/>
              </a:rPr>
              <a:t> </a:t>
            </a:r>
            <a:r>
              <a:rPr lang="ru-RU" b="1" dirty="0" err="1" smtClean="0">
                <a:solidFill>
                  <a:srgbClr val="1B2911"/>
                </a:solidFill>
                <a:latin typeface="Georgia" panose="02040502050405020303" pitchFamily="18" charset="0"/>
              </a:rPr>
              <a:t>Russia</a:t>
            </a:r>
            <a:endParaRPr lang="ru-RU" b="1" dirty="0" smtClean="0">
              <a:solidFill>
                <a:srgbClr val="1B2911"/>
              </a:solidFill>
              <a:latin typeface="Georgia" panose="02040502050405020303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965" y="850"/>
            <a:ext cx="1710190" cy="1153912"/>
          </a:xfrm>
          <a:prstGeom prst="rect">
            <a:avLst/>
          </a:prstGeom>
        </p:spPr>
      </p:pic>
      <p:pic>
        <p:nvPicPr>
          <p:cNvPr id="15" name="Picture 2" descr="Логотип 140 школ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1" y="-9173"/>
            <a:ext cx="2593336" cy="1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76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11822" y="3968327"/>
            <a:ext cx="9827530" cy="477034"/>
            <a:chOff x="911822" y="3968327"/>
            <a:chExt cx="9827530" cy="477034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26" name="Shape 21"/>
            <p:cNvSpPr/>
            <p:nvPr/>
          </p:nvSpPr>
          <p:spPr>
            <a:xfrm>
              <a:off x="2187495" y="3984055"/>
              <a:ext cx="1275674" cy="44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3824"/>
                  </a:lnTo>
                  <a:lnTo>
                    <a:pt x="0" y="21600"/>
                  </a:lnTo>
                  <a:lnTo>
                    <a:pt x="21600" y="7776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Shape 22"/>
            <p:cNvSpPr/>
            <p:nvPr/>
          </p:nvSpPr>
          <p:spPr>
            <a:xfrm flipH="1">
              <a:off x="911822" y="3970344"/>
              <a:ext cx="1275673" cy="448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3824"/>
                  </a:lnTo>
                  <a:lnTo>
                    <a:pt x="0" y="21600"/>
                  </a:lnTo>
                  <a:lnTo>
                    <a:pt x="21600" y="7776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0" name="Shape 21"/>
            <p:cNvSpPr/>
            <p:nvPr/>
          </p:nvSpPr>
          <p:spPr>
            <a:xfrm>
              <a:off x="4707691" y="3988136"/>
              <a:ext cx="1275674" cy="44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3824"/>
                  </a:lnTo>
                  <a:lnTo>
                    <a:pt x="0" y="21600"/>
                  </a:lnTo>
                  <a:lnTo>
                    <a:pt x="21600" y="7776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1" name="Shape 22"/>
            <p:cNvSpPr/>
            <p:nvPr/>
          </p:nvSpPr>
          <p:spPr>
            <a:xfrm flipH="1">
              <a:off x="3432018" y="3974425"/>
              <a:ext cx="1275673" cy="448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3824"/>
                  </a:lnTo>
                  <a:lnTo>
                    <a:pt x="0" y="21600"/>
                  </a:lnTo>
                  <a:lnTo>
                    <a:pt x="21600" y="7776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2" name="Shape 21"/>
            <p:cNvSpPr/>
            <p:nvPr/>
          </p:nvSpPr>
          <p:spPr>
            <a:xfrm>
              <a:off x="7240189" y="3996412"/>
              <a:ext cx="1275674" cy="44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3824"/>
                  </a:lnTo>
                  <a:lnTo>
                    <a:pt x="0" y="21600"/>
                  </a:lnTo>
                  <a:lnTo>
                    <a:pt x="21600" y="7776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3" name="Shape 22"/>
            <p:cNvSpPr/>
            <p:nvPr/>
          </p:nvSpPr>
          <p:spPr>
            <a:xfrm flipH="1">
              <a:off x="5964516" y="3982701"/>
              <a:ext cx="1275673" cy="448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3824"/>
                  </a:lnTo>
                  <a:lnTo>
                    <a:pt x="0" y="21600"/>
                  </a:lnTo>
                  <a:lnTo>
                    <a:pt x="21600" y="7776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6" name="Shape 21"/>
            <p:cNvSpPr/>
            <p:nvPr/>
          </p:nvSpPr>
          <p:spPr>
            <a:xfrm>
              <a:off x="9603599" y="3968327"/>
              <a:ext cx="1135753" cy="44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3824"/>
                  </a:lnTo>
                  <a:lnTo>
                    <a:pt x="0" y="21600"/>
                  </a:lnTo>
                  <a:lnTo>
                    <a:pt x="21600" y="7776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7" name="Shape 22"/>
            <p:cNvSpPr/>
            <p:nvPr/>
          </p:nvSpPr>
          <p:spPr>
            <a:xfrm flipH="1">
              <a:off x="8515863" y="3987619"/>
              <a:ext cx="1087736" cy="431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3824"/>
                  </a:lnTo>
                  <a:lnTo>
                    <a:pt x="0" y="21600"/>
                  </a:lnTo>
                  <a:lnTo>
                    <a:pt x="21600" y="7776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" name="Shape 7"/>
          <p:cNvSpPr/>
          <p:nvPr/>
        </p:nvSpPr>
        <p:spPr>
          <a:xfrm>
            <a:off x="1533532" y="4646204"/>
            <a:ext cx="1270000" cy="381001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12700" dist="12700" dir="2700000" rotWithShape="0">
              <a:srgbClr val="FFFFFF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spcBef>
                <a:spcPts val="0"/>
              </a:spcBef>
            </a:pPr>
            <a:endParaRPr lang="ru-RU" sz="1600" dirty="0"/>
          </a:p>
        </p:txBody>
      </p:sp>
      <p:sp>
        <p:nvSpPr>
          <p:cNvPr id="7" name="Shape 13"/>
          <p:cNvSpPr/>
          <p:nvPr/>
        </p:nvSpPr>
        <p:spPr>
          <a:xfrm>
            <a:off x="4652294" y="4254859"/>
            <a:ext cx="190501" cy="190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sp>
        <p:nvSpPr>
          <p:cNvPr id="14" name="Shape 18"/>
          <p:cNvSpPr/>
          <p:nvPr/>
        </p:nvSpPr>
        <p:spPr>
          <a:xfrm>
            <a:off x="1640169" y="2898927"/>
            <a:ext cx="1100328" cy="1100330"/>
          </a:xfrm>
          <a:prstGeom prst="wedgeEllipseCallout">
            <a:avLst>
              <a:gd name="adj1" fmla="val 777"/>
              <a:gd name="adj2" fmla="val 60441"/>
            </a:avLst>
          </a:pr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endParaRPr sz="1500" cap="all" dirty="0">
              <a:solidFill>
                <a:srgbClr val="FFFFFF"/>
              </a:solidFill>
            </a:endParaRPr>
          </a:p>
        </p:txBody>
      </p:sp>
      <p:sp>
        <p:nvSpPr>
          <p:cNvPr id="16" name="Shape 21"/>
          <p:cNvSpPr/>
          <p:nvPr/>
        </p:nvSpPr>
        <p:spPr>
          <a:xfrm rot="10800000">
            <a:off x="6706152" y="2895555"/>
            <a:ext cx="1093858" cy="1093859"/>
          </a:xfrm>
          <a:prstGeom prst="wedgeEllipseCallout">
            <a:avLst>
              <a:gd name="adj1" fmla="val -445"/>
              <a:gd name="adj2" fmla="val -61328"/>
            </a:avLst>
          </a:pr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endParaRPr sz="1500" cap="all" spc="-150" dirty="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24945" y="552716"/>
            <a:ext cx="8691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Сроки реализации проекта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23" name="Shape 13"/>
          <p:cNvSpPr/>
          <p:nvPr/>
        </p:nvSpPr>
        <p:spPr>
          <a:xfrm>
            <a:off x="7169652" y="4265886"/>
            <a:ext cx="190501" cy="190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401" y="3145109"/>
            <a:ext cx="543862" cy="543862"/>
          </a:xfrm>
          <a:prstGeom prst="rect">
            <a:avLst/>
          </a:prstGeom>
        </p:spPr>
      </p:pic>
      <p:sp>
        <p:nvSpPr>
          <p:cNvPr id="28" name="Shape 13"/>
          <p:cNvSpPr/>
          <p:nvPr/>
        </p:nvSpPr>
        <p:spPr>
          <a:xfrm>
            <a:off x="2119796" y="4247705"/>
            <a:ext cx="190501" cy="190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sp>
        <p:nvSpPr>
          <p:cNvPr id="29" name="Shape 18"/>
          <p:cNvSpPr/>
          <p:nvPr/>
        </p:nvSpPr>
        <p:spPr>
          <a:xfrm rot="10800000">
            <a:off x="4209737" y="4708940"/>
            <a:ext cx="1100328" cy="1100330"/>
          </a:xfrm>
          <a:prstGeom prst="wedgeEllipseCallout">
            <a:avLst>
              <a:gd name="adj1" fmla="val 777"/>
              <a:gd name="adj2" fmla="val 60441"/>
            </a:avLst>
          </a:pr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endParaRPr sz="1500" cap="all" dirty="0">
              <a:solidFill>
                <a:srgbClr val="FFFFFF"/>
              </a:solidFill>
            </a:endParaRPr>
          </a:p>
        </p:txBody>
      </p:sp>
      <p:sp>
        <p:nvSpPr>
          <p:cNvPr id="39" name="Shape 18"/>
          <p:cNvSpPr/>
          <p:nvPr/>
        </p:nvSpPr>
        <p:spPr>
          <a:xfrm rot="10800000">
            <a:off x="8990725" y="4702104"/>
            <a:ext cx="1100328" cy="1100330"/>
          </a:xfrm>
          <a:prstGeom prst="wedgeEllipseCallout">
            <a:avLst>
              <a:gd name="adj1" fmla="val 777"/>
              <a:gd name="adj2" fmla="val 60441"/>
            </a:avLst>
          </a:pr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endParaRPr sz="1500" cap="all" dirty="0">
              <a:solidFill>
                <a:srgbClr val="FFFFFF"/>
              </a:solidFill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066" y="4865246"/>
            <a:ext cx="579671" cy="699017"/>
          </a:xfrm>
          <a:prstGeom prst="rect">
            <a:avLst/>
          </a:prstGeom>
        </p:spPr>
      </p:pic>
      <p:sp>
        <p:nvSpPr>
          <p:cNvPr id="42" name="Shape 13"/>
          <p:cNvSpPr/>
          <p:nvPr/>
        </p:nvSpPr>
        <p:spPr>
          <a:xfrm>
            <a:off x="9413098" y="4228790"/>
            <a:ext cx="190501" cy="190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/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6097564" y="1826480"/>
            <a:ext cx="2144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Апробация </a:t>
            </a:r>
            <a:r>
              <a:rPr lang="ru-RU" dirty="0"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инновационного </a:t>
            </a:r>
            <a:r>
              <a:rPr lang="ru-RU" dirty="0" smtClean="0"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продукта</a:t>
            </a:r>
            <a:endParaRPr lang="ru-RU" dirty="0">
              <a:latin typeface="Georgia" panose="02040502050405020303" pitchFamily="18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697097" y="3789188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endParaRPr lang="ru-RU" sz="14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pic>
        <p:nvPicPr>
          <p:cNvPr id="51" name="Изображение 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163" y="3173929"/>
            <a:ext cx="543862" cy="543862"/>
          </a:xfrm>
          <a:prstGeom prst="rect">
            <a:avLst/>
          </a:prstGeom>
        </p:spPr>
      </p:pic>
      <p:pic>
        <p:nvPicPr>
          <p:cNvPr id="52" name="Изображение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417" y="4942823"/>
            <a:ext cx="543862" cy="543862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7158627" y="4552051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endParaRPr lang="ru-RU" sz="1400" dirty="0"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144" y="98855"/>
            <a:ext cx="2043112" cy="1243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7083" y="1687981"/>
            <a:ext cx="4070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Подготовительный этап</a:t>
            </a:r>
          </a:p>
          <a:p>
            <a:r>
              <a:rPr lang="ru-RU" dirty="0" smtClean="0">
                <a:latin typeface="Georgia" panose="02040502050405020303" pitchFamily="18" charset="0"/>
              </a:rPr>
              <a:t>Разработка нормативной базы,</a:t>
            </a:r>
          </a:p>
          <a:p>
            <a:r>
              <a:rPr lang="ru-RU" dirty="0">
                <a:latin typeface="Georgia" panose="02040502050405020303" pitchFamily="18" charset="0"/>
              </a:rPr>
              <a:t>о</a:t>
            </a:r>
            <a:r>
              <a:rPr lang="ru-RU" dirty="0" smtClean="0">
                <a:latin typeface="Georgia" panose="02040502050405020303" pitchFamily="18" charset="0"/>
              </a:rPr>
              <a:t>беспечивающей работу школьных объединений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68532" y="5836462"/>
            <a:ext cx="51916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Создание </a:t>
            </a:r>
            <a:r>
              <a:rPr lang="ru-RU" dirty="0">
                <a:latin typeface="Georgia" panose="02040502050405020303" pitchFamily="18" charset="0"/>
              </a:rPr>
              <a:t>образовательного пространства для профессиональной ориентации в области </a:t>
            </a:r>
            <a:r>
              <a:rPr lang="ru-RU" dirty="0" smtClean="0">
                <a:latin typeface="Georgia" panose="02040502050405020303" pitchFamily="18" charset="0"/>
              </a:rPr>
              <a:t>   ландшафтного дизайна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351" y="4002519"/>
            <a:ext cx="1017765" cy="358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896" y="3953162"/>
            <a:ext cx="188912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4521" y="2749810"/>
            <a:ext cx="1109662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8941" y="3100647"/>
            <a:ext cx="5238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9697097" y="2288145"/>
            <a:ext cx="180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eorgia" panose="02040502050405020303" pitchFamily="18" charset="0"/>
              </a:rPr>
              <a:t>Отчетный этап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126399" y="5974961"/>
            <a:ext cx="27638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Экспертиза </a:t>
            </a:r>
            <a:r>
              <a:rPr lang="ru-RU" dirty="0">
                <a:latin typeface="Georgia" panose="02040502050405020303" pitchFamily="18" charset="0"/>
              </a:rPr>
              <a:t>и </a:t>
            </a:r>
            <a:endParaRPr lang="ru-RU" dirty="0" smtClean="0">
              <a:latin typeface="Georgia" panose="02040502050405020303" pitchFamily="18" charset="0"/>
            </a:endParaRPr>
          </a:p>
          <a:p>
            <a:pPr algn="ctr"/>
            <a:r>
              <a:rPr lang="ru-RU" dirty="0" smtClean="0">
                <a:latin typeface="Georgia" panose="02040502050405020303" pitchFamily="18" charset="0"/>
              </a:rPr>
              <a:t>распространение опыта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4" y="127600"/>
            <a:ext cx="204456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514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8"/>
          <p:cNvGrpSpPr/>
          <p:nvPr/>
        </p:nvGrpSpPr>
        <p:grpSpPr>
          <a:xfrm>
            <a:off x="317280" y="2820206"/>
            <a:ext cx="3069475" cy="3773280"/>
            <a:chOff x="-1" y="0"/>
            <a:chExt cx="2534941" cy="3185567"/>
          </a:xfrm>
        </p:grpSpPr>
        <p:grpSp>
          <p:nvGrpSpPr>
            <p:cNvPr id="51" name="Group 24"/>
            <p:cNvGrpSpPr/>
            <p:nvPr/>
          </p:nvGrpSpPr>
          <p:grpSpPr>
            <a:xfrm>
              <a:off x="-1" y="0"/>
              <a:ext cx="2534941" cy="3185567"/>
              <a:chOff x="0" y="0"/>
              <a:chExt cx="2534939" cy="3185566"/>
            </a:xfrm>
          </p:grpSpPr>
          <p:sp>
            <p:nvSpPr>
              <p:cNvPr id="55" name="Shape 20"/>
              <p:cNvSpPr/>
              <p:nvPr/>
            </p:nvSpPr>
            <p:spPr>
              <a:xfrm rot="10800000" flipH="1">
                <a:off x="0" y="12700"/>
                <a:ext cx="2534742" cy="31728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10800" y="18833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56" name="Group 23"/>
              <p:cNvGrpSpPr/>
              <p:nvPr/>
            </p:nvGrpSpPr>
            <p:grpSpPr>
              <a:xfrm>
                <a:off x="0" y="0"/>
                <a:ext cx="2534940" cy="635033"/>
                <a:chOff x="0" y="0"/>
                <a:chExt cx="2534939" cy="635032"/>
              </a:xfrm>
            </p:grpSpPr>
            <p:sp>
              <p:nvSpPr>
                <p:cNvPr id="57" name="Shape 21"/>
                <p:cNvSpPr/>
                <p:nvPr/>
              </p:nvSpPr>
              <p:spPr>
                <a:xfrm>
                  <a:off x="1267321" y="32"/>
                  <a:ext cx="1267619" cy="6350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0" y="13824"/>
                      </a:lnTo>
                      <a:lnTo>
                        <a:pt x="0" y="21600"/>
                      </a:lnTo>
                      <a:lnTo>
                        <a:pt x="21600" y="7776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8" name="Shape 22"/>
                <p:cNvSpPr/>
                <p:nvPr/>
              </p:nvSpPr>
              <p:spPr>
                <a:xfrm flipH="1">
                  <a:off x="0" y="0"/>
                  <a:ext cx="1267619" cy="6350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0" y="13824"/>
                      </a:lnTo>
                      <a:lnTo>
                        <a:pt x="0" y="21600"/>
                      </a:lnTo>
                      <a:lnTo>
                        <a:pt x="21600" y="7776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6">
                    <a:lumMod val="40000"/>
                    <a:lumOff val="6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53" name="Shape 25"/>
            <p:cNvSpPr/>
            <p:nvPr/>
          </p:nvSpPr>
          <p:spPr>
            <a:xfrm>
              <a:off x="314870" y="1260848"/>
              <a:ext cx="2015494" cy="13352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l"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endParaRPr lang="ru-RU" dirty="0"/>
            </a:p>
          </p:txBody>
        </p:sp>
      </p:grpSp>
      <p:grpSp>
        <p:nvGrpSpPr>
          <p:cNvPr id="43" name="Group 33"/>
          <p:cNvGrpSpPr/>
          <p:nvPr/>
        </p:nvGrpSpPr>
        <p:grpSpPr>
          <a:xfrm>
            <a:off x="6094738" y="2884622"/>
            <a:ext cx="3103853" cy="3708864"/>
            <a:chOff x="0" y="0"/>
            <a:chExt cx="2534939" cy="3185566"/>
          </a:xfrm>
        </p:grpSpPr>
        <p:sp>
          <p:nvSpPr>
            <p:cNvPr id="47" name="Shape 29"/>
            <p:cNvSpPr/>
            <p:nvPr/>
          </p:nvSpPr>
          <p:spPr>
            <a:xfrm rot="10800000" flipH="1">
              <a:off x="0" y="12700"/>
              <a:ext cx="2534742" cy="3172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800" y="18833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grpSp>
          <p:nvGrpSpPr>
            <p:cNvPr id="48" name="Group 32"/>
            <p:cNvGrpSpPr/>
            <p:nvPr/>
          </p:nvGrpSpPr>
          <p:grpSpPr>
            <a:xfrm>
              <a:off x="0" y="0"/>
              <a:ext cx="2534940" cy="635033"/>
              <a:chOff x="0" y="0"/>
              <a:chExt cx="2534939" cy="635032"/>
            </a:xfrm>
          </p:grpSpPr>
          <p:sp>
            <p:nvSpPr>
              <p:cNvPr id="49" name="Shape 30"/>
              <p:cNvSpPr/>
              <p:nvPr/>
            </p:nvSpPr>
            <p:spPr>
              <a:xfrm>
                <a:off x="1267321" y="32"/>
                <a:ext cx="1267619" cy="635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3824"/>
                    </a:lnTo>
                    <a:lnTo>
                      <a:pt x="0" y="21600"/>
                    </a:lnTo>
                    <a:lnTo>
                      <a:pt x="21600" y="77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0" name="Shape 31"/>
              <p:cNvSpPr/>
              <p:nvPr/>
            </p:nvSpPr>
            <p:spPr>
              <a:xfrm flipH="1">
                <a:off x="0" y="0"/>
                <a:ext cx="1267619" cy="635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3824"/>
                    </a:lnTo>
                    <a:lnTo>
                      <a:pt x="0" y="21600"/>
                    </a:lnTo>
                    <a:lnTo>
                      <a:pt x="21600" y="77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35" name="Group 42"/>
          <p:cNvGrpSpPr/>
          <p:nvPr/>
        </p:nvGrpSpPr>
        <p:grpSpPr>
          <a:xfrm>
            <a:off x="9300686" y="2849681"/>
            <a:ext cx="2584406" cy="3744744"/>
            <a:chOff x="0" y="0"/>
            <a:chExt cx="2534939" cy="3185566"/>
          </a:xfrm>
        </p:grpSpPr>
        <p:sp>
          <p:nvSpPr>
            <p:cNvPr id="39" name="Shape 38"/>
            <p:cNvSpPr/>
            <p:nvPr/>
          </p:nvSpPr>
          <p:spPr>
            <a:xfrm rot="10800000" flipH="1">
              <a:off x="0" y="12700"/>
              <a:ext cx="2534742" cy="3172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800" y="18833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grpSp>
          <p:nvGrpSpPr>
            <p:cNvPr id="40" name="Group 41"/>
            <p:cNvGrpSpPr/>
            <p:nvPr/>
          </p:nvGrpSpPr>
          <p:grpSpPr>
            <a:xfrm>
              <a:off x="0" y="0"/>
              <a:ext cx="2534940" cy="635033"/>
              <a:chOff x="0" y="0"/>
              <a:chExt cx="2534939" cy="635032"/>
            </a:xfrm>
          </p:grpSpPr>
          <p:sp>
            <p:nvSpPr>
              <p:cNvPr id="41" name="Shape 39"/>
              <p:cNvSpPr/>
              <p:nvPr/>
            </p:nvSpPr>
            <p:spPr>
              <a:xfrm>
                <a:off x="1267321" y="32"/>
                <a:ext cx="1267619" cy="635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3824"/>
                    </a:lnTo>
                    <a:lnTo>
                      <a:pt x="0" y="21600"/>
                    </a:lnTo>
                    <a:lnTo>
                      <a:pt x="21600" y="77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2" name="Shape 40"/>
              <p:cNvSpPr/>
              <p:nvPr/>
            </p:nvSpPr>
            <p:spPr>
              <a:xfrm flipH="1">
                <a:off x="0" y="0"/>
                <a:ext cx="1267619" cy="635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3824"/>
                    </a:lnTo>
                    <a:lnTo>
                      <a:pt x="0" y="21600"/>
                    </a:lnTo>
                    <a:lnTo>
                      <a:pt x="21600" y="77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27" name="Group 51"/>
          <p:cNvGrpSpPr/>
          <p:nvPr/>
        </p:nvGrpSpPr>
        <p:grpSpPr>
          <a:xfrm>
            <a:off x="3534416" y="2820206"/>
            <a:ext cx="2402360" cy="3760178"/>
            <a:chOff x="0" y="0"/>
            <a:chExt cx="2534940" cy="3185567"/>
          </a:xfrm>
        </p:grpSpPr>
        <p:sp>
          <p:nvSpPr>
            <p:cNvPr id="31" name="Shape 47"/>
            <p:cNvSpPr/>
            <p:nvPr/>
          </p:nvSpPr>
          <p:spPr>
            <a:xfrm rot="10800000" flipH="1">
              <a:off x="198" y="12700"/>
              <a:ext cx="2534742" cy="3172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0800" y="18833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grpSp>
          <p:nvGrpSpPr>
            <p:cNvPr id="32" name="Group 50"/>
            <p:cNvGrpSpPr/>
            <p:nvPr/>
          </p:nvGrpSpPr>
          <p:grpSpPr>
            <a:xfrm>
              <a:off x="0" y="0"/>
              <a:ext cx="2534940" cy="635033"/>
              <a:chOff x="0" y="0"/>
              <a:chExt cx="2534939" cy="635032"/>
            </a:xfrm>
          </p:grpSpPr>
          <p:sp>
            <p:nvSpPr>
              <p:cNvPr id="33" name="Shape 48"/>
              <p:cNvSpPr/>
              <p:nvPr/>
            </p:nvSpPr>
            <p:spPr>
              <a:xfrm>
                <a:off x="1267321" y="32"/>
                <a:ext cx="1267619" cy="635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3824"/>
                    </a:lnTo>
                    <a:lnTo>
                      <a:pt x="0" y="21600"/>
                    </a:lnTo>
                    <a:lnTo>
                      <a:pt x="21600" y="77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>
                  <a:solidFill>
                    <a:schemeClr val="accent6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34" name="Shape 49"/>
              <p:cNvSpPr/>
              <p:nvPr/>
            </p:nvSpPr>
            <p:spPr>
              <a:xfrm flipH="1">
                <a:off x="0" y="0"/>
                <a:ext cx="1267619" cy="635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3824"/>
                    </a:lnTo>
                    <a:lnTo>
                      <a:pt x="0" y="21600"/>
                    </a:lnTo>
                    <a:lnTo>
                      <a:pt x="21600" y="7776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>
                  <a:solidFill>
                    <a:schemeClr val="accent6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</p:grpSp>
      <p:sp>
        <p:nvSpPr>
          <p:cNvPr id="21" name="Shape 57"/>
          <p:cNvSpPr/>
          <p:nvPr/>
        </p:nvSpPr>
        <p:spPr>
          <a:xfrm>
            <a:off x="1660393" y="1918744"/>
            <a:ext cx="1016001" cy="1016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endParaRPr/>
          </a:p>
        </p:txBody>
      </p:sp>
      <p:sp>
        <p:nvSpPr>
          <p:cNvPr id="19" name="Shape 60"/>
          <p:cNvSpPr/>
          <p:nvPr/>
        </p:nvSpPr>
        <p:spPr>
          <a:xfrm>
            <a:off x="4293984" y="1978576"/>
            <a:ext cx="1016002" cy="1016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endParaRPr/>
          </a:p>
        </p:txBody>
      </p:sp>
      <p:sp>
        <p:nvSpPr>
          <p:cNvPr id="17" name="Shape 63"/>
          <p:cNvSpPr/>
          <p:nvPr/>
        </p:nvSpPr>
        <p:spPr>
          <a:xfrm>
            <a:off x="10067799" y="1918744"/>
            <a:ext cx="1016002" cy="1016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endParaRPr/>
          </a:p>
        </p:txBody>
      </p:sp>
      <p:sp>
        <p:nvSpPr>
          <p:cNvPr id="15" name="Shape 66"/>
          <p:cNvSpPr/>
          <p:nvPr/>
        </p:nvSpPr>
        <p:spPr>
          <a:xfrm>
            <a:off x="6939126" y="1918744"/>
            <a:ext cx="1016002" cy="1016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endParaRPr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013" y="2128630"/>
            <a:ext cx="596228" cy="596228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393" y="0"/>
            <a:ext cx="2043112" cy="153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665" y="96837"/>
            <a:ext cx="8162925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845" y="2132626"/>
            <a:ext cx="622300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797" y="2179868"/>
            <a:ext cx="622300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572" y="2191556"/>
            <a:ext cx="633412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25956" y="3454165"/>
            <a:ext cx="286079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Проводить </a:t>
            </a:r>
            <a:r>
              <a:rPr lang="ru-RU" dirty="0">
                <a:latin typeface="Georgia" panose="02040502050405020303" pitchFamily="18" charset="0"/>
              </a:rPr>
              <a:t>профессиональную ориентацию обучающихся основной школы в области ландшафтного дизайна через развитие компетенции </a:t>
            </a:r>
            <a:r>
              <a:rPr lang="ru-RU" dirty="0" err="1">
                <a:latin typeface="Georgia" panose="02040502050405020303" pitchFamily="18" charset="0"/>
              </a:rPr>
              <a:t>World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Skills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Junior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Russia</a:t>
            </a:r>
            <a:r>
              <a:rPr lang="ru-RU" dirty="0">
                <a:latin typeface="Georgia" panose="02040502050405020303" pitchFamily="18" charset="0"/>
              </a:rPr>
              <a:t> в области ландшафтного дизайна.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389195" y="3544576"/>
            <a:ext cx="25475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Создать </a:t>
            </a:r>
            <a:r>
              <a:rPr lang="ru-RU" dirty="0">
                <a:latin typeface="Georgia" panose="02040502050405020303" pitchFamily="18" charset="0"/>
              </a:rPr>
              <a:t>систему социальной адаптации обучающихся в системе профессионального образования </a:t>
            </a:r>
            <a:r>
              <a:rPr lang="ru-RU" dirty="0" smtClean="0">
                <a:latin typeface="Georgia" panose="02040502050405020303" pitchFamily="18" charset="0"/>
              </a:rPr>
              <a:t>города.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541615" y="3654351"/>
            <a:ext cx="23432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Обеспечить </a:t>
            </a:r>
            <a:r>
              <a:rPr lang="ru-RU" dirty="0">
                <a:latin typeface="Georgia" panose="02040502050405020303" pitchFamily="18" charset="0"/>
              </a:rPr>
              <a:t>развитие педагогического потенциала профессиональных кадров </a:t>
            </a:r>
            <a:r>
              <a:rPr lang="ru-RU" dirty="0" smtClean="0">
                <a:latin typeface="Georgia" panose="02040502050405020303" pitchFamily="18" charset="0"/>
              </a:rPr>
              <a:t>школы.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79852" y="3006007"/>
            <a:ext cx="26567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Оптимизировать </a:t>
            </a:r>
            <a:r>
              <a:rPr lang="ru-RU" dirty="0">
                <a:latin typeface="Georgia" panose="02040502050405020303" pitchFamily="18" charset="0"/>
              </a:rPr>
              <a:t>и обновить качества образования в школе. Работа школьных объединений обеспечит реализацию требований ФГОС </a:t>
            </a:r>
            <a:r>
              <a:rPr lang="ru-RU" dirty="0" smtClean="0">
                <a:latin typeface="Georgia" panose="02040502050405020303" pitchFamily="18" charset="0"/>
              </a:rPr>
              <a:t>организации </a:t>
            </a:r>
            <a:r>
              <a:rPr lang="ru-RU" dirty="0">
                <a:latin typeface="Georgia" panose="02040502050405020303" pitchFamily="18" charset="0"/>
              </a:rPr>
              <a:t>внеурочной деятельности в основной школе и </a:t>
            </a:r>
            <a:r>
              <a:rPr lang="ru-RU" dirty="0" err="1">
                <a:latin typeface="Georgia" panose="02040502050405020303" pitchFamily="18" charset="0"/>
              </a:rPr>
              <a:t>предпрофильной</a:t>
            </a:r>
            <a:r>
              <a:rPr lang="ru-RU" dirty="0">
                <a:latin typeface="Georgia" panose="02040502050405020303" pitchFamily="18" charset="0"/>
              </a:rPr>
              <a:t> подготовки.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61" y="140536"/>
            <a:ext cx="2061832" cy="1391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871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22"/>
          <p:cNvSpPr/>
          <p:nvPr/>
        </p:nvSpPr>
        <p:spPr>
          <a:xfrm>
            <a:off x="6490832" y="2322149"/>
            <a:ext cx="2357944" cy="1748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>
              <a:lnSpc>
                <a:spcPct val="100000"/>
              </a:lnSpc>
              <a:defRPr sz="25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ru-RU" dirty="0" smtClean="0"/>
              <a:t>Создание</a:t>
            </a:r>
            <a:endParaRPr dirty="0"/>
          </a:p>
        </p:txBody>
      </p:sp>
      <p:sp>
        <p:nvSpPr>
          <p:cNvPr id="32" name="Shape 31"/>
          <p:cNvSpPr/>
          <p:nvPr/>
        </p:nvSpPr>
        <p:spPr>
          <a:xfrm>
            <a:off x="6490832" y="2858472"/>
            <a:ext cx="3564066" cy="8744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/>
            <a:r>
              <a:rPr lang="ru-RU" dirty="0">
                <a:latin typeface="Helvetica Neue Light" charset="0"/>
                <a:ea typeface="Helvetica Neue Light" charset="0"/>
                <a:cs typeface="Helvetica Neue Light" charset="0"/>
              </a:rPr>
              <a:t>новой организационной структуры и системы управления</a:t>
            </a:r>
          </a:p>
        </p:txBody>
      </p:sp>
      <p:sp>
        <p:nvSpPr>
          <p:cNvPr id="33" name="Shape 22"/>
          <p:cNvSpPr/>
          <p:nvPr/>
        </p:nvSpPr>
        <p:spPr>
          <a:xfrm>
            <a:off x="6490831" y="4567464"/>
            <a:ext cx="2688765" cy="241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>
              <a:lnSpc>
                <a:spcPct val="100000"/>
              </a:lnSpc>
              <a:defRPr sz="25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ru-RU" dirty="0" smtClean="0"/>
              <a:t>Диверсификация</a:t>
            </a:r>
            <a:endParaRPr dirty="0"/>
          </a:p>
        </p:txBody>
      </p:sp>
      <p:sp>
        <p:nvSpPr>
          <p:cNvPr id="34" name="Shape 31"/>
          <p:cNvSpPr/>
          <p:nvPr/>
        </p:nvSpPr>
        <p:spPr>
          <a:xfrm>
            <a:off x="6490831" y="5103788"/>
            <a:ext cx="3564067" cy="8744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spcBef>
                <a:spcPts val="0"/>
              </a:spcBef>
            </a:pPr>
            <a:r>
              <a:rPr lang="ru-RU" dirty="0">
                <a:latin typeface="Helvetica Neue Light" charset="0"/>
                <a:ea typeface="Helvetica Neue Light" charset="0"/>
                <a:cs typeface="Helvetica Neue Light" charset="0"/>
              </a:rPr>
              <a:t>ресурсов и создание </a:t>
            </a:r>
          </a:p>
          <a:p>
            <a:pPr lvl="0">
              <a:spcBef>
                <a:spcPts val="0"/>
              </a:spcBef>
            </a:pPr>
            <a:r>
              <a:rPr lang="ru-RU" dirty="0">
                <a:latin typeface="Helvetica Neue Light" charset="0"/>
                <a:ea typeface="Helvetica Neue Light" charset="0"/>
                <a:cs typeface="Helvetica Neue Light" charset="0"/>
              </a:rPr>
              <a:t>системы сбалансированного распределения</a:t>
            </a:r>
          </a:p>
        </p:txBody>
      </p:sp>
      <p:sp>
        <p:nvSpPr>
          <p:cNvPr id="35" name="Shape 22"/>
          <p:cNvSpPr/>
          <p:nvPr/>
        </p:nvSpPr>
        <p:spPr>
          <a:xfrm>
            <a:off x="2498048" y="4584094"/>
            <a:ext cx="2357944" cy="1748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>
              <a:lnSpc>
                <a:spcPct val="100000"/>
              </a:lnSpc>
              <a:defRPr sz="25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ru-RU" dirty="0" smtClean="0"/>
              <a:t>Создание</a:t>
            </a:r>
            <a:endParaRPr dirty="0"/>
          </a:p>
        </p:txBody>
      </p:sp>
      <p:sp>
        <p:nvSpPr>
          <p:cNvPr id="36" name="Shape 31"/>
          <p:cNvSpPr/>
          <p:nvPr/>
        </p:nvSpPr>
        <p:spPr>
          <a:xfrm>
            <a:off x="2498048" y="5120417"/>
            <a:ext cx="3564066" cy="8744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/>
            <a:r>
              <a:rPr lang="ru-RU" dirty="0">
                <a:latin typeface="Helvetica Neue Light" charset="0"/>
                <a:ea typeface="Helvetica Neue Light" charset="0"/>
                <a:cs typeface="Helvetica Neue Light" charset="0"/>
              </a:rPr>
              <a:t>единого информационно-образовательного пространства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71849"/>
            <a:ext cx="12192000" cy="703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90832" y="2551837"/>
            <a:ext cx="108615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1B2911"/>
                </a:solidFill>
                <a:latin typeface="Georgia" panose="02040502050405020303" pitchFamily="18" charset="0"/>
              </a:rPr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02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28606202"/>
              </p:ext>
            </p:extLst>
          </p:nvPr>
        </p:nvGraphicFramePr>
        <p:xfrm>
          <a:off x="-1179548" y="1070569"/>
          <a:ext cx="14784554" cy="5626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5" name="TextBox 124"/>
          <p:cNvSpPr txBox="1"/>
          <p:nvPr/>
        </p:nvSpPr>
        <p:spPr>
          <a:xfrm>
            <a:off x="1751760" y="87061"/>
            <a:ext cx="1044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ru-RU" sz="40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 Нормативно</a:t>
            </a:r>
            <a:r>
              <a:rPr lang="en-US" sz="40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—</a:t>
            </a:r>
            <a:r>
              <a:rPr lang="ru-RU" sz="40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правовые документы</a:t>
            </a:r>
            <a:endParaRPr lang="ru-RU" sz="4000" dirty="0">
              <a:solidFill>
                <a:srgbClr val="1B2911"/>
              </a:solidFill>
              <a:latin typeface="Georgia" panose="02040502050405020303" pitchFamily="18" charset="0"/>
              <a:ea typeface="Helvetica Neue Light" charset="0"/>
              <a:cs typeface="Helvetica Neue Light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32911" y="794947"/>
            <a:ext cx="1710190" cy="1153912"/>
          </a:xfrm>
          <a:prstGeom prst="rect">
            <a:avLst/>
          </a:prstGeom>
        </p:spPr>
      </p:pic>
      <p:pic>
        <p:nvPicPr>
          <p:cNvPr id="7" name="Picture 2" descr="Логотип 140 школы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0" y="497636"/>
            <a:ext cx="2037282" cy="1145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42680" y="2508423"/>
            <a:ext cx="1005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u="sng" dirty="0" smtClean="0">
                <a:latin typeface="Georgia" panose="02040502050405020303" pitchFamily="18" charset="0"/>
              </a:rPr>
              <a:t>Основное </a:t>
            </a:r>
            <a:r>
              <a:rPr lang="ru-RU" sz="1000" b="1" u="sng" dirty="0">
                <a:latin typeface="Georgia" panose="02040502050405020303" pitchFamily="18" charset="0"/>
              </a:rPr>
              <a:t>общее образование </a:t>
            </a:r>
            <a:r>
              <a:rPr lang="ru-RU" sz="1000" b="1" dirty="0">
                <a:latin typeface="Georgia" panose="02040502050405020303" pitchFamily="18" charset="0"/>
              </a:rPr>
              <a:t>направлено на становление и формирование личности обучающегося (формирование нравственных убеждений, эстетического вкуса и здорового образа жизни, высокой культуры межличностного и межэтнического общения, овладение основами наук, государственным языком Российской Федерации, навыками умственного и физического труда, развитие склонностей, интересов, способности к социальному самоопределению).</a:t>
            </a:r>
          </a:p>
          <a:p>
            <a:r>
              <a:rPr lang="ru-RU" sz="1000" b="1" dirty="0" smtClean="0">
                <a:latin typeface="Georgia" panose="02040502050405020303" pitchFamily="18" charset="0"/>
              </a:rPr>
              <a:t> </a:t>
            </a:r>
            <a:r>
              <a:rPr lang="ru-RU" sz="1000" b="1" u="sng" dirty="0">
                <a:latin typeface="Georgia" panose="02040502050405020303" pitchFamily="18" charset="0"/>
              </a:rPr>
              <a:t>Среднее общее образование </a:t>
            </a:r>
            <a:r>
              <a:rPr lang="ru-RU" sz="1000" b="1" dirty="0">
                <a:latin typeface="Georgia" panose="02040502050405020303" pitchFamily="18" charset="0"/>
              </a:rPr>
              <a:t>направлено на дальнейшее становление и формирование личности обучающегося, развитие интереса к познанию и творческих способностей обучающегося, формирование навыков самостоятельной учебной деятельности на основе индивидуализации и профессиональной ориентации содержания среднего общего образования, подготовку обучающегося к жизни в обществе, самостоятельному жизненному выбору, продолжению образования и началу профессиональной деятельности.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7204" y="4391964"/>
            <a:ext cx="9477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Georgia" panose="02040502050405020303" pitchFamily="18" charset="0"/>
              </a:rPr>
              <a:t>Дополнительное образование детей обеспечивает их адаптацию к жизни в обществе, профессиональную ориентацию, а также выявление и поддержку детей, проявивших выдающиеся способности …</a:t>
            </a:r>
            <a:endParaRPr lang="ru-RU" sz="1000" b="1" dirty="0"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2011" y="5105312"/>
            <a:ext cx="8888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Georgia" panose="02040502050405020303" pitchFamily="18" charset="0"/>
              </a:rPr>
              <a:t>Психолого-педагогическая, медицинская и социальная помощь обучающимся, испытывающим трудности в освоении основных общеобразовательных программ, развитии и социальной адаптации</a:t>
            </a:r>
          </a:p>
          <a:p>
            <a:r>
              <a:rPr lang="ru-RU" sz="1000" b="1" dirty="0" smtClean="0">
                <a:latin typeface="Georgia" panose="02040502050405020303" pitchFamily="18" charset="0"/>
              </a:rPr>
              <a:t> Психолого-педагогическая, медицинская и социальная помощь включает в себя:</a:t>
            </a:r>
          </a:p>
          <a:p>
            <a:r>
              <a:rPr lang="ru-RU" sz="1000" b="1" dirty="0">
                <a:latin typeface="Georgia" panose="02040502050405020303" pitchFamily="18" charset="0"/>
              </a:rPr>
              <a:t>П</a:t>
            </a:r>
            <a:r>
              <a:rPr lang="ru-RU" sz="1000" b="1" dirty="0" smtClean="0">
                <a:latin typeface="Georgia" panose="02040502050405020303" pitchFamily="18" charset="0"/>
              </a:rPr>
              <a:t>омощь обучающимся в профориентации, получении профессии и социальной адаптации.</a:t>
            </a:r>
            <a:endParaRPr lang="ru-RU" sz="1000" b="1" dirty="0"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551" y="2800810"/>
            <a:ext cx="146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Статья 66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6088" y="4193279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Статья 75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6088" y="5459255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Статья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42. </a:t>
            </a:r>
          </a:p>
        </p:txBody>
      </p:sp>
    </p:spTree>
    <p:extLst>
      <p:ext uri="{BB962C8B-B14F-4D97-AF65-F5344CB8AC3E}">
        <p14:creationId xmlns:p14="http://schemas.microsoft.com/office/powerpoint/2010/main" val="178843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0"/>
          <p:cNvGrpSpPr/>
          <p:nvPr/>
        </p:nvGrpSpPr>
        <p:grpSpPr>
          <a:xfrm>
            <a:off x="718458" y="2565703"/>
            <a:ext cx="10972799" cy="4196408"/>
            <a:chOff x="-228381" y="2156264"/>
            <a:chExt cx="11162479" cy="4268392"/>
          </a:xfrm>
        </p:grpSpPr>
        <p:grpSp>
          <p:nvGrpSpPr>
            <p:cNvPr id="13" name="Group 29"/>
            <p:cNvGrpSpPr/>
            <p:nvPr/>
          </p:nvGrpSpPr>
          <p:grpSpPr>
            <a:xfrm>
              <a:off x="-1" y="2156264"/>
              <a:ext cx="10474129" cy="762001"/>
              <a:chOff x="-1" y="1618357"/>
              <a:chExt cx="10474128" cy="762001"/>
            </a:xfrm>
          </p:grpSpPr>
          <p:sp>
            <p:nvSpPr>
              <p:cNvPr id="41" name="Shape 21"/>
              <p:cNvSpPr/>
              <p:nvPr/>
            </p:nvSpPr>
            <p:spPr>
              <a:xfrm>
                <a:off x="-1" y="1618357"/>
                <a:ext cx="3175000" cy="76200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defTabSz="584200">
                  <a:lnSpc>
                    <a:spcPct val="100000"/>
                  </a:lnSpc>
                  <a:spcBef>
                    <a:spcPts val="0"/>
                  </a:spcBef>
                  <a:defRPr sz="2500" cap="all">
                    <a:solidFill>
                      <a:srgbClr val="FFFFFF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r>
                  <a:rPr lang="ru-RU" dirty="0" smtClean="0">
                    <a:solidFill>
                      <a:srgbClr val="00B050"/>
                    </a:solidFill>
                  </a:rPr>
                  <a:t>                </a:t>
                </a:r>
                <a:r>
                  <a:rPr lang="ru-RU" b="1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3600" b="1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1</a:t>
                </a:r>
                <a:endParaRPr sz="36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  <p:sp>
            <p:nvSpPr>
              <p:cNvPr id="39" name="Shape 24"/>
              <p:cNvSpPr/>
              <p:nvPr/>
            </p:nvSpPr>
            <p:spPr>
              <a:xfrm>
                <a:off x="3649563" y="1618357"/>
                <a:ext cx="3175001" cy="76200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defTabSz="584200">
                  <a:lnSpc>
                    <a:spcPct val="100000"/>
                  </a:lnSpc>
                  <a:spcBef>
                    <a:spcPts val="0"/>
                  </a:spcBef>
                  <a:defRPr sz="2500" cap="all">
                    <a:solidFill>
                      <a:srgbClr val="FFFFFF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r>
                  <a:rPr lang="ru-RU" dirty="0" smtClean="0">
                    <a:solidFill>
                      <a:srgbClr val="00B050"/>
                    </a:solidFill>
                  </a:rPr>
                  <a:t>                </a:t>
                </a:r>
                <a:r>
                  <a:rPr lang="ru-RU" sz="2400" b="1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3600" b="1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2</a:t>
                </a:r>
                <a:endParaRPr sz="36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  <p:sp>
            <p:nvSpPr>
              <p:cNvPr id="31" name="Shape 27"/>
              <p:cNvSpPr/>
              <p:nvPr/>
            </p:nvSpPr>
            <p:spPr>
              <a:xfrm>
                <a:off x="7299126" y="1618357"/>
                <a:ext cx="3175001" cy="76200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defTabSz="584200">
                  <a:lnSpc>
                    <a:spcPct val="100000"/>
                  </a:lnSpc>
                  <a:spcBef>
                    <a:spcPts val="0"/>
                  </a:spcBef>
                  <a:defRPr sz="2500" cap="all">
                    <a:solidFill>
                      <a:srgbClr val="FFFFFF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r>
                  <a:rPr lang="ru-RU" dirty="0" smtClean="0">
                    <a:solidFill>
                      <a:srgbClr val="00B050"/>
                    </a:solidFill>
                  </a:rPr>
                  <a:t>                </a:t>
                </a:r>
                <a:r>
                  <a:rPr lang="ru-RU" sz="3600" b="1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3</a:t>
                </a:r>
                <a:endParaRPr sz="36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p:grpSp>
        <p:grpSp>
          <p:nvGrpSpPr>
            <p:cNvPr id="14" name="Group 39"/>
            <p:cNvGrpSpPr/>
            <p:nvPr/>
          </p:nvGrpSpPr>
          <p:grpSpPr>
            <a:xfrm>
              <a:off x="-228381" y="3166463"/>
              <a:ext cx="11162479" cy="3258193"/>
              <a:chOff x="-228381" y="3166462"/>
              <a:chExt cx="11162478" cy="3258191"/>
            </a:xfrm>
          </p:grpSpPr>
          <p:sp>
            <p:nvSpPr>
              <p:cNvPr id="24" name="Shape 30"/>
              <p:cNvSpPr/>
              <p:nvPr/>
            </p:nvSpPr>
            <p:spPr>
              <a:xfrm>
                <a:off x="-228381" y="3166462"/>
                <a:ext cx="3403382" cy="28825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584200">
                  <a:lnSpc>
                    <a:spcPct val="120000"/>
                  </a:lnSpc>
                  <a:spcBef>
                    <a:spcPts val="1000"/>
                  </a:spcBef>
                  <a:defRPr sz="1600">
                    <a:solidFill>
                      <a:srgbClr val="4D4D4D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 lvl="0" algn="ctr">
                  <a:spcBef>
                    <a:spcPts val="0"/>
                  </a:spcBef>
                </a:pPr>
                <a:r>
                  <a:rPr lang="ru-RU" sz="24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Развитие</a:t>
                </a:r>
              </a:p>
              <a:p>
                <a:pPr lvl="0" algn="ctr">
                  <a:spcBef>
                    <a:spcPts val="0"/>
                  </a:spcBef>
                </a:pPr>
                <a:r>
                  <a:rPr lang="ru-RU" sz="24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профессиональных компетенций в соответствии с идеями юниорского движения </a:t>
                </a:r>
                <a:r>
                  <a:rPr lang="en-US" sz="24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WorldSrils</a:t>
                </a:r>
                <a:r>
                  <a:rPr lang="ru-RU" sz="24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Russia</a:t>
                </a:r>
                <a:endParaRPr lang="ru-RU" sz="2400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  <p:sp>
            <p:nvSpPr>
              <p:cNvPr id="22" name="Shape 33"/>
              <p:cNvSpPr/>
              <p:nvPr/>
            </p:nvSpPr>
            <p:spPr>
              <a:xfrm>
                <a:off x="3649563" y="3197814"/>
                <a:ext cx="3175002" cy="27264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584200">
                  <a:lnSpc>
                    <a:spcPct val="120000"/>
                  </a:lnSpc>
                  <a:spcBef>
                    <a:spcPts val="1000"/>
                  </a:spcBef>
                  <a:defRPr sz="1600">
                    <a:solidFill>
                      <a:srgbClr val="4D4D4D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 algn="ctr">
                  <a:spcBef>
                    <a:spcPts val="0"/>
                  </a:spcBef>
                </a:pPr>
                <a:r>
                  <a:rPr lang="ru-RU" sz="24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Развитие </a:t>
                </a:r>
                <a:r>
                  <a:rPr lang="ru-RU" sz="24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профессиональных </a:t>
                </a:r>
                <a:r>
                  <a:rPr lang="ru-RU" sz="24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компетенций</a:t>
                </a:r>
              </a:p>
              <a:p>
                <a:pPr algn="ctr">
                  <a:spcBef>
                    <a:spcPts val="0"/>
                  </a:spcBef>
                </a:pPr>
                <a:r>
                  <a:rPr lang="ru-RU" sz="24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в области </a:t>
                </a:r>
                <a:r>
                  <a:rPr lang="ru-RU" sz="24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«Ландшафтный </a:t>
                </a:r>
                <a:r>
                  <a:rPr lang="ru-RU" sz="24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дизайн</a:t>
                </a:r>
                <a:endParaRPr lang="ru-RU" sz="2400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  <p:sp>
            <p:nvSpPr>
              <p:cNvPr id="20" name="Shape 36"/>
              <p:cNvSpPr/>
              <p:nvPr/>
            </p:nvSpPr>
            <p:spPr>
              <a:xfrm>
                <a:off x="7113606" y="3166462"/>
                <a:ext cx="3820491" cy="32581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584200">
                  <a:lnSpc>
                    <a:spcPct val="120000"/>
                  </a:lnSpc>
                  <a:spcBef>
                    <a:spcPts val="1000"/>
                  </a:spcBef>
                  <a:defRPr sz="1600">
                    <a:solidFill>
                      <a:srgbClr val="4D4D4D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 algn="ctr"/>
                <a:r>
                  <a:rPr lang="ru-RU" sz="24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И</a:t>
                </a:r>
                <a:r>
                  <a:rPr lang="ru-RU" sz="24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нновационная модель является универсальной </a:t>
                </a:r>
                <a:r>
                  <a:rPr lang="ru-RU" sz="24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и может быть наполнена содержанием любой другой профессиональной </a:t>
                </a:r>
                <a:r>
                  <a:rPr lang="ru-RU" sz="24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компетенции</a:t>
                </a:r>
                <a:endParaRPr lang="ru-RU" sz="2400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1848048" y="1556744"/>
            <a:ext cx="8485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      </a:t>
            </a:r>
            <a:r>
              <a:rPr lang="ru-RU" sz="4000" dirty="0" err="1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Инновационность</a:t>
            </a:r>
            <a:r>
              <a:rPr lang="ru-RU" sz="40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 ИОП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965" y="850"/>
            <a:ext cx="1710190" cy="1153912"/>
          </a:xfrm>
          <a:prstGeom prst="rect">
            <a:avLst/>
          </a:prstGeom>
        </p:spPr>
      </p:pic>
      <p:pic>
        <p:nvPicPr>
          <p:cNvPr id="16" name="Picture 2" descr="Логотип 140 школ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1" y="-3668"/>
            <a:ext cx="2593336" cy="1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44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4"/>
          <p:cNvGrpSpPr/>
          <p:nvPr/>
        </p:nvGrpSpPr>
        <p:grpSpPr>
          <a:xfrm>
            <a:off x="253686" y="2428567"/>
            <a:ext cx="11508823" cy="4085232"/>
            <a:chOff x="3275541" y="-1"/>
            <a:chExt cx="6366361" cy="233166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7" name="Shape 14"/>
            <p:cNvSpPr/>
            <p:nvPr/>
          </p:nvSpPr>
          <p:spPr>
            <a:xfrm>
              <a:off x="3275541" y="-1"/>
              <a:ext cx="3093052" cy="23316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" name="Shape 21"/>
            <p:cNvSpPr/>
            <p:nvPr/>
          </p:nvSpPr>
          <p:spPr>
            <a:xfrm>
              <a:off x="6551083" y="-1"/>
              <a:ext cx="3090819" cy="23316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0" name="Group 34"/>
          <p:cNvGrpSpPr/>
          <p:nvPr/>
        </p:nvGrpSpPr>
        <p:grpSpPr>
          <a:xfrm>
            <a:off x="1211374" y="1967396"/>
            <a:ext cx="9927095" cy="1054287"/>
            <a:chOff x="2792038" y="-6625"/>
            <a:chExt cx="8084019" cy="253654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2" name="Shape 14"/>
            <p:cNvSpPr/>
            <p:nvPr/>
          </p:nvSpPr>
          <p:spPr>
            <a:xfrm>
              <a:off x="2792038" y="-6625"/>
              <a:ext cx="3178176" cy="25013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" name="Shape 21"/>
            <p:cNvSpPr/>
            <p:nvPr/>
          </p:nvSpPr>
          <p:spPr>
            <a:xfrm>
              <a:off x="7697881" y="-3102"/>
              <a:ext cx="3178176" cy="25013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753843" y="1145575"/>
            <a:ext cx="4168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b="1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algn="ctr"/>
            <a:r>
              <a:rPr lang="ru-RU" sz="40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        Цели ИОП</a:t>
            </a:r>
            <a:endParaRPr lang="ru-RU" sz="4000" dirty="0">
              <a:solidFill>
                <a:srgbClr val="1B2911"/>
              </a:solidFill>
              <a:latin typeface="Georgia" panose="02040502050405020303" pitchFamily="18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19" name="Shape 20"/>
          <p:cNvSpPr/>
          <p:nvPr/>
        </p:nvSpPr>
        <p:spPr>
          <a:xfrm>
            <a:off x="2505423" y="1387699"/>
            <a:ext cx="1248420" cy="124858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sz="3600" b="1" dirty="0">
                <a:solidFill>
                  <a:schemeClr val="tx1"/>
                </a:solidFill>
                <a:latin typeface="Georgia" panose="02040502050405020303" pitchFamily="18" charset="0"/>
                <a:ea typeface="Helvetica Neue" charset="0"/>
                <a:cs typeface="Helvetica Neue" charset="0"/>
              </a:rPr>
              <a:t>1</a:t>
            </a:r>
            <a:endParaRPr sz="3600" b="1" dirty="0">
              <a:solidFill>
                <a:schemeClr val="tx1"/>
              </a:solidFill>
              <a:latin typeface="Georgia" panose="02040502050405020303" pitchFamily="18" charset="0"/>
              <a:ea typeface="Helvetica Neue" charset="0"/>
              <a:cs typeface="Helvetica Neue" charset="0"/>
            </a:endParaRPr>
          </a:p>
        </p:txBody>
      </p:sp>
      <p:sp>
        <p:nvSpPr>
          <p:cNvPr id="21" name="Shape 20"/>
          <p:cNvSpPr/>
          <p:nvPr/>
        </p:nvSpPr>
        <p:spPr>
          <a:xfrm>
            <a:off x="8569019" y="1395195"/>
            <a:ext cx="1248420" cy="124858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sz="3600" b="1" dirty="0">
                <a:solidFill>
                  <a:schemeClr val="tx1"/>
                </a:solidFill>
                <a:latin typeface="Georgia" panose="02040502050405020303" pitchFamily="18" charset="0"/>
                <a:ea typeface="Helvetica Neue" charset="0"/>
                <a:cs typeface="Helvetica Neue" charset="0"/>
              </a:rPr>
              <a:t>2</a:t>
            </a:r>
            <a:endParaRPr sz="3600" b="1" dirty="0">
              <a:solidFill>
                <a:schemeClr val="tx1"/>
              </a:solidFill>
              <a:latin typeface="Georgia" panose="02040502050405020303" pitchFamily="18" charset="0"/>
              <a:ea typeface="Helvetica Neue" charset="0"/>
              <a:cs typeface="Helvetica Neue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8344" y="2946041"/>
            <a:ext cx="5366656" cy="3349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err="1" smtClean="0">
                <a:latin typeface="Georgia" panose="02040502050405020303" pitchFamily="18" charset="0"/>
              </a:rPr>
              <a:t>Профориентационная</a:t>
            </a:r>
            <a:r>
              <a:rPr lang="ru-RU" sz="2400" dirty="0" smtClean="0">
                <a:latin typeface="Georgia" panose="02040502050405020303" pitchFamily="18" charset="0"/>
              </a:rPr>
              <a:t> поддержка обучающихся </a:t>
            </a:r>
            <a:r>
              <a:rPr lang="ru-RU" sz="2400" dirty="0">
                <a:latin typeface="Georgia" panose="02040502050405020303" pitchFamily="18" charset="0"/>
              </a:rPr>
              <a:t>в процессе выбора </a:t>
            </a:r>
            <a:r>
              <a:rPr lang="ru-RU" sz="2400" dirty="0" smtClean="0">
                <a:latin typeface="Georgia" panose="02040502050405020303" pitchFamily="18" charset="0"/>
              </a:rPr>
              <a:t>профиля </a:t>
            </a:r>
            <a:r>
              <a:rPr lang="ru-RU" sz="2400" dirty="0">
                <a:latin typeface="Georgia" panose="02040502050405020303" pitchFamily="18" charset="0"/>
              </a:rPr>
              <a:t>обучения и сферы будущей профессиональной деятельности в области ландшафтного </a:t>
            </a:r>
            <a:r>
              <a:rPr lang="ru-RU" sz="2400" dirty="0" smtClean="0">
                <a:latin typeface="Georgia" panose="02040502050405020303" pitchFamily="18" charset="0"/>
              </a:rPr>
              <a:t>дизайна</a:t>
            </a: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8862" y="2949915"/>
            <a:ext cx="576656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Georgia" panose="02040502050405020303" pitchFamily="18" charset="0"/>
              </a:rPr>
              <a:t>Выработка </a:t>
            </a:r>
            <a:r>
              <a:rPr lang="ru-RU" sz="2400" dirty="0">
                <a:latin typeface="Georgia" panose="02040502050405020303" pitchFamily="18" charset="0"/>
              </a:rPr>
              <a:t>у школьников сознательного отношения к труду, профессионального самоопределения </a:t>
            </a:r>
            <a:r>
              <a:rPr lang="ru-RU" sz="2400" dirty="0" smtClean="0">
                <a:latin typeface="Georgia" panose="02040502050405020303" pitchFamily="18" charset="0"/>
              </a:rPr>
              <a:t>в </a:t>
            </a:r>
            <a:r>
              <a:rPr lang="ru-RU" sz="2400" dirty="0">
                <a:latin typeface="Georgia" panose="02040502050405020303" pitchFamily="18" charset="0"/>
              </a:rPr>
              <a:t>соответствии со своими возможностями, способностями и с учетом требований рынка труда.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965" y="850"/>
            <a:ext cx="1710190" cy="1153912"/>
          </a:xfrm>
          <a:prstGeom prst="rect">
            <a:avLst/>
          </a:prstGeom>
        </p:spPr>
      </p:pic>
      <p:pic>
        <p:nvPicPr>
          <p:cNvPr id="17" name="Picture 2" descr="Логотип 140 школ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1" y="-3668"/>
            <a:ext cx="2593336" cy="1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76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34"/>
          <p:cNvGrpSpPr/>
          <p:nvPr/>
        </p:nvGrpSpPr>
        <p:grpSpPr>
          <a:xfrm>
            <a:off x="222423" y="2340775"/>
            <a:ext cx="11728798" cy="4197928"/>
            <a:chOff x="0" y="-1"/>
            <a:chExt cx="13004803" cy="250131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3" name="Shape 7"/>
            <p:cNvSpPr/>
            <p:nvPr/>
          </p:nvSpPr>
          <p:spPr>
            <a:xfrm>
              <a:off x="0" y="-1"/>
              <a:ext cx="3178175" cy="25013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dirty="0"/>
            </a:p>
          </p:txBody>
        </p:sp>
        <p:sp>
          <p:nvSpPr>
            <p:cNvPr id="44" name="Shape 14"/>
            <p:cNvSpPr/>
            <p:nvPr/>
          </p:nvSpPr>
          <p:spPr>
            <a:xfrm>
              <a:off x="3275540" y="-1"/>
              <a:ext cx="3178176" cy="25013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" name="Shape 21"/>
            <p:cNvSpPr/>
            <p:nvPr/>
          </p:nvSpPr>
          <p:spPr>
            <a:xfrm>
              <a:off x="6551083" y="-1"/>
              <a:ext cx="3178176" cy="25013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" name="Shape 28"/>
            <p:cNvSpPr/>
            <p:nvPr/>
          </p:nvSpPr>
          <p:spPr>
            <a:xfrm>
              <a:off x="9826625" y="-1"/>
              <a:ext cx="3178178" cy="25013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1" name="Group 34"/>
          <p:cNvGrpSpPr/>
          <p:nvPr/>
        </p:nvGrpSpPr>
        <p:grpSpPr>
          <a:xfrm>
            <a:off x="223161" y="1347871"/>
            <a:ext cx="11728798" cy="1039644"/>
            <a:chOff x="0" y="-1"/>
            <a:chExt cx="13004803" cy="250131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41" name="Shape 7"/>
            <p:cNvSpPr/>
            <p:nvPr/>
          </p:nvSpPr>
          <p:spPr>
            <a:xfrm>
              <a:off x="0" y="-1"/>
              <a:ext cx="3178175" cy="25013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>
                <a:solidFill>
                  <a:srgbClr val="296D9E"/>
                </a:solidFill>
              </a:endParaRPr>
            </a:p>
          </p:txBody>
        </p:sp>
        <p:sp>
          <p:nvSpPr>
            <p:cNvPr id="35" name="Shape 14"/>
            <p:cNvSpPr/>
            <p:nvPr/>
          </p:nvSpPr>
          <p:spPr>
            <a:xfrm>
              <a:off x="3275540" y="-1"/>
              <a:ext cx="3178176" cy="25013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9" name="Shape 21"/>
            <p:cNvSpPr/>
            <p:nvPr/>
          </p:nvSpPr>
          <p:spPr>
            <a:xfrm>
              <a:off x="6551083" y="-1"/>
              <a:ext cx="3178176" cy="25013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" name="Shape 28"/>
            <p:cNvSpPr/>
            <p:nvPr/>
          </p:nvSpPr>
          <p:spPr>
            <a:xfrm>
              <a:off x="9826625" y="-1"/>
              <a:ext cx="3178178" cy="25013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88467" y="1745672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342620" y="1745672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2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296773" y="1714437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3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250926" y="1745672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4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67232" y="535515"/>
            <a:ext cx="2170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b="1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ru-RU" sz="40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Задачи</a:t>
            </a:r>
            <a:endParaRPr lang="ru-RU" sz="4000" dirty="0">
              <a:solidFill>
                <a:srgbClr val="1B2911"/>
              </a:solidFill>
              <a:latin typeface="Georgia" panose="02040502050405020303" pitchFamily="18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24" name="Shape 20"/>
          <p:cNvSpPr/>
          <p:nvPr/>
        </p:nvSpPr>
        <p:spPr>
          <a:xfrm>
            <a:off x="1032120" y="1165994"/>
            <a:ext cx="1248420" cy="124858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anose="02040502050405020303" pitchFamily="18" charset="0"/>
                <a:ea typeface="Helvetica Neue" charset="0"/>
                <a:cs typeface="Helvetica Neue" charset="0"/>
              </a:rPr>
              <a:t>1</a:t>
            </a:r>
            <a:endParaRPr sz="3200" b="1" dirty="0">
              <a:solidFill>
                <a:schemeClr val="tx1"/>
              </a:solidFill>
              <a:latin typeface="Georgia" panose="02040502050405020303" pitchFamily="18" charset="0"/>
              <a:ea typeface="Helvetica Neue" charset="0"/>
              <a:cs typeface="Helvetica Neue" charset="0"/>
            </a:endParaRPr>
          </a:p>
        </p:txBody>
      </p:sp>
      <p:sp>
        <p:nvSpPr>
          <p:cNvPr id="25" name="Shape 20"/>
          <p:cNvSpPr/>
          <p:nvPr/>
        </p:nvSpPr>
        <p:spPr>
          <a:xfrm>
            <a:off x="3955420" y="1154762"/>
            <a:ext cx="1248420" cy="124858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sz="3200" b="1" dirty="0">
                <a:solidFill>
                  <a:schemeClr val="tx1"/>
                </a:solidFill>
                <a:latin typeface="Georgia" panose="02040502050405020303" pitchFamily="18" charset="0"/>
                <a:ea typeface="Helvetica Neue" charset="0"/>
                <a:cs typeface="Helvetica Neue" charset="0"/>
              </a:rPr>
              <a:t>2</a:t>
            </a:r>
            <a:endParaRPr sz="3200" b="1" dirty="0">
              <a:solidFill>
                <a:schemeClr val="tx1"/>
              </a:solidFill>
              <a:latin typeface="Georgia" panose="02040502050405020303" pitchFamily="18" charset="0"/>
              <a:ea typeface="Helvetica Neue" charset="0"/>
              <a:cs typeface="Helvetica Neue" charset="0"/>
            </a:endParaRPr>
          </a:p>
        </p:txBody>
      </p:sp>
      <p:sp>
        <p:nvSpPr>
          <p:cNvPr id="26" name="Shape 20"/>
          <p:cNvSpPr/>
          <p:nvPr/>
        </p:nvSpPr>
        <p:spPr>
          <a:xfrm>
            <a:off x="6840047" y="1138932"/>
            <a:ext cx="1248420" cy="124858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sz="3200" b="1" dirty="0">
                <a:solidFill>
                  <a:schemeClr val="tx1"/>
                </a:solidFill>
                <a:latin typeface="Georgia" panose="02040502050405020303" pitchFamily="18" charset="0"/>
                <a:ea typeface="Helvetica Neue" charset="0"/>
                <a:cs typeface="Helvetica Neue" charset="0"/>
              </a:rPr>
              <a:t>3</a:t>
            </a:r>
            <a:endParaRPr sz="3200" b="1" dirty="0">
              <a:solidFill>
                <a:schemeClr val="tx1"/>
              </a:solidFill>
              <a:latin typeface="Georgia" panose="02040502050405020303" pitchFamily="18" charset="0"/>
              <a:ea typeface="Helvetica Neue" charset="0"/>
              <a:cs typeface="Helvetica Neue" charset="0"/>
            </a:endParaRPr>
          </a:p>
        </p:txBody>
      </p:sp>
      <p:sp>
        <p:nvSpPr>
          <p:cNvPr id="27" name="Shape 20"/>
          <p:cNvSpPr/>
          <p:nvPr/>
        </p:nvSpPr>
        <p:spPr>
          <a:xfrm>
            <a:off x="9894578" y="1165994"/>
            <a:ext cx="1248420" cy="124858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ctr"/>
            <a:r>
              <a:rPr lang="ru-RU" sz="3200" b="1" dirty="0">
                <a:solidFill>
                  <a:schemeClr val="tx1"/>
                </a:solidFill>
                <a:latin typeface="Georgia" panose="02040502050405020303" pitchFamily="18" charset="0"/>
                <a:ea typeface="Helvetica Neue" charset="0"/>
                <a:cs typeface="Helvetica Neue" charset="0"/>
              </a:rPr>
              <a:t>4</a:t>
            </a:r>
            <a:endParaRPr sz="3200" b="1" dirty="0">
              <a:solidFill>
                <a:schemeClr val="tx1"/>
              </a:solidFill>
              <a:latin typeface="Georgia" panose="02040502050405020303" pitchFamily="18" charset="0"/>
              <a:ea typeface="Helvetica Neue" charset="0"/>
              <a:cs typeface="Helvetica Neue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469183" y="6488668"/>
            <a:ext cx="3147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«Профессия – шаг в будущее»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15902" y="2675495"/>
            <a:ext cx="26808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Формирование </a:t>
            </a:r>
            <a:r>
              <a:rPr lang="ru-RU" sz="2000" dirty="0">
                <a:latin typeface="Georgia" panose="02040502050405020303" pitchFamily="18" charset="0"/>
              </a:rPr>
              <a:t>у </a:t>
            </a:r>
            <a:r>
              <a:rPr lang="ru-RU" sz="2000" dirty="0" smtClean="0">
                <a:latin typeface="Georgia" panose="02040502050405020303" pitchFamily="18" charset="0"/>
              </a:rPr>
              <a:t>   школьников </a:t>
            </a:r>
            <a:r>
              <a:rPr lang="ru-RU" sz="2000" dirty="0">
                <a:latin typeface="Georgia" panose="02040502050405020303" pitchFamily="18" charset="0"/>
              </a:rPr>
              <a:t>устойчивых интересов к профессиональной деятельности в области ландшафтного </a:t>
            </a:r>
            <a:r>
              <a:rPr lang="ru-RU" sz="2000" dirty="0" smtClean="0">
                <a:latin typeface="Georgia" panose="02040502050405020303" pitchFamily="18" charset="0"/>
              </a:rPr>
              <a:t>дизайна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54334" y="2392292"/>
            <a:ext cx="274565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Расширение </a:t>
            </a:r>
            <a:r>
              <a:rPr lang="ru-RU" dirty="0">
                <a:latin typeface="Georgia" panose="02040502050405020303" pitchFamily="18" charset="0"/>
              </a:rPr>
              <a:t>образовательного пространства обучающихся основной школы для развития профессиональной компетенции </a:t>
            </a:r>
            <a:r>
              <a:rPr lang="ru-RU" dirty="0" err="1">
                <a:latin typeface="Georgia" panose="02040502050405020303" pitchFamily="18" charset="0"/>
              </a:rPr>
              <a:t>World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Skills</a:t>
            </a:r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err="1">
                <a:latin typeface="Georgia" panose="02040502050405020303" pitchFamily="18" charset="0"/>
              </a:rPr>
              <a:t>Russia</a:t>
            </a:r>
            <a:r>
              <a:rPr lang="ru-RU" dirty="0">
                <a:latin typeface="Georgia" panose="02040502050405020303" pitchFamily="18" charset="0"/>
              </a:rPr>
              <a:t> в области ландшафтного дизайна в системе внеурочной деятельности через работу системы школьных </a:t>
            </a:r>
            <a:r>
              <a:rPr lang="ru-RU" dirty="0" smtClean="0">
                <a:latin typeface="Georgia" panose="02040502050405020303" pitchFamily="18" charset="0"/>
              </a:rPr>
              <a:t>объединений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16971" y="2509362"/>
            <a:ext cx="27134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Разработка системы </a:t>
            </a:r>
            <a:r>
              <a:rPr lang="ru-RU" dirty="0">
                <a:latin typeface="Georgia" panose="02040502050405020303" pitchFamily="18" charset="0"/>
              </a:rPr>
              <a:t>образовательных ресурсов для обучающихся основной школы с целью развития профессиональной компетенции в области ландшафтного </a:t>
            </a:r>
            <a:r>
              <a:rPr lang="ru-RU" dirty="0" smtClean="0">
                <a:latin typeface="Georgia" panose="02040502050405020303" pitchFamily="18" charset="0"/>
              </a:rPr>
              <a:t>дизайна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246821" y="2637767"/>
            <a:ext cx="25439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Оказание дополнительной поддержки </a:t>
            </a:r>
            <a:r>
              <a:rPr lang="ru-RU" dirty="0">
                <a:latin typeface="Georgia" panose="02040502050405020303" pitchFamily="18" charset="0"/>
              </a:rPr>
              <a:t>учащимся, испытывающим затруднения при выборе </a:t>
            </a:r>
            <a:r>
              <a:rPr lang="ru-RU" dirty="0" smtClean="0">
                <a:latin typeface="Georgia" panose="02040502050405020303" pitchFamily="18" charset="0"/>
              </a:rPr>
              <a:t>профессии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965" y="850"/>
            <a:ext cx="1710190" cy="1153912"/>
          </a:xfrm>
          <a:prstGeom prst="rect">
            <a:avLst/>
          </a:prstGeom>
        </p:spPr>
      </p:pic>
      <p:pic>
        <p:nvPicPr>
          <p:cNvPr id="30" name="Picture 2" descr="Логотип 140 школ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1" y="-3668"/>
            <a:ext cx="2593336" cy="1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53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20"/>
          <p:cNvSpPr/>
          <p:nvPr/>
        </p:nvSpPr>
        <p:spPr>
          <a:xfrm>
            <a:off x="4634722" y="1913613"/>
            <a:ext cx="3035602" cy="4945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ts val="65900"/>
              </a:lnSpc>
              <a:defRPr sz="60000">
                <a:solidFill>
                  <a:srgbClr val="3197E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algn="ctr"/>
            <a:r>
              <a:rPr sz="50000" dirty="0" smtClean="0">
                <a:solidFill>
                  <a:schemeClr val="accent6">
                    <a:lumMod val="50000"/>
                  </a:schemeClr>
                </a:solidFill>
              </a:rPr>
              <a:t>6</a:t>
            </a:r>
            <a:endParaRPr sz="50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9974" y="275898"/>
            <a:ext cx="10255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algn="r"/>
            <a:r>
              <a:rPr lang="ru-RU" sz="40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Структура и содержание                   проекта</a:t>
            </a:r>
            <a:endParaRPr lang="ru-RU" sz="4000" dirty="0">
              <a:solidFill>
                <a:srgbClr val="1B2911"/>
              </a:solidFill>
              <a:latin typeface="Georgia" panose="02040502050405020303" pitchFamily="18" charset="0"/>
              <a:ea typeface="Helvetica Neue Light" charset="0"/>
              <a:cs typeface="Helvetica Neue Light" charset="0"/>
            </a:endParaRPr>
          </a:p>
        </p:txBody>
      </p:sp>
      <p:grpSp>
        <p:nvGrpSpPr>
          <p:cNvPr id="38" name="Group 26"/>
          <p:cNvGrpSpPr/>
          <p:nvPr/>
        </p:nvGrpSpPr>
        <p:grpSpPr>
          <a:xfrm>
            <a:off x="6627941" y="1592946"/>
            <a:ext cx="5216838" cy="1073136"/>
            <a:chOff x="0" y="-363365"/>
            <a:chExt cx="6026454" cy="1432746"/>
          </a:xfrm>
        </p:grpSpPr>
        <p:sp>
          <p:nvSpPr>
            <p:cNvPr id="69" name="Shape 21"/>
            <p:cNvSpPr/>
            <p:nvPr/>
          </p:nvSpPr>
          <p:spPr>
            <a:xfrm flipH="1">
              <a:off x="613888" y="170507"/>
              <a:ext cx="651052" cy="361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9612" y="0"/>
                  </a:lnTo>
                  <a:lnTo>
                    <a:pt x="0" y="0"/>
                  </a:ln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72" name="Shape 22"/>
            <p:cNvSpPr/>
            <p:nvPr/>
          </p:nvSpPr>
          <p:spPr>
            <a:xfrm>
              <a:off x="1203680" y="-363365"/>
              <a:ext cx="4822774" cy="1432746"/>
            </a:xfrm>
            <a:prstGeom prst="rect">
              <a:avLst/>
            </a:prstGeom>
            <a:solidFill>
              <a:srgbClr val="E0E0E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l"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lvl="0"/>
              <a:r>
                <a:rPr lang="ru-RU" sz="2000" dirty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Коммуникативная компетенция обучающихся ландшафтного </a:t>
              </a:r>
              <a:r>
                <a:rPr lang="ru-RU" sz="2000" dirty="0" smtClean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дизайна.</a:t>
              </a:r>
              <a:endParaRPr lang="ru-RU" sz="2000" dirty="0">
                <a:solidFill>
                  <a:schemeClr val="tx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endParaRPr>
            </a:p>
          </p:txBody>
        </p:sp>
        <p:sp>
          <p:nvSpPr>
            <p:cNvPr id="71" name="Shape 25"/>
            <p:cNvSpPr/>
            <p:nvPr/>
          </p:nvSpPr>
          <p:spPr>
            <a:xfrm>
              <a:off x="0" y="307380"/>
              <a:ext cx="482377" cy="762001"/>
            </a:xfrm>
            <a:prstGeom prst="ellipse">
              <a:avLst/>
            </a:prstGeom>
            <a:solidFill>
              <a:srgbClr val="E5E5E5"/>
            </a:solidFill>
            <a:ln w="63500" cap="flat">
              <a:solidFill>
                <a:srgbClr val="FFFF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2500" cap="all">
                  <a:solidFill>
                    <a:srgbClr val="262626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2400" b="1" dirty="0">
                  <a:solidFill>
                    <a:schemeClr val="tx1"/>
                  </a:solidFill>
                  <a:latin typeface="Georgia" panose="02040502050405020303" pitchFamily="18" charset="0"/>
                </a:rPr>
                <a:t>2</a:t>
              </a:r>
            </a:p>
          </p:txBody>
        </p:sp>
      </p:grpSp>
      <p:grpSp>
        <p:nvGrpSpPr>
          <p:cNvPr id="39" name="Group 32"/>
          <p:cNvGrpSpPr/>
          <p:nvPr/>
        </p:nvGrpSpPr>
        <p:grpSpPr>
          <a:xfrm>
            <a:off x="6627941" y="3254740"/>
            <a:ext cx="3952642" cy="770866"/>
            <a:chOff x="0" y="-241753"/>
            <a:chExt cx="6722605" cy="1357417"/>
          </a:xfrm>
        </p:grpSpPr>
        <p:sp>
          <p:nvSpPr>
            <p:cNvPr id="64" name="Shape 27"/>
            <p:cNvSpPr/>
            <p:nvPr/>
          </p:nvSpPr>
          <p:spPr>
            <a:xfrm flipH="1">
              <a:off x="638396" y="42032"/>
              <a:ext cx="1133777" cy="488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9612" y="0"/>
                  </a:lnTo>
                  <a:lnTo>
                    <a:pt x="0" y="0"/>
                  </a:ln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7" name="Shape 28"/>
            <p:cNvSpPr/>
            <p:nvPr/>
          </p:nvSpPr>
          <p:spPr>
            <a:xfrm>
              <a:off x="1455277" y="-241753"/>
              <a:ext cx="5267328" cy="595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l"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lvl="0"/>
              <a:endPara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charset="0"/>
                <a:ea typeface="Helvetica Neue Light" charset="0"/>
                <a:cs typeface="Helvetica Neue Light" charset="0"/>
              </a:endParaRPr>
            </a:p>
          </p:txBody>
        </p:sp>
        <p:sp>
          <p:nvSpPr>
            <p:cNvPr id="66" name="Shape 31"/>
            <p:cNvSpPr/>
            <p:nvPr/>
          </p:nvSpPr>
          <p:spPr>
            <a:xfrm>
              <a:off x="0" y="353663"/>
              <a:ext cx="762000" cy="762001"/>
            </a:xfrm>
            <a:prstGeom prst="ellipse">
              <a:avLst/>
            </a:prstGeom>
            <a:solidFill>
              <a:srgbClr val="E5E5E5"/>
            </a:solidFill>
            <a:ln w="63500" cap="flat">
              <a:solidFill>
                <a:srgbClr val="FFFF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2500" cap="all">
                  <a:solidFill>
                    <a:srgbClr val="262626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2400" b="1" dirty="0">
                  <a:solidFill>
                    <a:schemeClr val="tx1"/>
                  </a:solidFill>
                  <a:latin typeface="Georgia" panose="02040502050405020303" pitchFamily="18" charset="0"/>
                </a:rPr>
                <a:t>3</a:t>
              </a:r>
            </a:p>
          </p:txBody>
        </p:sp>
      </p:grpSp>
      <p:grpSp>
        <p:nvGrpSpPr>
          <p:cNvPr id="40" name="Group 38"/>
          <p:cNvGrpSpPr/>
          <p:nvPr/>
        </p:nvGrpSpPr>
        <p:grpSpPr>
          <a:xfrm>
            <a:off x="7075969" y="4709062"/>
            <a:ext cx="4768810" cy="1790890"/>
            <a:chOff x="0" y="-287602"/>
            <a:chExt cx="6661269" cy="2849799"/>
          </a:xfrm>
        </p:grpSpPr>
        <p:sp>
          <p:nvSpPr>
            <p:cNvPr id="59" name="Shape 33"/>
            <p:cNvSpPr/>
            <p:nvPr/>
          </p:nvSpPr>
          <p:spPr>
            <a:xfrm rot="10800000">
              <a:off x="613888" y="601124"/>
              <a:ext cx="651052" cy="361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9612" y="0"/>
                  </a:lnTo>
                  <a:lnTo>
                    <a:pt x="0" y="0"/>
                  </a:ln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2" name="Shape 34"/>
            <p:cNvSpPr/>
            <p:nvPr/>
          </p:nvSpPr>
          <p:spPr>
            <a:xfrm>
              <a:off x="1424859" y="-287602"/>
              <a:ext cx="5236410" cy="2849799"/>
            </a:xfrm>
            <a:prstGeom prst="rect">
              <a:avLst/>
            </a:prstGeom>
            <a:solidFill>
              <a:srgbClr val="E0E0E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l"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lvl="0"/>
              <a:r>
                <a:rPr lang="ru-RU" sz="2000" dirty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Компетенция обучающихся в области выбора и подготовки грунта для организации и проведения ландшафтных </a:t>
              </a:r>
              <a:r>
                <a:rPr lang="ru-RU" sz="2000" dirty="0" smtClean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работ.</a:t>
              </a:r>
              <a:endParaRPr lang="ru-RU" sz="2000" dirty="0">
                <a:solidFill>
                  <a:schemeClr val="tx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endParaRPr>
            </a:p>
          </p:txBody>
        </p:sp>
        <p:sp>
          <p:nvSpPr>
            <p:cNvPr id="61" name="Shape 37"/>
            <p:cNvSpPr/>
            <p:nvPr/>
          </p:nvSpPr>
          <p:spPr>
            <a:xfrm>
              <a:off x="0" y="0"/>
              <a:ext cx="762000" cy="762000"/>
            </a:xfrm>
            <a:prstGeom prst="ellipse">
              <a:avLst/>
            </a:prstGeom>
            <a:solidFill>
              <a:srgbClr val="E5E5E5"/>
            </a:solidFill>
            <a:ln w="63500" cap="flat">
              <a:solidFill>
                <a:srgbClr val="FFFF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2500" cap="all">
                  <a:solidFill>
                    <a:srgbClr val="262626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2400" b="1" dirty="0">
                  <a:solidFill>
                    <a:schemeClr val="tx1"/>
                  </a:solidFill>
                  <a:latin typeface="Georgia" panose="02040502050405020303" pitchFamily="18" charset="0"/>
                </a:rPr>
                <a:t>4</a:t>
              </a:r>
            </a:p>
          </p:txBody>
        </p:sp>
      </p:grpSp>
      <p:grpSp>
        <p:nvGrpSpPr>
          <p:cNvPr id="41" name="Group 44"/>
          <p:cNvGrpSpPr/>
          <p:nvPr/>
        </p:nvGrpSpPr>
        <p:grpSpPr>
          <a:xfrm>
            <a:off x="460267" y="1688761"/>
            <a:ext cx="5238972" cy="753667"/>
            <a:chOff x="-2526184" y="-105967"/>
            <a:chExt cx="6541147" cy="1644177"/>
          </a:xfrm>
        </p:grpSpPr>
        <p:sp>
          <p:nvSpPr>
            <p:cNvPr id="54" name="Shape 39"/>
            <p:cNvSpPr/>
            <p:nvPr/>
          </p:nvSpPr>
          <p:spPr>
            <a:xfrm>
              <a:off x="2847073" y="308672"/>
              <a:ext cx="651053" cy="361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9612" y="0"/>
                  </a:lnTo>
                  <a:lnTo>
                    <a:pt x="0" y="0"/>
                  </a:ln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7" name="Shape 40"/>
            <p:cNvSpPr/>
            <p:nvPr/>
          </p:nvSpPr>
          <p:spPr>
            <a:xfrm>
              <a:off x="-2526184" y="-105967"/>
              <a:ext cx="6361138" cy="1644177"/>
            </a:xfrm>
            <a:prstGeom prst="rect">
              <a:avLst/>
            </a:prstGeom>
            <a:solidFill>
              <a:srgbClr val="E0E0E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r"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lvl="0" algn="l"/>
              <a:r>
                <a:rPr lang="ru-RU" sz="2000" dirty="0" smtClean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Компетенция </a:t>
              </a:r>
              <a:r>
                <a:rPr lang="ru-RU" sz="2000" dirty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в области организации и управления рабочими </a:t>
              </a:r>
              <a:r>
                <a:rPr lang="ru-RU" sz="2000" dirty="0" smtClean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процессами.</a:t>
              </a:r>
              <a:endParaRPr lang="ru-RU" sz="2000" dirty="0">
                <a:solidFill>
                  <a:schemeClr val="tx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endParaRPr>
            </a:p>
          </p:txBody>
        </p:sp>
        <p:sp>
          <p:nvSpPr>
            <p:cNvPr id="56" name="Shape 43"/>
            <p:cNvSpPr/>
            <p:nvPr/>
          </p:nvSpPr>
          <p:spPr>
            <a:xfrm>
              <a:off x="3418006" y="641476"/>
              <a:ext cx="596957" cy="896734"/>
            </a:xfrm>
            <a:prstGeom prst="ellipse">
              <a:avLst/>
            </a:prstGeom>
            <a:solidFill>
              <a:srgbClr val="E5E5E5"/>
            </a:solidFill>
            <a:ln w="63500" cap="flat">
              <a:solidFill>
                <a:srgbClr val="FFFF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2500" cap="all">
                  <a:solidFill>
                    <a:srgbClr val="262626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2400" b="1" dirty="0">
                  <a:solidFill>
                    <a:schemeClr val="tx1"/>
                  </a:solidFill>
                  <a:latin typeface="Georgia" panose="02040502050405020303" pitchFamily="18" charset="0"/>
                </a:rPr>
                <a:t>1</a:t>
              </a:r>
            </a:p>
          </p:txBody>
        </p:sp>
      </p:grpSp>
      <p:grpSp>
        <p:nvGrpSpPr>
          <p:cNvPr id="42" name="Group 50"/>
          <p:cNvGrpSpPr/>
          <p:nvPr/>
        </p:nvGrpSpPr>
        <p:grpSpPr>
          <a:xfrm>
            <a:off x="863400" y="3140257"/>
            <a:ext cx="4288531" cy="794868"/>
            <a:chOff x="-3338725" y="-286280"/>
            <a:chExt cx="7305667" cy="1401944"/>
          </a:xfrm>
        </p:grpSpPr>
        <p:sp>
          <p:nvSpPr>
            <p:cNvPr id="49" name="Shape 45"/>
            <p:cNvSpPr/>
            <p:nvPr/>
          </p:nvSpPr>
          <p:spPr>
            <a:xfrm>
              <a:off x="2677489" y="169565"/>
              <a:ext cx="651053" cy="361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9612" y="0"/>
                  </a:lnTo>
                  <a:lnTo>
                    <a:pt x="0" y="0"/>
                  </a:ln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2" name="Shape 46"/>
            <p:cNvSpPr/>
            <p:nvPr/>
          </p:nvSpPr>
          <p:spPr>
            <a:xfrm>
              <a:off x="-3338725" y="-286280"/>
              <a:ext cx="5776447" cy="303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r"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lvl="0">
                <a:spcBef>
                  <a:spcPts val="0"/>
                </a:spcBef>
              </a:pPr>
              <a:endPara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charset="0"/>
                <a:ea typeface="Helvetica Neue Light" charset="0"/>
                <a:cs typeface="Helvetica Neue Light" charset="0"/>
              </a:endParaRPr>
            </a:p>
          </p:txBody>
        </p:sp>
        <p:sp>
          <p:nvSpPr>
            <p:cNvPr id="51" name="Shape 49"/>
            <p:cNvSpPr/>
            <p:nvPr/>
          </p:nvSpPr>
          <p:spPr>
            <a:xfrm>
              <a:off x="3204941" y="353663"/>
              <a:ext cx="762001" cy="762001"/>
            </a:xfrm>
            <a:prstGeom prst="ellipse">
              <a:avLst/>
            </a:prstGeom>
            <a:solidFill>
              <a:srgbClr val="E5E5E5"/>
            </a:solidFill>
            <a:ln w="63500" cap="flat">
              <a:solidFill>
                <a:srgbClr val="FFFF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2500" cap="all">
                  <a:solidFill>
                    <a:srgbClr val="262626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2400" b="1" dirty="0">
                  <a:solidFill>
                    <a:schemeClr val="tx1"/>
                  </a:solidFill>
                  <a:latin typeface="Georgia" panose="02040502050405020303" pitchFamily="18" charset="0"/>
                </a:rPr>
                <a:t>6</a:t>
              </a:r>
            </a:p>
          </p:txBody>
        </p:sp>
      </p:grpSp>
      <p:grpSp>
        <p:nvGrpSpPr>
          <p:cNvPr id="43" name="Group 56"/>
          <p:cNvGrpSpPr/>
          <p:nvPr/>
        </p:nvGrpSpPr>
        <p:grpSpPr>
          <a:xfrm>
            <a:off x="460267" y="4893768"/>
            <a:ext cx="4830803" cy="1606184"/>
            <a:chOff x="-4255293" y="-333600"/>
            <a:chExt cx="8172524" cy="1102572"/>
          </a:xfrm>
        </p:grpSpPr>
        <p:sp>
          <p:nvSpPr>
            <p:cNvPr id="44" name="Shape 51"/>
            <p:cNvSpPr/>
            <p:nvPr/>
          </p:nvSpPr>
          <p:spPr>
            <a:xfrm rot="10800000" flipH="1" flipV="1">
              <a:off x="2405879" y="72893"/>
              <a:ext cx="897463" cy="528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9612" y="0"/>
                  </a:lnTo>
                  <a:lnTo>
                    <a:pt x="0" y="0"/>
                  </a:ln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7" name="Shape 52"/>
            <p:cNvSpPr/>
            <p:nvPr/>
          </p:nvSpPr>
          <p:spPr>
            <a:xfrm>
              <a:off x="-4255293" y="-333600"/>
              <a:ext cx="6661173" cy="1102572"/>
            </a:xfrm>
            <a:prstGeom prst="rect">
              <a:avLst/>
            </a:prstGeom>
            <a:solidFill>
              <a:srgbClr val="E0E0E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r"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lvl="0" algn="l"/>
              <a:r>
                <a:rPr lang="ru-RU" sz="2000" dirty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Компетенция обучающихся в области выбора и подготовки грунта для организации и проведения ландшафтных </a:t>
              </a:r>
              <a:r>
                <a:rPr lang="ru-RU" sz="2000" dirty="0" smtClean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работ</a:t>
              </a:r>
              <a:r>
                <a:rPr lang="ru-RU" sz="1800" dirty="0" smtClean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.</a:t>
              </a:r>
              <a:endParaRPr lang="ru-RU" sz="1800" dirty="0">
                <a:solidFill>
                  <a:schemeClr val="tx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endParaRPr>
            </a:p>
          </p:txBody>
        </p:sp>
        <p:sp>
          <p:nvSpPr>
            <p:cNvPr id="46" name="Shape 55"/>
            <p:cNvSpPr/>
            <p:nvPr/>
          </p:nvSpPr>
          <p:spPr>
            <a:xfrm>
              <a:off x="3155230" y="0"/>
              <a:ext cx="762001" cy="762000"/>
            </a:xfrm>
            <a:prstGeom prst="ellipse">
              <a:avLst/>
            </a:prstGeom>
            <a:solidFill>
              <a:srgbClr val="E5E5E5"/>
            </a:solidFill>
            <a:ln w="63500" cap="flat">
              <a:solidFill>
                <a:srgbClr val="FFFF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2500" cap="all">
                  <a:solidFill>
                    <a:srgbClr val="262626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2400" b="1" dirty="0">
                  <a:solidFill>
                    <a:schemeClr val="tx1"/>
                  </a:solidFill>
                  <a:latin typeface="Georgia" panose="02040502050405020303" pitchFamily="18" charset="0"/>
                </a:rPr>
                <a:t>5</a:t>
              </a: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7719180" y="2993631"/>
            <a:ext cx="4125599" cy="1631216"/>
          </a:xfrm>
          <a:prstGeom prst="rect">
            <a:avLst/>
          </a:prstGeom>
          <a:solidFill>
            <a:srgbClr val="E0E0E0"/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Компетенция обучающихся </a:t>
            </a:r>
            <a:r>
              <a:rPr lang="ru-RU" sz="2000" dirty="0" smtClean="0">
                <a:latin typeface="Georgia" panose="02040502050405020303" pitchFamily="18" charset="0"/>
              </a:rPr>
              <a:t>в </a:t>
            </a:r>
            <a:r>
              <a:rPr lang="ru-RU" sz="2000" dirty="0">
                <a:latin typeface="Georgia" panose="02040502050405020303" pitchFamily="18" charset="0"/>
              </a:rPr>
              <a:t>области </a:t>
            </a:r>
            <a:r>
              <a:rPr lang="ru-RU" sz="2000" dirty="0" smtClean="0">
                <a:latin typeface="Georgia" panose="02040502050405020303" pitchFamily="18" charset="0"/>
              </a:rPr>
              <a:t>использования </a:t>
            </a:r>
            <a:r>
              <a:rPr lang="ru-RU" sz="2000" dirty="0">
                <a:latin typeface="Georgia" panose="02040502050405020303" pitchFamily="18" charset="0"/>
              </a:rPr>
              <a:t>готовых </a:t>
            </a:r>
            <a:endParaRPr lang="ru-RU" sz="2000" dirty="0" smtClean="0">
              <a:latin typeface="Georgia" panose="02040502050405020303" pitchFamily="18" charset="0"/>
            </a:endParaRPr>
          </a:p>
          <a:p>
            <a:r>
              <a:rPr lang="ru-RU" sz="2000" dirty="0" smtClean="0">
                <a:latin typeface="Georgia" panose="02040502050405020303" pitchFamily="18" charset="0"/>
              </a:rPr>
              <a:t>архитектурных </a:t>
            </a:r>
            <a:r>
              <a:rPr lang="ru-RU" sz="2000" dirty="0">
                <a:latin typeface="Georgia" panose="02040502050405020303" pitchFamily="18" charset="0"/>
              </a:rPr>
              <a:t>форм и </a:t>
            </a:r>
            <a:endParaRPr lang="ru-RU" sz="2000" dirty="0" smtClean="0">
              <a:latin typeface="Georgia" panose="02040502050405020303" pitchFamily="18" charset="0"/>
            </a:endParaRPr>
          </a:p>
          <a:p>
            <a:r>
              <a:rPr lang="ru-RU" sz="2000" dirty="0" smtClean="0">
                <a:latin typeface="Georgia" panose="02040502050405020303" pitchFamily="18" charset="0"/>
              </a:rPr>
              <a:t>различных </a:t>
            </a:r>
            <a:r>
              <a:rPr lang="ru-RU" sz="2000" dirty="0">
                <a:latin typeface="Georgia" panose="02040502050405020303" pitchFamily="18" charset="0"/>
              </a:rPr>
              <a:t>конструкций в </a:t>
            </a:r>
            <a:endParaRPr lang="ru-RU" sz="2000" dirty="0" smtClean="0">
              <a:latin typeface="Georgia" panose="02040502050405020303" pitchFamily="18" charset="0"/>
            </a:endParaRPr>
          </a:p>
          <a:p>
            <a:r>
              <a:rPr lang="ru-RU" sz="2000" dirty="0" smtClean="0">
                <a:latin typeface="Georgia" panose="02040502050405020303" pitchFamily="18" charset="0"/>
              </a:rPr>
              <a:t>ландшафтном дизайне.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828" y="3039477"/>
            <a:ext cx="3918398" cy="1015663"/>
          </a:xfrm>
          <a:prstGeom prst="rect">
            <a:avLst/>
          </a:prstGeom>
          <a:solidFill>
            <a:srgbClr val="E0E0E0"/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Компетенция обучающихся в области использования садовых </a:t>
            </a:r>
            <a:r>
              <a:rPr lang="ru-RU" sz="2000" dirty="0" smtClean="0">
                <a:latin typeface="Georgia" panose="02040502050405020303" pitchFamily="18" charset="0"/>
              </a:rPr>
              <a:t>технологий.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696930" y="6393295"/>
            <a:ext cx="3147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i="1" dirty="0">
                <a:solidFill>
                  <a:srgbClr val="70AD47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«Профессия – шаг в будущее»</a:t>
            </a: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965" y="850"/>
            <a:ext cx="1710190" cy="1153912"/>
          </a:xfrm>
          <a:prstGeom prst="rect">
            <a:avLst/>
          </a:prstGeom>
        </p:spPr>
      </p:pic>
      <p:pic>
        <p:nvPicPr>
          <p:cNvPr id="34" name="Picture 2" descr="Логотип 140 школ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1" y="-3668"/>
            <a:ext cx="2593336" cy="1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62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91882" y="1052012"/>
            <a:ext cx="8961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b="1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pPr algn="ctr"/>
            <a:r>
              <a:rPr lang="ru-RU" sz="4000" dirty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Организационные </a:t>
            </a:r>
            <a:r>
              <a:rPr lang="ru-RU" sz="4000" dirty="0" smtClean="0">
                <a:solidFill>
                  <a:srgbClr val="1B2911"/>
                </a:solidFill>
                <a:latin typeface="Georgia" panose="02040502050405020303" pitchFamily="18" charset="0"/>
                <a:ea typeface="Helvetica Neue Light" charset="0"/>
                <a:cs typeface="Helvetica Neue Light" charset="0"/>
              </a:rPr>
              <a:t>формы ИОП</a:t>
            </a:r>
            <a:endParaRPr lang="ru-RU" sz="4000" dirty="0">
              <a:solidFill>
                <a:srgbClr val="1B2911"/>
              </a:solidFill>
              <a:latin typeface="Georgia" panose="02040502050405020303" pitchFamily="18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36" name="Shape 20"/>
          <p:cNvSpPr/>
          <p:nvPr/>
        </p:nvSpPr>
        <p:spPr>
          <a:xfrm>
            <a:off x="4634722" y="1793867"/>
            <a:ext cx="3035602" cy="4945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ts val="65900"/>
              </a:lnSpc>
              <a:defRPr sz="60000">
                <a:solidFill>
                  <a:srgbClr val="3197E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algn="ctr"/>
            <a:r>
              <a:rPr lang="ru-RU" sz="5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sz="50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9" name="Group 32"/>
          <p:cNvGrpSpPr/>
          <p:nvPr/>
        </p:nvGrpSpPr>
        <p:grpSpPr>
          <a:xfrm>
            <a:off x="6627941" y="3254740"/>
            <a:ext cx="3952642" cy="770866"/>
            <a:chOff x="0" y="-241753"/>
            <a:chExt cx="6722605" cy="1357417"/>
          </a:xfrm>
        </p:grpSpPr>
        <p:sp>
          <p:nvSpPr>
            <p:cNvPr id="64" name="Shape 27"/>
            <p:cNvSpPr/>
            <p:nvPr/>
          </p:nvSpPr>
          <p:spPr>
            <a:xfrm flipH="1">
              <a:off x="638396" y="42032"/>
              <a:ext cx="1133777" cy="488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9612" y="0"/>
                  </a:lnTo>
                  <a:lnTo>
                    <a:pt x="0" y="0"/>
                  </a:ln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7" name="Shape 28"/>
            <p:cNvSpPr/>
            <p:nvPr/>
          </p:nvSpPr>
          <p:spPr>
            <a:xfrm>
              <a:off x="1455277" y="-241753"/>
              <a:ext cx="5267328" cy="5954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l"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lvl="0"/>
              <a:endParaRPr lang="ru-RU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charset="0"/>
                <a:ea typeface="Helvetica Neue Light" charset="0"/>
                <a:cs typeface="Helvetica Neue Light" charset="0"/>
              </a:endParaRPr>
            </a:p>
          </p:txBody>
        </p:sp>
        <p:sp>
          <p:nvSpPr>
            <p:cNvPr id="66" name="Shape 31"/>
            <p:cNvSpPr/>
            <p:nvPr/>
          </p:nvSpPr>
          <p:spPr>
            <a:xfrm>
              <a:off x="0" y="353663"/>
              <a:ext cx="762000" cy="762001"/>
            </a:xfrm>
            <a:prstGeom prst="ellipse">
              <a:avLst/>
            </a:prstGeom>
            <a:solidFill>
              <a:srgbClr val="E5E5E5"/>
            </a:solidFill>
            <a:ln w="63500" cap="flat">
              <a:solidFill>
                <a:srgbClr val="FFFF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2500" cap="all">
                  <a:solidFill>
                    <a:srgbClr val="262626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lang="ru-RU" sz="2400" b="1" dirty="0">
                  <a:solidFill>
                    <a:schemeClr val="tx1"/>
                  </a:solidFill>
                  <a:latin typeface="Georgia" panose="02040502050405020303" pitchFamily="18" charset="0"/>
                </a:rPr>
                <a:t>2</a:t>
              </a:r>
              <a:endParaRPr sz="2400" b="1" dirty="0">
                <a:solidFill>
                  <a:schemeClr val="tx1"/>
                </a:solidFill>
                <a:latin typeface="Georgia" panose="02040502050405020303" pitchFamily="18" charset="0"/>
              </a:endParaRPr>
            </a:p>
          </p:txBody>
        </p:sp>
      </p:grpSp>
      <p:grpSp>
        <p:nvGrpSpPr>
          <p:cNvPr id="41" name="Group 44"/>
          <p:cNvGrpSpPr/>
          <p:nvPr/>
        </p:nvGrpSpPr>
        <p:grpSpPr>
          <a:xfrm>
            <a:off x="1188824" y="2133024"/>
            <a:ext cx="4178611" cy="904089"/>
            <a:chOff x="-1758448" y="-194882"/>
            <a:chExt cx="5773411" cy="1972336"/>
          </a:xfrm>
        </p:grpSpPr>
        <p:sp>
          <p:nvSpPr>
            <p:cNvPr id="54" name="Shape 39"/>
            <p:cNvSpPr/>
            <p:nvPr/>
          </p:nvSpPr>
          <p:spPr>
            <a:xfrm>
              <a:off x="2847073" y="308672"/>
              <a:ext cx="651053" cy="361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9612" y="0"/>
                  </a:lnTo>
                  <a:lnTo>
                    <a:pt x="0" y="0"/>
                  </a:ln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7" name="Shape 40"/>
            <p:cNvSpPr/>
            <p:nvPr/>
          </p:nvSpPr>
          <p:spPr>
            <a:xfrm>
              <a:off x="-1758448" y="-194882"/>
              <a:ext cx="4704020" cy="1972336"/>
            </a:xfrm>
            <a:prstGeom prst="rect">
              <a:avLst/>
            </a:prstGeom>
            <a:solidFill>
              <a:srgbClr val="E0E0E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r"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lvl="0" algn="ctr"/>
              <a:r>
                <a:rPr lang="ru-RU" sz="2000" dirty="0" smtClean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Клуб «</a:t>
              </a:r>
              <a:r>
                <a:rPr lang="ru-RU" sz="2000" dirty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Исследовательский городок» </a:t>
              </a:r>
            </a:p>
          </p:txBody>
        </p:sp>
        <p:sp>
          <p:nvSpPr>
            <p:cNvPr id="56" name="Shape 43"/>
            <p:cNvSpPr/>
            <p:nvPr/>
          </p:nvSpPr>
          <p:spPr>
            <a:xfrm>
              <a:off x="3418006" y="641476"/>
              <a:ext cx="596957" cy="896734"/>
            </a:xfrm>
            <a:prstGeom prst="ellipse">
              <a:avLst/>
            </a:prstGeom>
            <a:solidFill>
              <a:srgbClr val="E5E5E5"/>
            </a:solidFill>
            <a:ln w="63500" cap="flat">
              <a:solidFill>
                <a:srgbClr val="FFFF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2500" cap="all">
                  <a:solidFill>
                    <a:srgbClr val="262626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sz="2400" b="1" dirty="0">
                  <a:solidFill>
                    <a:schemeClr val="tx1"/>
                  </a:solidFill>
                  <a:latin typeface="Georgia" panose="02040502050405020303" pitchFamily="18" charset="0"/>
                </a:rPr>
                <a:t>1</a:t>
              </a:r>
            </a:p>
          </p:txBody>
        </p:sp>
      </p:grpSp>
      <p:grpSp>
        <p:nvGrpSpPr>
          <p:cNvPr id="43" name="Group 56"/>
          <p:cNvGrpSpPr/>
          <p:nvPr/>
        </p:nvGrpSpPr>
        <p:grpSpPr>
          <a:xfrm>
            <a:off x="1767200" y="4298529"/>
            <a:ext cx="3394911" cy="1337710"/>
            <a:chOff x="-2427754" y="-245618"/>
            <a:chExt cx="5963984" cy="2075193"/>
          </a:xfrm>
        </p:grpSpPr>
        <p:sp>
          <p:nvSpPr>
            <p:cNvPr id="44" name="Shape 51"/>
            <p:cNvSpPr/>
            <p:nvPr/>
          </p:nvSpPr>
          <p:spPr>
            <a:xfrm rot="10800000" flipH="1" flipV="1">
              <a:off x="2405879" y="139119"/>
              <a:ext cx="897463" cy="528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9612" y="0"/>
                  </a:lnTo>
                  <a:lnTo>
                    <a:pt x="0" y="0"/>
                  </a:ln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7" name="Shape 52"/>
            <p:cNvSpPr/>
            <p:nvPr/>
          </p:nvSpPr>
          <p:spPr>
            <a:xfrm>
              <a:off x="-2427754" y="-245618"/>
              <a:ext cx="5582984" cy="786166"/>
            </a:xfrm>
            <a:prstGeom prst="rect">
              <a:avLst/>
            </a:prstGeom>
            <a:solidFill>
              <a:srgbClr val="E0E0E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r" defTabSz="584200">
                <a:lnSpc>
                  <a:spcPct val="120000"/>
                </a:lnSpc>
                <a:spcBef>
                  <a:spcPts val="1000"/>
                </a:spcBef>
                <a:defRPr sz="1600">
                  <a:solidFill>
                    <a:srgbClr val="4D4D4D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lvl="0" algn="ctr"/>
              <a:r>
                <a:rPr lang="ru-RU" sz="2000" dirty="0" smtClean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Студия «Зелёный </a:t>
              </a:r>
              <a:r>
                <a:rPr lang="ru-RU" sz="2000" dirty="0">
                  <a:solidFill>
                    <a:schemeClr val="tx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rPr>
                <a:t>парк» </a:t>
              </a:r>
            </a:p>
          </p:txBody>
        </p:sp>
        <p:sp>
          <p:nvSpPr>
            <p:cNvPr id="46" name="Shape 55"/>
            <p:cNvSpPr/>
            <p:nvPr/>
          </p:nvSpPr>
          <p:spPr>
            <a:xfrm>
              <a:off x="2774229" y="1067575"/>
              <a:ext cx="762001" cy="762000"/>
            </a:xfrm>
            <a:prstGeom prst="ellipse">
              <a:avLst/>
            </a:prstGeom>
            <a:solidFill>
              <a:srgbClr val="E5E5E5"/>
            </a:solidFill>
            <a:ln w="63500" cap="flat">
              <a:solidFill>
                <a:srgbClr val="FFFF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2500" cap="all">
                  <a:solidFill>
                    <a:srgbClr val="262626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lang="ru-RU" sz="2400" b="1" dirty="0">
                  <a:solidFill>
                    <a:schemeClr val="tx1"/>
                  </a:solidFill>
                  <a:latin typeface="Georgia" panose="02040502050405020303" pitchFamily="18" charset="0"/>
                </a:rPr>
                <a:t>3</a:t>
              </a:r>
              <a:endParaRPr sz="2400" b="1" dirty="0">
                <a:solidFill>
                  <a:schemeClr val="tx1"/>
                </a:solidFill>
                <a:latin typeface="Georgia" panose="02040502050405020303" pitchFamily="18" charset="0"/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7489526" y="3223540"/>
            <a:ext cx="3710616" cy="400110"/>
          </a:xfrm>
          <a:prstGeom prst="rect">
            <a:avLst/>
          </a:prstGeom>
          <a:solidFill>
            <a:srgbClr val="E0E0E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Школа </a:t>
            </a:r>
            <a:r>
              <a:rPr lang="ru-RU" sz="2000" dirty="0">
                <a:latin typeface="Georgia" panose="02040502050405020303" pitchFamily="18" charset="0"/>
              </a:rPr>
              <a:t>«Тайны ландшафта»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696930" y="6393295"/>
            <a:ext cx="3147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i="1" dirty="0">
                <a:solidFill>
                  <a:srgbClr val="70AD47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«Профессия – шаг в будущее»</a:t>
            </a:r>
          </a:p>
        </p:txBody>
      </p:sp>
      <p:pic>
        <p:nvPicPr>
          <p:cNvPr id="20" name="Рисунок 19" descr="https://static7.depositphotos.com/thumbs/1052036/vector/683/6837149/api_thumb_4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2585069"/>
            <a:ext cx="1872343" cy="1684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965" y="850"/>
            <a:ext cx="1710190" cy="1153912"/>
          </a:xfrm>
          <a:prstGeom prst="rect">
            <a:avLst/>
          </a:prstGeom>
        </p:spPr>
      </p:pic>
      <p:pic>
        <p:nvPicPr>
          <p:cNvPr id="22" name="Picture 2" descr="Логотип 140 школ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1" y="-3668"/>
            <a:ext cx="2593336" cy="1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2" descr="Floral tree beautiful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462" y="3719282"/>
            <a:ext cx="2676052" cy="2398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Landscape Design Infographics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5" t="14364" r="30605" b="24862"/>
          <a:stretch/>
        </p:blipFill>
        <p:spPr bwMode="auto">
          <a:xfrm>
            <a:off x="2048057" y="4805307"/>
            <a:ext cx="1871641" cy="1804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3504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31"/>
          <p:cNvGrpSpPr/>
          <p:nvPr/>
        </p:nvGrpSpPr>
        <p:grpSpPr>
          <a:xfrm>
            <a:off x="400377" y="2007655"/>
            <a:ext cx="4734426" cy="4382969"/>
            <a:chOff x="0" y="0"/>
            <a:chExt cx="6395249" cy="5920501"/>
          </a:xfrm>
        </p:grpSpPr>
        <p:sp>
          <p:nvSpPr>
            <p:cNvPr id="15" name="Shape 20"/>
            <p:cNvSpPr/>
            <p:nvPr/>
          </p:nvSpPr>
          <p:spPr>
            <a:xfrm>
              <a:off x="0" y="1902"/>
              <a:ext cx="6395249" cy="5918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85" y="0"/>
                  </a:moveTo>
                  <a:lnTo>
                    <a:pt x="0" y="385"/>
                  </a:lnTo>
                  <a:lnTo>
                    <a:pt x="3623" y="21600"/>
                  </a:lnTo>
                  <a:lnTo>
                    <a:pt x="12364" y="20659"/>
                  </a:lnTo>
                  <a:lnTo>
                    <a:pt x="21600" y="3839"/>
                  </a:lnTo>
                  <a:lnTo>
                    <a:pt x="12685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16" name="Group 25"/>
            <p:cNvGrpSpPr/>
            <p:nvPr/>
          </p:nvGrpSpPr>
          <p:grpSpPr>
            <a:xfrm>
              <a:off x="528712" y="264633"/>
              <a:ext cx="5749717" cy="5083176"/>
              <a:chOff x="-464120" y="0"/>
              <a:chExt cx="5749715" cy="5083175"/>
            </a:xfrm>
          </p:grpSpPr>
          <p:sp>
            <p:nvSpPr>
              <p:cNvPr id="22" name="Shape 21"/>
              <p:cNvSpPr/>
              <p:nvPr/>
            </p:nvSpPr>
            <p:spPr>
              <a:xfrm>
                <a:off x="1" y="0"/>
                <a:ext cx="4499082" cy="5083175"/>
              </a:xfrm>
              <a:prstGeom prst="rect">
                <a:avLst/>
              </a:pr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5" name="Shape 23"/>
              <p:cNvSpPr/>
              <p:nvPr/>
            </p:nvSpPr>
            <p:spPr>
              <a:xfrm rot="20674936">
                <a:off x="-464120" y="578776"/>
                <a:ext cx="5749715" cy="3182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584200">
                  <a:lnSpc>
                    <a:spcPct val="120000"/>
                  </a:lnSpc>
                  <a:spcBef>
                    <a:spcPts val="1000"/>
                  </a:spcBef>
                  <a:defRPr sz="1600">
                    <a:solidFill>
                      <a:srgbClr val="4D4D4D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 lvl="0" algn="ctr"/>
                <a:r>
                  <a:rPr lang="ru-RU" sz="2800" b="1" dirty="0">
                    <a:solidFill>
                      <a:srgbClr val="1B2911"/>
                    </a:solidFill>
                    <a:latin typeface="Georgia" panose="02040502050405020303" pitchFamily="18" charset="0"/>
                    <a:ea typeface="Helvetica Neue Light" charset="0"/>
                    <a:cs typeface="Helvetica Neue Light" charset="0"/>
                  </a:rPr>
                  <a:t>Клуб </a:t>
                </a:r>
                <a:endParaRPr lang="ru-RU" sz="2800" b="1" dirty="0" smtClean="0">
                  <a:solidFill>
                    <a:srgbClr val="1B291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endParaRPr>
              </a:p>
              <a:p>
                <a:pPr lvl="0" algn="ctr"/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  <a:ea typeface="Helvetica Neue Light" charset="0"/>
                    <a:cs typeface="Helvetica Neue Light" charset="0"/>
                  </a:rPr>
                  <a:t>«</a:t>
                </a:r>
                <a:r>
                  <a:rPr lang="ru-RU" sz="2800" b="1" dirty="0">
                    <a:solidFill>
                      <a:srgbClr val="1B2911"/>
                    </a:solidFill>
                    <a:latin typeface="Georgia" panose="02040502050405020303" pitchFamily="18" charset="0"/>
                    <a:ea typeface="Helvetica Neue Light" charset="0"/>
                    <a:cs typeface="Helvetica Neue Light" charset="0"/>
                  </a:rPr>
                  <a:t>Исследовательский </a:t>
                </a:r>
                <a:endParaRPr lang="ru-RU" sz="2800" b="1" dirty="0" smtClean="0">
                  <a:solidFill>
                    <a:srgbClr val="1B291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endParaRPr>
              </a:p>
              <a:p>
                <a:pPr lvl="0" algn="ctr"/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  <a:ea typeface="Helvetica Neue Light" charset="0"/>
                    <a:cs typeface="Helvetica Neue Light" charset="0"/>
                  </a:rPr>
                  <a:t>городок»</a:t>
                </a:r>
                <a:endParaRPr lang="ru-RU" sz="2800" b="1" dirty="0">
                  <a:solidFill>
                    <a:srgbClr val="1B291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endParaRPr>
              </a:p>
            </p:txBody>
          </p:sp>
        </p:grpSp>
        <p:grpSp>
          <p:nvGrpSpPr>
            <p:cNvPr id="17" name="Group 30"/>
            <p:cNvGrpSpPr/>
            <p:nvPr/>
          </p:nvGrpSpPr>
          <p:grpSpPr>
            <a:xfrm>
              <a:off x="756" y="0"/>
              <a:ext cx="3178270" cy="5920501"/>
              <a:chOff x="0" y="0"/>
              <a:chExt cx="3178269" cy="5920500"/>
            </a:xfrm>
          </p:grpSpPr>
          <p:sp>
            <p:nvSpPr>
              <p:cNvPr id="18" name="Shape 26"/>
              <p:cNvSpPr/>
              <p:nvPr/>
            </p:nvSpPr>
            <p:spPr>
              <a:xfrm>
                <a:off x="992848" y="260232"/>
                <a:ext cx="2009407" cy="13159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" y="6345"/>
                    </a:moveTo>
                    <a:lnTo>
                      <a:pt x="13251" y="21600"/>
                    </a:lnTo>
                    <a:lnTo>
                      <a:pt x="21600" y="95"/>
                    </a:lnTo>
                    <a:lnTo>
                      <a:pt x="0" y="0"/>
                    </a:lnTo>
                    <a:lnTo>
                      <a:pt x="10" y="6345"/>
                    </a:lnTo>
                    <a:close/>
                  </a:path>
                </a:pathLst>
              </a:custGeom>
              <a:solidFill>
                <a:srgbClr val="B9B9B9">
                  <a:alpha val="3042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9" name="Shape 27"/>
              <p:cNvSpPr/>
              <p:nvPr/>
            </p:nvSpPr>
            <p:spPr>
              <a:xfrm>
                <a:off x="0" y="0"/>
                <a:ext cx="3178269" cy="1175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851"/>
                    </a:moveTo>
                    <a:lnTo>
                      <a:pt x="15420" y="21600"/>
                    </a:lnTo>
                    <a:lnTo>
                      <a:pt x="21600" y="0"/>
                    </a:lnTo>
                    <a:lnTo>
                      <a:pt x="0" y="1851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0" name="Shape 28"/>
              <p:cNvSpPr/>
              <p:nvPr/>
            </p:nvSpPr>
            <p:spPr>
              <a:xfrm>
                <a:off x="1232628" y="4452840"/>
                <a:ext cx="1566108" cy="901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549"/>
                    </a:moveTo>
                    <a:lnTo>
                      <a:pt x="6853" y="0"/>
                    </a:lnTo>
                    <a:lnTo>
                      <a:pt x="0" y="21600"/>
                    </a:lnTo>
                    <a:lnTo>
                      <a:pt x="21600" y="21549"/>
                    </a:lnTo>
                    <a:close/>
                  </a:path>
                </a:pathLst>
              </a:custGeom>
              <a:solidFill>
                <a:srgbClr val="B9B9B9">
                  <a:alpha val="3042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Shape 29"/>
              <p:cNvSpPr/>
              <p:nvPr/>
            </p:nvSpPr>
            <p:spPr>
              <a:xfrm>
                <a:off x="903833" y="4628522"/>
                <a:ext cx="2186967" cy="12919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181" y="0"/>
                    </a:lnTo>
                    <a:lnTo>
                      <a:pt x="21600" y="17182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597" y="6212258"/>
            <a:ext cx="32258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08979" y="1879612"/>
            <a:ext cx="6502021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5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Georgia" panose="02040502050405020303" pitchFamily="18" charset="0"/>
              </a:rPr>
              <a:t>Р</a:t>
            </a:r>
            <a:r>
              <a:rPr lang="ru-RU" sz="2000" dirty="0" smtClean="0">
                <a:latin typeface="Georgia" panose="02040502050405020303" pitchFamily="18" charset="0"/>
              </a:rPr>
              <a:t>еестр </a:t>
            </a:r>
            <a:r>
              <a:rPr lang="ru-RU" sz="2000" dirty="0">
                <a:latin typeface="Georgia" panose="02040502050405020303" pitchFamily="18" charset="0"/>
              </a:rPr>
              <a:t>учебных проектов для обучающихся 5-9-х классов в области ландшафтного </a:t>
            </a:r>
            <a:r>
              <a:rPr lang="ru-RU" sz="2000" dirty="0" smtClean="0">
                <a:latin typeface="Georgia" panose="02040502050405020303" pitchFamily="18" charset="0"/>
              </a:rPr>
              <a:t>дизайна</a:t>
            </a:r>
            <a:endParaRPr lang="ru-RU" sz="2000" dirty="0">
              <a:latin typeface="Georgia" panose="02040502050405020303" pitchFamily="18" charset="0"/>
            </a:endParaRPr>
          </a:p>
          <a:p>
            <a:pPr marL="285750" indent="-285750">
              <a:spcBef>
                <a:spcPts val="150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Georgia" panose="02040502050405020303" pitchFamily="18" charset="0"/>
              </a:rPr>
              <a:t>Банк </a:t>
            </a:r>
            <a:r>
              <a:rPr lang="ru-RU" sz="2000" dirty="0">
                <a:latin typeface="Georgia" panose="02040502050405020303" pitchFamily="18" charset="0"/>
              </a:rPr>
              <a:t>практических экспериментов с использованием исследовательских лабораторий </a:t>
            </a:r>
            <a:r>
              <a:rPr lang="ru-RU" sz="2000" dirty="0" smtClean="0">
                <a:latin typeface="Georgia" panose="02040502050405020303" pitchFamily="18" charset="0"/>
              </a:rPr>
              <a:t>основной </a:t>
            </a:r>
            <a:r>
              <a:rPr lang="ru-RU" sz="2000" dirty="0">
                <a:latin typeface="Georgia" panose="02040502050405020303" pitchFamily="18" charset="0"/>
              </a:rPr>
              <a:t>общеобразовательной школы, необходимых для организации ландшафтных </a:t>
            </a:r>
            <a:r>
              <a:rPr lang="ru-RU" sz="2000" dirty="0" smtClean="0">
                <a:latin typeface="Georgia" panose="02040502050405020303" pitchFamily="18" charset="0"/>
              </a:rPr>
              <a:t>работ</a:t>
            </a:r>
            <a:endParaRPr lang="ru-RU" sz="2000" dirty="0">
              <a:latin typeface="Georgia" panose="02040502050405020303" pitchFamily="18" charset="0"/>
            </a:endParaRPr>
          </a:p>
          <a:p>
            <a:pPr marL="285750" indent="-285750">
              <a:spcBef>
                <a:spcPts val="15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latin typeface="Georgia" panose="02040502050405020303" pitchFamily="18" charset="0"/>
              </a:rPr>
              <a:t>М</a:t>
            </a:r>
            <a:r>
              <a:rPr lang="ru-RU" sz="2000" dirty="0" smtClean="0">
                <a:latin typeface="Georgia" panose="02040502050405020303" pitchFamily="18" charset="0"/>
              </a:rPr>
              <a:t>етодические </a:t>
            </a:r>
            <a:r>
              <a:rPr lang="ru-RU" sz="2000" dirty="0">
                <a:latin typeface="Georgia" panose="02040502050405020303" pitchFamily="18" charset="0"/>
              </a:rPr>
              <a:t>рекомендации по организации и проведению проектной и исследовательской деятельности обучающихся 5-9 классов в области развития и формирования ключевых компетенций в области ландшафтного </a:t>
            </a:r>
            <a:r>
              <a:rPr lang="ru-RU" sz="2000" dirty="0" smtClean="0">
                <a:latin typeface="Georgia" panose="02040502050405020303" pitchFamily="18" charset="0"/>
              </a:rPr>
              <a:t>дизайна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965" y="850"/>
            <a:ext cx="1710190" cy="1153912"/>
          </a:xfrm>
          <a:prstGeom prst="rect">
            <a:avLst/>
          </a:prstGeom>
        </p:spPr>
      </p:pic>
      <p:pic>
        <p:nvPicPr>
          <p:cNvPr id="24" name="Picture 2" descr="Логотип 140 школ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1" y="1713"/>
            <a:ext cx="2593336" cy="1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Рисунок 25" descr="https://static7.depositphotos.com/thumbs/1052036/vector/683/6837149/api_thumb_45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2498" y="243420"/>
            <a:ext cx="1612900" cy="16361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60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Floral tree beautiful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233" y="-1022"/>
            <a:ext cx="2131767" cy="18526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31"/>
          <p:cNvGrpSpPr/>
          <p:nvPr/>
        </p:nvGrpSpPr>
        <p:grpSpPr>
          <a:xfrm>
            <a:off x="411263" y="2007655"/>
            <a:ext cx="4734426" cy="4382969"/>
            <a:chOff x="0" y="0"/>
            <a:chExt cx="6395249" cy="5920501"/>
          </a:xfrm>
        </p:grpSpPr>
        <p:sp>
          <p:nvSpPr>
            <p:cNvPr id="15" name="Shape 20"/>
            <p:cNvSpPr/>
            <p:nvPr/>
          </p:nvSpPr>
          <p:spPr>
            <a:xfrm>
              <a:off x="0" y="1902"/>
              <a:ext cx="6395249" cy="5918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85" y="0"/>
                  </a:moveTo>
                  <a:lnTo>
                    <a:pt x="0" y="385"/>
                  </a:lnTo>
                  <a:lnTo>
                    <a:pt x="3623" y="21600"/>
                  </a:lnTo>
                  <a:lnTo>
                    <a:pt x="12364" y="20659"/>
                  </a:lnTo>
                  <a:lnTo>
                    <a:pt x="21600" y="3839"/>
                  </a:lnTo>
                  <a:lnTo>
                    <a:pt x="12685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grpSp>
          <p:nvGrpSpPr>
            <p:cNvPr id="16" name="Group 25"/>
            <p:cNvGrpSpPr/>
            <p:nvPr/>
          </p:nvGrpSpPr>
          <p:grpSpPr>
            <a:xfrm>
              <a:off x="528712" y="264633"/>
              <a:ext cx="5749717" cy="5083176"/>
              <a:chOff x="-464120" y="0"/>
              <a:chExt cx="5749715" cy="5083175"/>
            </a:xfrm>
          </p:grpSpPr>
          <p:sp>
            <p:nvSpPr>
              <p:cNvPr id="22" name="Shape 21"/>
              <p:cNvSpPr/>
              <p:nvPr/>
            </p:nvSpPr>
            <p:spPr>
              <a:xfrm>
                <a:off x="1" y="0"/>
                <a:ext cx="4499082" cy="5083175"/>
              </a:xfrm>
              <a:prstGeom prst="rect">
                <a:avLst/>
              </a:pr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25" name="Shape 23"/>
              <p:cNvSpPr/>
              <p:nvPr/>
            </p:nvSpPr>
            <p:spPr>
              <a:xfrm rot="20674936">
                <a:off x="-464120" y="1030147"/>
                <a:ext cx="5749715" cy="3182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584200">
                  <a:lnSpc>
                    <a:spcPct val="120000"/>
                  </a:lnSpc>
                  <a:spcBef>
                    <a:spcPts val="1000"/>
                  </a:spcBef>
                  <a:defRPr sz="1600">
                    <a:solidFill>
                      <a:srgbClr val="4D4D4D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defRPr>
                </a:lvl1pPr>
              </a:lstStyle>
              <a:p>
                <a:pPr lvl="0" algn="ctr"/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  <a:ea typeface="Helvetica Neue Light" charset="0"/>
                    <a:cs typeface="Helvetica Neue Light" charset="0"/>
                  </a:rPr>
                  <a:t>Школа </a:t>
                </a:r>
              </a:p>
              <a:p>
                <a:pPr lvl="0" algn="ctr"/>
                <a:r>
                  <a:rPr lang="ru-RU" sz="2800" b="1" dirty="0" smtClean="0">
                    <a:solidFill>
                      <a:srgbClr val="1B2911"/>
                    </a:solidFill>
                    <a:latin typeface="Georgia" panose="02040502050405020303" pitchFamily="18" charset="0"/>
                    <a:ea typeface="Helvetica Neue Light" charset="0"/>
                    <a:cs typeface="Helvetica Neue Light" charset="0"/>
                  </a:rPr>
                  <a:t>«Тайны ландшафта»</a:t>
                </a:r>
                <a:endParaRPr lang="ru-RU" sz="2800" b="1" dirty="0">
                  <a:solidFill>
                    <a:srgbClr val="1B2911"/>
                  </a:solidFill>
                  <a:latin typeface="Georgia" panose="02040502050405020303" pitchFamily="18" charset="0"/>
                  <a:ea typeface="Helvetica Neue Light" charset="0"/>
                  <a:cs typeface="Helvetica Neue Light" charset="0"/>
                </a:endParaRPr>
              </a:p>
            </p:txBody>
          </p:sp>
        </p:grpSp>
        <p:grpSp>
          <p:nvGrpSpPr>
            <p:cNvPr id="17" name="Group 30"/>
            <p:cNvGrpSpPr/>
            <p:nvPr/>
          </p:nvGrpSpPr>
          <p:grpSpPr>
            <a:xfrm>
              <a:off x="756" y="0"/>
              <a:ext cx="3178270" cy="5920501"/>
              <a:chOff x="0" y="0"/>
              <a:chExt cx="3178269" cy="5920500"/>
            </a:xfrm>
          </p:grpSpPr>
          <p:sp>
            <p:nvSpPr>
              <p:cNvPr id="18" name="Shape 26"/>
              <p:cNvSpPr/>
              <p:nvPr/>
            </p:nvSpPr>
            <p:spPr>
              <a:xfrm>
                <a:off x="992848" y="260232"/>
                <a:ext cx="2009407" cy="13159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" y="6345"/>
                    </a:moveTo>
                    <a:lnTo>
                      <a:pt x="13251" y="21600"/>
                    </a:lnTo>
                    <a:lnTo>
                      <a:pt x="21600" y="95"/>
                    </a:lnTo>
                    <a:lnTo>
                      <a:pt x="0" y="0"/>
                    </a:lnTo>
                    <a:lnTo>
                      <a:pt x="10" y="6345"/>
                    </a:lnTo>
                    <a:close/>
                  </a:path>
                </a:pathLst>
              </a:custGeom>
              <a:solidFill>
                <a:srgbClr val="B9B9B9">
                  <a:alpha val="3042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9" name="Shape 27"/>
              <p:cNvSpPr/>
              <p:nvPr/>
            </p:nvSpPr>
            <p:spPr>
              <a:xfrm>
                <a:off x="0" y="0"/>
                <a:ext cx="3178269" cy="1175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851"/>
                    </a:moveTo>
                    <a:lnTo>
                      <a:pt x="15420" y="21600"/>
                    </a:lnTo>
                    <a:lnTo>
                      <a:pt x="21600" y="0"/>
                    </a:lnTo>
                    <a:lnTo>
                      <a:pt x="0" y="1851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0" name="Shape 28"/>
              <p:cNvSpPr/>
              <p:nvPr/>
            </p:nvSpPr>
            <p:spPr>
              <a:xfrm>
                <a:off x="1232628" y="4452840"/>
                <a:ext cx="1566108" cy="901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549"/>
                    </a:moveTo>
                    <a:lnTo>
                      <a:pt x="6853" y="0"/>
                    </a:lnTo>
                    <a:lnTo>
                      <a:pt x="0" y="21600"/>
                    </a:lnTo>
                    <a:lnTo>
                      <a:pt x="21600" y="21549"/>
                    </a:lnTo>
                    <a:close/>
                  </a:path>
                </a:pathLst>
              </a:custGeom>
              <a:solidFill>
                <a:srgbClr val="B9B9B9">
                  <a:alpha val="3042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Shape 29"/>
              <p:cNvSpPr/>
              <p:nvPr/>
            </p:nvSpPr>
            <p:spPr>
              <a:xfrm>
                <a:off x="903833" y="4628522"/>
                <a:ext cx="2186967" cy="12919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181" y="0"/>
                    </a:lnTo>
                    <a:lnTo>
                      <a:pt x="21600" y="17182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endParaRPr/>
              </a:p>
            </p:txBody>
          </p:sp>
        </p:grp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249" y="6329800"/>
            <a:ext cx="32258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26926" y="1652582"/>
            <a:ext cx="68711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Georgia" panose="02040502050405020303" pitchFamily="18" charset="0"/>
              </a:rPr>
              <a:t>Система </a:t>
            </a:r>
            <a:r>
              <a:rPr lang="ru-RU" sz="2000" dirty="0">
                <a:latin typeface="Georgia" panose="02040502050405020303" pitchFamily="18" charset="0"/>
              </a:rPr>
              <a:t>образовательных программ внеурочной деятельности для формирования образовательного пространства дополнительного образования обучающихся 5-9 классов в соответствии с содержанием ключевых компетенций направления ландшафтный дизайн.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2000" dirty="0"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Georgia" panose="02040502050405020303" pitchFamily="18" charset="0"/>
              </a:rPr>
              <a:t> </a:t>
            </a:r>
            <a:r>
              <a:rPr lang="ru-RU" sz="2000" dirty="0">
                <a:latin typeface="Georgia" panose="02040502050405020303" pitchFamily="18" charset="0"/>
              </a:rPr>
              <a:t>Образовательные ресурсы для реализации образовательных программ внеурочной деятельности обучающихся в области ландшафтного дизайна.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2000" dirty="0"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Georgia" panose="02040502050405020303" pitchFamily="18" charset="0"/>
              </a:rPr>
              <a:t>Методические </a:t>
            </a:r>
            <a:r>
              <a:rPr lang="ru-RU" sz="2000" dirty="0">
                <a:latin typeface="Georgia" panose="02040502050405020303" pitchFamily="18" charset="0"/>
              </a:rPr>
              <a:t>рекомендации по реализации системы образовательных программ для 5-9 классов, ориентированных на профессиональную ориентацию школьников в области ландшафтный дизайн во внеурочной деятельности.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8965" y="850"/>
            <a:ext cx="1710190" cy="1153912"/>
          </a:xfrm>
          <a:prstGeom prst="rect">
            <a:avLst/>
          </a:prstGeom>
        </p:spPr>
      </p:pic>
      <p:pic>
        <p:nvPicPr>
          <p:cNvPr id="24" name="Picture 2" descr="Логотип 140 школ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1" y="-9173"/>
            <a:ext cx="2593336" cy="1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30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11841</TotalTime>
  <Words>939</Words>
  <Application>Microsoft Office PowerPoint</Application>
  <PresentationFormat>Произвольный</PresentationFormat>
  <Paragraphs>151</Paragraphs>
  <Slides>15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калай</cp:lastModifiedBy>
  <cp:revision>263</cp:revision>
  <cp:lastPrinted>2018-02-02T11:19:46Z</cp:lastPrinted>
  <dcterms:created xsi:type="dcterms:W3CDTF">2017-11-20T09:26:37Z</dcterms:created>
  <dcterms:modified xsi:type="dcterms:W3CDTF">2018-08-26T19:28:29Z</dcterms:modified>
</cp:coreProperties>
</file>