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71" r:id="rId2"/>
    <p:sldId id="296" r:id="rId3"/>
    <p:sldId id="289" r:id="rId4"/>
    <p:sldId id="290" r:id="rId5"/>
    <p:sldId id="291" r:id="rId6"/>
    <p:sldId id="292" r:id="rId7"/>
    <p:sldId id="293" r:id="rId8"/>
    <p:sldId id="294" r:id="rId9"/>
    <p:sldId id="295" r:id="rId10"/>
    <p:sldId id="306" r:id="rId11"/>
  </p:sldIdLst>
  <p:sldSz cx="6858000" cy="9144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2463" autoAdjust="0"/>
    <p:restoredTop sz="94660"/>
  </p:normalViewPr>
  <p:slideViewPr>
    <p:cSldViewPr>
      <p:cViewPr varScale="1">
        <p:scale>
          <a:sx n="52" d="100"/>
          <a:sy n="52" d="100"/>
        </p:scale>
        <p:origin x="-2220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A912C2-31B0-47D7-BA24-9A2C506F96DE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1E4441-0B11-4A2C-A4B2-7670E7AAC8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946C-9FBE-421C-8FE1-F8C348810F2E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79EA03-9103-4EBD-99C9-983EA78CA6B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F820C-2ABE-41E6-B77D-38B41C4FF615}" type="datetime1">
              <a:rPr lang="en-US" smtClean="0"/>
              <a:pPr>
                <a:defRPr/>
              </a:pPr>
              <a:t>10/12/2019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104AE3-4808-4871-8A1D-9D6F4D34C7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4DEE3-ED68-4A68-8B02-0693F47003DE}" type="datetime1">
              <a:rPr lang="en-US" smtClean="0"/>
              <a:pPr>
                <a:defRPr/>
              </a:pPr>
              <a:t>10/12/2019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29B049-8979-4798-968C-0B2189F2A1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96C43-38E0-46E6-9177-14B519582B08}" type="datetime1">
              <a:rPr lang="en-US" smtClean="0"/>
              <a:pPr>
                <a:defRPr/>
              </a:pPr>
              <a:t>10/12/2019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B40F3-09AA-4064-A591-24C3F973CC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1493F1-946D-4DB7-B00D-1DDCC2B983F6}" type="datetime1">
              <a:rPr lang="en-US" smtClean="0"/>
              <a:pPr>
                <a:defRPr/>
              </a:pPr>
              <a:t>10/12/2019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B1991-EC00-4A46-B320-4C18CF5484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8937B-72C5-4698-ADB3-FE8046B9F15F}" type="datetime1">
              <a:rPr lang="en-US" smtClean="0"/>
              <a:pPr>
                <a:defRPr/>
              </a:pPr>
              <a:t>10/12/2019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23248-AE24-42A3-AEC9-D2F69984DF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0AB8BC-D28B-4D85-9E2E-C70C63CC7387}" type="datetime1">
              <a:rPr lang="en-US" smtClean="0"/>
              <a:pPr>
                <a:defRPr/>
              </a:pPr>
              <a:t>10/12/2019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5942E-36E8-43D3-8E11-92ACD82FEC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8BF12D-747F-4FEE-AD6A-218203EC19E2}" type="datetime1">
              <a:rPr lang="en-US" smtClean="0"/>
              <a:pPr>
                <a:defRPr/>
              </a:pPr>
              <a:t>10/12/2019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F520D-E45E-42D1-A7E4-987E3CB8D8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1D4FE-D52E-46A3-B412-41FA862309EC}" type="datetime1">
              <a:rPr lang="en-US" smtClean="0"/>
              <a:pPr>
                <a:defRPr/>
              </a:pPr>
              <a:t>10/12/2019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BC789-1CAE-4597-A43C-EDC9A3391E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FCD11-10F8-4053-973E-8BFCA588D7F3}" type="datetime1">
              <a:rPr lang="en-US" smtClean="0"/>
              <a:pPr>
                <a:defRPr/>
              </a:pPr>
              <a:t>10/12/2019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39C726-1139-4D3F-AEB3-9C3EE7C550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13897B-63BF-45C2-9935-E3C71366118D}" type="datetime1">
              <a:rPr lang="en-US" smtClean="0"/>
              <a:pPr>
                <a:defRPr/>
              </a:pPr>
              <a:t>10/12/2019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7FA42-EA33-402B-8059-7101EC735C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A46640-B096-492F-8809-2A9B69DF3F23}" type="datetime1">
              <a:rPr lang="en-US" smtClean="0"/>
              <a:pPr>
                <a:defRPr/>
              </a:pPr>
              <a:t>10/12/2019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CA28A-7A9D-473A-B9EC-87A51149CA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296D762-E2C4-4FC2-B356-3D6DF5CAD818}" type="datetime1">
              <a:rPr lang="en-US" smtClean="0"/>
              <a:pPr>
                <a:defRPr/>
              </a:pPr>
              <a:t>10/12/2019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3B9CF47-728C-49C0-95CE-06D76DDDBA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228600"/>
            <a:ext cx="6248400" cy="8534400"/>
          </a:xfrm>
          <a:prstGeom prst="rect">
            <a:avLst/>
          </a:prstGeom>
          <a:solidFill>
            <a:schemeClr val="bg1"/>
          </a:solidFill>
          <a:ln w="76200" cmpd="tri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6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7655" name="Содержимое 2"/>
          <p:cNvSpPr>
            <a:spLocks noGrp="1"/>
          </p:cNvSpPr>
          <p:nvPr>
            <p:ph idx="1"/>
          </p:nvPr>
        </p:nvSpPr>
        <p:spPr>
          <a:xfrm>
            <a:off x="0" y="3429000"/>
            <a:ext cx="6172200" cy="19812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81000" y="3733800"/>
            <a:ext cx="6172200" cy="9286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6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I</a:t>
            </a:r>
            <a:r>
              <a:rPr lang="en-US" sz="3600" b="1" dirty="0">
                <a:solidFill>
                  <a:srgbClr val="FF0000"/>
                </a:solidFill>
                <a:latin typeface="+mn-lt"/>
                <a:cs typeface="+mn-cs"/>
              </a:rPr>
              <a:t> I </a:t>
            </a:r>
            <a:r>
              <a:rPr lang="en-US" sz="3600" b="1" dirty="0" err="1">
                <a:solidFill>
                  <a:srgbClr val="FF0000"/>
                </a:solidFill>
                <a:latin typeface="+mn-lt"/>
                <a:cs typeface="+mn-cs"/>
              </a:rPr>
              <a:t>I</a:t>
            </a:r>
            <a:r>
              <a:rPr lang="en-US" sz="36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36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РАЗДЕЛ.</a:t>
            </a:r>
            <a:br>
              <a:rPr lang="ru-RU" sz="36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</a:br>
            <a:r>
              <a:rPr lang="ru-RU" sz="36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ОСЕНЬ</a:t>
            </a:r>
          </a:p>
        </p:txBody>
      </p:sp>
      <p:pic>
        <p:nvPicPr>
          <p:cNvPr id="27657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04800"/>
            <a:ext cx="5581650" cy="313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8" name="Picture 4" descr="ÐÐ°ÑÑÐ¸Ð½ÐºÐ¸ Ð¿Ð¾ Ð·Ð°Ð¿ÑÐ¾ÑÑ ÐºÐ°ÑÑÐ¸Ð½ÐºÐ° Ð¾ÑÐµÐ½Ñ"/>
          <p:cNvPicPr>
            <a:picLocks noChangeAspect="1" noChangeArrowheads="1"/>
          </p:cNvPicPr>
          <p:nvPr/>
        </p:nvPicPr>
        <p:blipFill>
          <a:blip r:embed="rId3" cstate="print"/>
          <a:srcRect b="12799"/>
          <a:stretch>
            <a:fillRect/>
          </a:stretch>
        </p:blipFill>
        <p:spPr bwMode="auto">
          <a:xfrm>
            <a:off x="1143000" y="4953000"/>
            <a:ext cx="51276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914900" y="8388424"/>
            <a:ext cx="1600200" cy="485775"/>
          </a:xfrm>
        </p:spPr>
        <p:txBody>
          <a:bodyPr/>
          <a:lstStyle/>
          <a:p>
            <a:pPr>
              <a:defRPr/>
            </a:pPr>
            <a:fld id="{8EAB1991-EC00-4A46-B320-4C18CF54847D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228600"/>
            <a:ext cx="6248400" cy="8534400"/>
          </a:xfrm>
          <a:prstGeom prst="rect">
            <a:avLst/>
          </a:prstGeom>
          <a:solidFill>
            <a:schemeClr val="bg1"/>
          </a:solidFill>
          <a:ln w="76200" cmpd="tri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6870" name="Заголовок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5257800" cy="3200400"/>
          </a:xfrm>
        </p:spPr>
        <p:txBody>
          <a:bodyPr/>
          <a:lstStyle/>
          <a:p>
            <a:pPr algn="l" eaLnBrk="1" hangingPunct="1"/>
            <a:r>
              <a:rPr lang="ru-RU" sz="1600" smtClean="0"/>
              <a:t/>
            </a:r>
            <a:br>
              <a:rPr lang="ru-RU" sz="1600" smtClean="0"/>
            </a:br>
            <a:r>
              <a:rPr lang="ru-RU" sz="1600" smtClean="0"/>
              <a:t> </a:t>
            </a:r>
            <a:r>
              <a:rPr lang="ru-RU" sz="1600" b="1" smtClean="0"/>
              <a:t>В лесу.</a:t>
            </a:r>
            <a:r>
              <a:rPr lang="ru-RU" sz="1600" smtClean="0"/>
              <a:t/>
            </a:r>
            <a:br>
              <a:rPr lang="ru-RU" sz="1600" smtClean="0"/>
            </a:br>
            <a:r>
              <a:rPr lang="ru-RU" sz="1600" smtClean="0"/>
              <a:t>В лесу днём просто диво!</a:t>
            </a:r>
            <a:br>
              <a:rPr lang="ru-RU" sz="1600" smtClean="0"/>
            </a:br>
            <a:r>
              <a:rPr lang="ru-RU" sz="1600" smtClean="0"/>
              <a:t>Всё мне знакомо, мило!</a:t>
            </a:r>
            <a:br>
              <a:rPr lang="ru-RU" sz="1600" smtClean="0"/>
            </a:br>
            <a:r>
              <a:rPr lang="ru-RU" sz="1600" smtClean="0"/>
              <a:t>Вот там растёт крапива,</a:t>
            </a:r>
            <a:br>
              <a:rPr lang="ru-RU" sz="1600" smtClean="0"/>
            </a:br>
            <a:r>
              <a:rPr lang="ru-RU" sz="1600" smtClean="0"/>
              <a:t>А тут вот- мухомор.</a:t>
            </a:r>
            <a:br>
              <a:rPr lang="ru-RU" sz="1600" smtClean="0"/>
            </a:br>
            <a:r>
              <a:rPr lang="ru-RU" sz="1600" smtClean="0"/>
              <a:t>И не съедобен он!</a:t>
            </a:r>
            <a:br>
              <a:rPr lang="ru-RU" sz="1600" smtClean="0"/>
            </a:br>
            <a:r>
              <a:rPr lang="ru-RU" sz="1600" smtClean="0"/>
              <a:t>Тут запах  обалденный,</a:t>
            </a:r>
            <a:br>
              <a:rPr lang="ru-RU" sz="1600" smtClean="0"/>
            </a:br>
            <a:r>
              <a:rPr lang="ru-RU" sz="1600" smtClean="0"/>
              <a:t>Дышать легко и просто.</a:t>
            </a:r>
            <a:br>
              <a:rPr lang="ru-RU" sz="1600" smtClean="0"/>
            </a:br>
            <a:r>
              <a:rPr lang="ru-RU" sz="1600" smtClean="0"/>
              <a:t>Гулять хожу сюда я,</a:t>
            </a:r>
            <a:br>
              <a:rPr lang="ru-RU" sz="1600" smtClean="0"/>
            </a:br>
            <a:r>
              <a:rPr lang="ru-RU" sz="1600" smtClean="0"/>
              <a:t>Чтобы увидеть снова</a:t>
            </a:r>
            <a:br>
              <a:rPr lang="ru-RU" sz="1600" smtClean="0"/>
            </a:br>
            <a:r>
              <a:rPr lang="ru-RU" sz="1600" smtClean="0"/>
              <a:t>Прекрасного шилохвоста.</a:t>
            </a:r>
            <a:br>
              <a:rPr lang="ru-RU" sz="1600" smtClean="0"/>
            </a:br>
            <a:r>
              <a:rPr lang="ru-RU" sz="1600" b="1" smtClean="0"/>
              <a:t> </a:t>
            </a:r>
            <a:r>
              <a:rPr lang="ru-RU" sz="1600" smtClean="0"/>
              <a:t>Мотуз Г.</a:t>
            </a:r>
            <a:br>
              <a:rPr lang="ru-RU" sz="1600" smtClean="0"/>
            </a:br>
            <a:endParaRPr lang="ru-RU" sz="1600" smtClean="0"/>
          </a:p>
        </p:txBody>
      </p:sp>
      <p:sp>
        <p:nvSpPr>
          <p:cNvPr id="36871" name="Заголовок 1"/>
          <p:cNvSpPr txBox="1">
            <a:spLocks/>
          </p:cNvSpPr>
          <p:nvPr/>
        </p:nvSpPr>
        <p:spPr bwMode="auto">
          <a:xfrm>
            <a:off x="3505200" y="990600"/>
            <a:ext cx="2743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1600">
                <a:latin typeface="Calibri" pitchFamily="34" charset="0"/>
              </a:rPr>
              <a:t>***</a:t>
            </a:r>
          </a:p>
          <a:p>
            <a:r>
              <a:rPr lang="ru-RU" sz="1600">
                <a:latin typeface="Calibri" pitchFamily="34" charset="0"/>
              </a:rPr>
              <a:t>На моё крыльцо</a:t>
            </a:r>
          </a:p>
          <a:p>
            <a:r>
              <a:rPr lang="ru-RU" sz="1600">
                <a:latin typeface="Calibri" pitchFamily="34" charset="0"/>
              </a:rPr>
              <a:t>Прилетело золотое письмецо.</a:t>
            </a:r>
          </a:p>
          <a:p>
            <a:r>
              <a:rPr lang="ru-RU" sz="1600">
                <a:latin typeface="Calibri" pitchFamily="34" charset="0"/>
              </a:rPr>
              <a:t>Наступила осень.</a:t>
            </a:r>
          </a:p>
          <a:p>
            <a:r>
              <a:rPr lang="ru-RU" sz="1600">
                <a:latin typeface="Calibri" pitchFamily="34" charset="0"/>
              </a:rPr>
              <a:t>Тёплую одежду носим!</a:t>
            </a:r>
          </a:p>
          <a:p>
            <a:r>
              <a:rPr lang="ru-RU" sz="1600">
                <a:latin typeface="Calibri" pitchFamily="34" charset="0"/>
              </a:rPr>
              <a:t>Чаина Л.</a:t>
            </a:r>
          </a:p>
          <a:p>
            <a:endParaRPr lang="ru-RU" sz="1600">
              <a:latin typeface="Calibri" pitchFamily="34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04800" y="304800"/>
            <a:ext cx="6172200" cy="9286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3 «А» класс</a:t>
            </a:r>
            <a:br>
              <a:rPr lang="ru-RU" sz="28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</a:br>
            <a:endParaRPr lang="ru-RU" sz="2800" b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36873" name="Picture 2" descr="D:\КОЛЫМА\3 КЛАСС\Воспитательная работа\Воспитательная_Сокол\Соц. проекты\Книга о временах года\А.Кузьмин осень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4648200"/>
            <a:ext cx="5105400" cy="371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одержимое 2"/>
          <p:cNvSpPr>
            <a:spLocks noGrp="1"/>
          </p:cNvSpPr>
          <p:nvPr>
            <p:ph idx="1"/>
          </p:nvPr>
        </p:nvSpPr>
        <p:spPr>
          <a:xfrm>
            <a:off x="3657600" y="7848600"/>
            <a:ext cx="2209800" cy="304800"/>
          </a:xfrm>
          <a:solidFill>
            <a:schemeClr val="bg1"/>
          </a:solidFill>
        </p:spPr>
        <p:txBody>
          <a:bodyPr rtlCol="0">
            <a:normAutofit fontScale="4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А.Кузьмин «Осень»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914900" y="8316416"/>
            <a:ext cx="1600200" cy="485775"/>
          </a:xfrm>
        </p:spPr>
        <p:txBody>
          <a:bodyPr/>
          <a:lstStyle/>
          <a:p>
            <a:pPr>
              <a:defRPr/>
            </a:pPr>
            <a:fld id="{8EAB1991-EC00-4A46-B320-4C18CF54847D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228600"/>
            <a:ext cx="6248400" cy="8534400"/>
          </a:xfrm>
          <a:prstGeom prst="rect">
            <a:avLst/>
          </a:prstGeom>
          <a:solidFill>
            <a:schemeClr val="bg1"/>
          </a:solidFill>
          <a:ln w="76200" cmpd="tri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678" name="Содержимое 2"/>
          <p:cNvSpPr>
            <a:spLocks noGrp="1"/>
          </p:cNvSpPr>
          <p:nvPr>
            <p:ph idx="1"/>
          </p:nvPr>
        </p:nvSpPr>
        <p:spPr>
          <a:xfrm>
            <a:off x="0" y="3429000"/>
            <a:ext cx="6172200" cy="19812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762000" y="533400"/>
            <a:ext cx="3810000" cy="34290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***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И снова осень к нам пришла,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И с нею школьная пора.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И собирают все портфель: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Дневник, пенал, учебник.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Идут ребята побыстрей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На школьный двор  заветный!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А там уже звенит звонок,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Зовет ребят он на урок.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И встретились мы тут с друзьями,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И нашими учителями!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	А. Авдеев </a:t>
            </a:r>
            <a:endParaRPr lang="ru-RU" sz="1600" dirty="0">
              <a:latin typeface="+mj-lt"/>
              <a:ea typeface="+mj-ea"/>
              <a:cs typeface="+mj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04800" y="304800"/>
            <a:ext cx="6172200" cy="9286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3 «Б» класс</a:t>
            </a:r>
            <a:br>
              <a:rPr lang="ru-RU" sz="28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</a:br>
            <a:endParaRPr lang="ru-RU" sz="2800" b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8681" name="Picture 2" descr="D:\КОЛЫМА\3 КЛАСС\Воспитательная работа\Воспитательная_Сокол\Соц. проекты\Книга о временах года\У. Башлачева осень.jpeg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4843463"/>
            <a:ext cx="4551363" cy="330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2" name="Заголовок 1"/>
          <p:cNvSpPr txBox="1">
            <a:spLocks/>
          </p:cNvSpPr>
          <p:nvPr/>
        </p:nvSpPr>
        <p:spPr bwMode="auto">
          <a:xfrm>
            <a:off x="3352800" y="3352800"/>
            <a:ext cx="35814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1600">
                <a:latin typeface="Calibri" pitchFamily="34" charset="0"/>
              </a:rPr>
              <a:t>***</a:t>
            </a:r>
          </a:p>
          <a:p>
            <a:r>
              <a:rPr lang="ru-RU" sz="1600">
                <a:latin typeface="Calibri" pitchFamily="34" charset="0"/>
              </a:rPr>
              <a:t>Осень, осень - милая пора.</a:t>
            </a:r>
          </a:p>
          <a:p>
            <a:r>
              <a:rPr lang="ru-RU" sz="1600">
                <a:latin typeface="Calibri" pitchFamily="34" charset="0"/>
              </a:rPr>
              <a:t>Опадают листья осенью всегда…</a:t>
            </a:r>
          </a:p>
          <a:p>
            <a:r>
              <a:rPr lang="ru-RU" sz="1600">
                <a:latin typeface="Calibri" pitchFamily="34" charset="0"/>
              </a:rPr>
              <a:t>В школу детвора осенью пошла.</a:t>
            </a:r>
          </a:p>
          <a:p>
            <a:r>
              <a:rPr lang="ru-RU" sz="1600">
                <a:latin typeface="Calibri" pitchFamily="34" charset="0"/>
              </a:rPr>
              <a:t>Наступили холода.</a:t>
            </a:r>
          </a:p>
          <a:p>
            <a:r>
              <a:rPr lang="ru-RU" sz="1600">
                <a:latin typeface="Calibri" pitchFamily="34" charset="0"/>
              </a:rPr>
              <a:t>А после осени – зима!</a:t>
            </a:r>
          </a:p>
          <a:p>
            <a:r>
              <a:rPr lang="ru-RU" sz="1600">
                <a:latin typeface="Calibri" pitchFamily="34" charset="0"/>
              </a:rPr>
              <a:t>	М. Пронин</a:t>
            </a: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>
          <a:xfrm>
            <a:off x="1066800" y="8077200"/>
            <a:ext cx="4038600" cy="381000"/>
          </a:xfrm>
          <a:prstGeom prst="rect">
            <a:avLst/>
          </a:prstGeom>
          <a:solidFill>
            <a:schemeClr val="bg1"/>
          </a:solidFill>
        </p:spPr>
        <p:txBody>
          <a:bodyPr>
            <a:normAutofit fontScale="47500" lnSpcReduction="200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latin typeface="+mn-lt"/>
                <a:cs typeface="+mn-cs"/>
              </a:rPr>
              <a:t>У. </a:t>
            </a:r>
            <a:r>
              <a:rPr lang="ru-RU" sz="3200" dirty="0" err="1">
                <a:latin typeface="+mn-lt"/>
                <a:cs typeface="+mn-cs"/>
              </a:rPr>
              <a:t>Башлачёва</a:t>
            </a:r>
            <a:r>
              <a:rPr lang="ru-RU" sz="3200" dirty="0">
                <a:latin typeface="+mn-lt"/>
                <a:cs typeface="+mn-cs"/>
              </a:rPr>
              <a:t>   «Осень снова к нам пришла»</a:t>
            </a: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>
          <a:xfrm>
            <a:off x="4914900" y="8388424"/>
            <a:ext cx="1600200" cy="485775"/>
          </a:xfrm>
        </p:spPr>
        <p:txBody>
          <a:bodyPr/>
          <a:lstStyle/>
          <a:p>
            <a:pPr>
              <a:defRPr/>
            </a:pPr>
            <a:fld id="{8EAB1991-EC00-4A46-B320-4C18CF54847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228600"/>
            <a:ext cx="6248400" cy="8534400"/>
          </a:xfrm>
          <a:prstGeom prst="rect">
            <a:avLst/>
          </a:prstGeom>
          <a:solidFill>
            <a:schemeClr val="bg1"/>
          </a:solidFill>
          <a:ln w="76200" cmpd="tri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702" name="Содержимое 2"/>
          <p:cNvSpPr>
            <a:spLocks noGrp="1"/>
          </p:cNvSpPr>
          <p:nvPr>
            <p:ph idx="1"/>
          </p:nvPr>
        </p:nvSpPr>
        <p:spPr>
          <a:xfrm>
            <a:off x="0" y="3429000"/>
            <a:ext cx="6172200" cy="19812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762000" y="838200"/>
            <a:ext cx="3810000" cy="15240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***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Если на деревьях листья пожелтели,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Если в край далекий птицы улетели,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Если небо хмурое,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Если дождик льется….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Это время года осенью зовется.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	Е. Орлов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+mn-lt"/>
              <a:cs typeface="+mn-cs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sz="1600" dirty="0">
                <a:latin typeface="+mj-lt"/>
                <a:ea typeface="+mj-ea"/>
                <a:cs typeface="+mj-cs"/>
              </a:rPr>
              <a:t/>
            </a:r>
            <a:br>
              <a:rPr lang="ru-RU" sz="1600" dirty="0">
                <a:latin typeface="+mj-lt"/>
                <a:ea typeface="+mj-ea"/>
                <a:cs typeface="+mj-cs"/>
              </a:rPr>
            </a:br>
            <a:endParaRPr lang="ru-RU" sz="1600" dirty="0">
              <a:latin typeface="+mj-lt"/>
              <a:ea typeface="+mj-ea"/>
              <a:cs typeface="+mj-cs"/>
            </a:endParaRPr>
          </a:p>
        </p:txBody>
      </p:sp>
      <p:sp>
        <p:nvSpPr>
          <p:cNvPr id="29704" name="Заголовок 1"/>
          <p:cNvSpPr txBox="1">
            <a:spLocks/>
          </p:cNvSpPr>
          <p:nvPr/>
        </p:nvSpPr>
        <p:spPr bwMode="auto">
          <a:xfrm>
            <a:off x="3200400" y="6553200"/>
            <a:ext cx="32004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1600" b="1">
                <a:latin typeface="Calibri" pitchFamily="34" charset="0"/>
              </a:rPr>
              <a:t>Осень.</a:t>
            </a:r>
          </a:p>
          <a:p>
            <a:r>
              <a:rPr lang="ru-RU" sz="1600">
                <a:latin typeface="Calibri" pitchFamily="34" charset="0"/>
              </a:rPr>
              <a:t>Осень наступила…</a:t>
            </a:r>
          </a:p>
          <a:p>
            <a:r>
              <a:rPr lang="ru-RU" sz="1600">
                <a:latin typeface="Calibri" pitchFamily="34" charset="0"/>
              </a:rPr>
              <a:t>Пришла ее пора.</a:t>
            </a:r>
          </a:p>
          <a:p>
            <a:r>
              <a:rPr lang="ru-RU" sz="1600">
                <a:latin typeface="Calibri" pitchFamily="34" charset="0"/>
              </a:rPr>
              <a:t>Детишки, слышите звонок?</a:t>
            </a:r>
          </a:p>
          <a:p>
            <a:r>
              <a:rPr lang="ru-RU" sz="1600">
                <a:latin typeface="Calibri" pitchFamily="34" charset="0"/>
              </a:rPr>
              <a:t>Пора Вам на урок!</a:t>
            </a:r>
          </a:p>
          <a:p>
            <a:r>
              <a:rPr lang="ru-RU" sz="1600">
                <a:latin typeface="Calibri" pitchFamily="34" charset="0"/>
              </a:rPr>
              <a:t>	П. Марченко </a:t>
            </a:r>
          </a:p>
        </p:txBody>
      </p:sp>
      <p:pic>
        <p:nvPicPr>
          <p:cNvPr id="29705" name="Picture 2" descr="D:\КОЛЫМА\3 КЛАСС\Воспитательная работа\Воспитательная_Сокол\Соц. проекты\Книга о временах года\Т.Душкина осень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" y="2590800"/>
            <a:ext cx="5905500" cy="429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одержимое 2"/>
          <p:cNvSpPr txBox="1">
            <a:spLocks/>
          </p:cNvSpPr>
          <p:nvPr/>
        </p:nvSpPr>
        <p:spPr>
          <a:xfrm>
            <a:off x="457200" y="6477000"/>
            <a:ext cx="2819400" cy="304800"/>
          </a:xfrm>
          <a:prstGeom prst="rect">
            <a:avLst/>
          </a:prstGeom>
          <a:solidFill>
            <a:schemeClr val="bg1"/>
          </a:solidFill>
        </p:spPr>
        <p:txBody>
          <a:bodyPr>
            <a:normAutofit fontScale="47500" lnSpcReduction="200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latin typeface="+mn-lt"/>
                <a:cs typeface="+mn-cs"/>
              </a:rPr>
              <a:t>Т. </a:t>
            </a:r>
            <a:r>
              <a:rPr lang="ru-RU" sz="3200" dirty="0" err="1">
                <a:latin typeface="+mn-lt"/>
                <a:cs typeface="+mn-cs"/>
              </a:rPr>
              <a:t>Душкина</a:t>
            </a:r>
            <a:r>
              <a:rPr lang="ru-RU" sz="3200" dirty="0">
                <a:latin typeface="+mn-lt"/>
                <a:cs typeface="+mn-cs"/>
              </a:rPr>
              <a:t>   «Осенняя пора»</a:t>
            </a: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4914900" y="8388424"/>
            <a:ext cx="1600200" cy="485775"/>
          </a:xfrm>
        </p:spPr>
        <p:txBody>
          <a:bodyPr/>
          <a:lstStyle/>
          <a:p>
            <a:pPr>
              <a:defRPr/>
            </a:pPr>
            <a:fld id="{8EAB1991-EC00-4A46-B320-4C18CF54847D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228600"/>
            <a:ext cx="6248400" cy="8534400"/>
          </a:xfrm>
          <a:prstGeom prst="rect">
            <a:avLst/>
          </a:prstGeom>
          <a:solidFill>
            <a:schemeClr val="bg1"/>
          </a:solidFill>
          <a:ln w="76200" cmpd="tri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726" name="Содержимое 2"/>
          <p:cNvSpPr>
            <a:spLocks noGrp="1"/>
          </p:cNvSpPr>
          <p:nvPr>
            <p:ph idx="1"/>
          </p:nvPr>
        </p:nvSpPr>
        <p:spPr>
          <a:xfrm>
            <a:off x="0" y="3429000"/>
            <a:ext cx="6172200" cy="19812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27" name="Picture 2" descr="ÐÐ°ÑÑÐ¸Ð½ÐºÐ¸ Ð¿Ð¾ Ð·Ð°Ð¿ÑÐ¾ÑÑ ÐºÐ°ÑÑÐ¸Ð½ÐºÐ¸ Ðº Ð¾ÑÐµÐ½Ð¸ Ñ Ð·Ð¾Ð½ÑÐ¸ÐºÐ¾Ð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263" y="457200"/>
            <a:ext cx="5867400" cy="815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8" name="Заголовок 1"/>
          <p:cNvSpPr txBox="1">
            <a:spLocks/>
          </p:cNvSpPr>
          <p:nvPr/>
        </p:nvSpPr>
        <p:spPr bwMode="auto">
          <a:xfrm>
            <a:off x="533400" y="0"/>
            <a:ext cx="3581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1600">
                <a:latin typeface="Calibri" pitchFamily="34" charset="0"/>
              </a:rPr>
              <a:t>***</a:t>
            </a:r>
          </a:p>
          <a:p>
            <a:r>
              <a:rPr lang="ru-RU" sz="1600">
                <a:latin typeface="Calibri" pitchFamily="34" charset="0"/>
              </a:rPr>
              <a:t>Наступила осень….</a:t>
            </a:r>
          </a:p>
          <a:p>
            <a:r>
              <a:rPr lang="ru-RU" sz="1600">
                <a:latin typeface="Calibri" pitchFamily="34" charset="0"/>
              </a:rPr>
              <a:t>На клумбах высохли цветы.</a:t>
            </a:r>
          </a:p>
          <a:p>
            <a:r>
              <a:rPr lang="ru-RU" sz="1600">
                <a:latin typeface="Calibri" pitchFamily="34" charset="0"/>
              </a:rPr>
              <a:t>За окном деревья голые стоят.</a:t>
            </a:r>
          </a:p>
          <a:p>
            <a:r>
              <a:rPr lang="ru-RU" sz="1600">
                <a:latin typeface="Calibri" pitchFamily="34" charset="0"/>
              </a:rPr>
              <a:t>На земле листья желтые лежат.</a:t>
            </a:r>
          </a:p>
          <a:p>
            <a:r>
              <a:rPr lang="ru-RU" sz="1600">
                <a:latin typeface="Calibri" pitchFamily="34" charset="0"/>
              </a:rPr>
              <a:t>На улице ветер сильный гуляет,</a:t>
            </a:r>
          </a:p>
          <a:p>
            <a:r>
              <a:rPr lang="ru-RU" sz="1600">
                <a:latin typeface="Calibri" pitchFamily="34" charset="0"/>
              </a:rPr>
              <a:t>Людям на работу идти мешает.</a:t>
            </a:r>
          </a:p>
          <a:p>
            <a:r>
              <a:rPr lang="ru-RU" sz="1600">
                <a:latin typeface="Calibri" pitchFamily="34" charset="0"/>
              </a:rPr>
              <a:t>Дождик за окном льет, как из ведра…</a:t>
            </a:r>
          </a:p>
          <a:p>
            <a:r>
              <a:rPr lang="ru-RU" sz="1600">
                <a:latin typeface="Calibri" pitchFamily="34" charset="0"/>
              </a:rPr>
              <a:t>На небе густые облака.</a:t>
            </a:r>
          </a:p>
          <a:p>
            <a:r>
              <a:rPr lang="ru-RU" sz="1600">
                <a:latin typeface="Calibri" pitchFamily="34" charset="0"/>
              </a:rPr>
              <a:t>	К.Трофимова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4914900" y="8388424"/>
            <a:ext cx="1600200" cy="485775"/>
          </a:xfrm>
        </p:spPr>
        <p:txBody>
          <a:bodyPr/>
          <a:lstStyle/>
          <a:p>
            <a:pPr>
              <a:defRPr/>
            </a:pPr>
            <a:fld id="{8EAB1991-EC00-4A46-B320-4C18CF54847D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228600"/>
            <a:ext cx="6248400" cy="8534400"/>
          </a:xfrm>
          <a:prstGeom prst="rect">
            <a:avLst/>
          </a:prstGeom>
          <a:solidFill>
            <a:schemeClr val="bg1"/>
          </a:solidFill>
          <a:ln w="76200" cmpd="tri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750" name="Содержимое 2"/>
          <p:cNvSpPr>
            <a:spLocks noGrp="1"/>
          </p:cNvSpPr>
          <p:nvPr>
            <p:ph idx="1"/>
          </p:nvPr>
        </p:nvSpPr>
        <p:spPr>
          <a:xfrm>
            <a:off x="0" y="3429000"/>
            <a:ext cx="6172200" cy="19812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762000" y="1219200"/>
            <a:ext cx="3810000" cy="15240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***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Осень наступила –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Желтая пора.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Мы идем сегодня в лес и кричим: «Ура»!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Листья падают, кружатся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И на ладошку мне садятся.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Я их бережно сложу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И в гербарий положу!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	А. </a:t>
            </a:r>
            <a:r>
              <a:rPr lang="ru-RU" sz="1600" dirty="0" err="1">
                <a:latin typeface="+mn-lt"/>
                <a:cs typeface="+mn-cs"/>
              </a:rPr>
              <a:t>Аверинский</a:t>
            </a:r>
            <a:endParaRPr lang="ru-RU" sz="1600" dirty="0">
              <a:latin typeface="+mn-lt"/>
              <a:cs typeface="+mn-cs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sz="1600" dirty="0">
                <a:latin typeface="+mj-lt"/>
                <a:ea typeface="+mj-ea"/>
                <a:cs typeface="+mj-cs"/>
              </a:rPr>
              <a:t/>
            </a:r>
            <a:br>
              <a:rPr lang="ru-RU" sz="1600" dirty="0">
                <a:latin typeface="+mj-lt"/>
                <a:ea typeface="+mj-ea"/>
                <a:cs typeface="+mj-cs"/>
              </a:rPr>
            </a:br>
            <a:endParaRPr lang="ru-RU" sz="1600" dirty="0">
              <a:latin typeface="+mj-lt"/>
              <a:ea typeface="+mj-ea"/>
              <a:cs typeface="+mj-cs"/>
            </a:endParaRPr>
          </a:p>
        </p:txBody>
      </p:sp>
      <p:sp>
        <p:nvSpPr>
          <p:cNvPr id="31752" name="Заголовок 1"/>
          <p:cNvSpPr txBox="1">
            <a:spLocks/>
          </p:cNvSpPr>
          <p:nvPr/>
        </p:nvSpPr>
        <p:spPr bwMode="auto">
          <a:xfrm>
            <a:off x="2895600" y="6096000"/>
            <a:ext cx="35814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1600">
                <a:latin typeface="Calibri" pitchFamily="34" charset="0"/>
              </a:rPr>
              <a:t>***</a:t>
            </a:r>
          </a:p>
          <a:p>
            <a:r>
              <a:rPr lang="ru-RU" sz="1600">
                <a:latin typeface="Calibri" pitchFamily="34" charset="0"/>
              </a:rPr>
              <a:t>И снова осень к нам пришла – </a:t>
            </a:r>
          </a:p>
          <a:p>
            <a:r>
              <a:rPr lang="ru-RU" sz="1600">
                <a:latin typeface="Calibri" pitchFamily="34" charset="0"/>
              </a:rPr>
              <a:t>Унылая пора…</a:t>
            </a:r>
          </a:p>
          <a:p>
            <a:r>
              <a:rPr lang="ru-RU" sz="1600">
                <a:latin typeface="Calibri" pitchFamily="34" charset="0"/>
              </a:rPr>
              <a:t>С деревьев сыплется листва,</a:t>
            </a:r>
          </a:p>
          <a:p>
            <a:r>
              <a:rPr lang="ru-RU" sz="1600">
                <a:latin typeface="Calibri" pitchFamily="34" charset="0"/>
              </a:rPr>
              <a:t>И дует ветерок.</a:t>
            </a:r>
          </a:p>
          <a:p>
            <a:r>
              <a:rPr lang="ru-RU" sz="1600">
                <a:latin typeface="Calibri" pitchFamily="34" charset="0"/>
              </a:rPr>
              <a:t>	М.Громова</a:t>
            </a:r>
          </a:p>
        </p:txBody>
      </p:sp>
      <p:pic>
        <p:nvPicPr>
          <p:cNvPr id="31753" name="Picture 2" descr="ÐÐ°ÑÑÐ¸Ð½ÐºÐ¸ Ð¿Ð¾ Ð·Ð°Ð¿ÑÐ¾ÑÑ ÐºÐ°ÑÑÐ¸Ð½ÐºÐ¸ Ðº  Ð¾ÑÐµÐ½Ð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124200"/>
            <a:ext cx="4267200" cy="319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4914900" y="8388424"/>
            <a:ext cx="1600200" cy="485775"/>
          </a:xfrm>
        </p:spPr>
        <p:txBody>
          <a:bodyPr/>
          <a:lstStyle/>
          <a:p>
            <a:pPr>
              <a:defRPr/>
            </a:pPr>
            <a:fld id="{8EAB1991-EC00-4A46-B320-4C18CF54847D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228600"/>
            <a:ext cx="6248400" cy="8534400"/>
          </a:xfrm>
          <a:prstGeom prst="rect">
            <a:avLst/>
          </a:prstGeom>
          <a:solidFill>
            <a:schemeClr val="bg1"/>
          </a:solidFill>
          <a:ln w="76200" cmpd="tri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774" name="Содержимое 2"/>
          <p:cNvSpPr>
            <a:spLocks noGrp="1"/>
          </p:cNvSpPr>
          <p:nvPr>
            <p:ph idx="1"/>
          </p:nvPr>
        </p:nvSpPr>
        <p:spPr>
          <a:xfrm>
            <a:off x="0" y="3429000"/>
            <a:ext cx="6172200" cy="19812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762000" y="1219200"/>
            <a:ext cx="3810000" cy="15240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***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Осень, осень,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Осенняя пора…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Листья пожелтели,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Ветер зашумел…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Потемнело небо,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Тучи поплыли.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Нет зеленого убора,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Звери в спячку все легли…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	С. Нестерова </a:t>
            </a:r>
            <a:r>
              <a:rPr lang="ru-RU" sz="1600" dirty="0">
                <a:latin typeface="+mj-lt"/>
                <a:ea typeface="+mj-ea"/>
                <a:cs typeface="+mj-cs"/>
              </a:rPr>
              <a:t/>
            </a:r>
            <a:br>
              <a:rPr lang="ru-RU" sz="1600" dirty="0">
                <a:latin typeface="+mj-lt"/>
                <a:ea typeface="+mj-ea"/>
                <a:cs typeface="+mj-cs"/>
              </a:rPr>
            </a:br>
            <a:endParaRPr lang="ru-RU" sz="1600" dirty="0">
              <a:latin typeface="+mj-lt"/>
              <a:ea typeface="+mj-ea"/>
              <a:cs typeface="+mj-cs"/>
            </a:endParaRPr>
          </a:p>
        </p:txBody>
      </p:sp>
      <p:sp>
        <p:nvSpPr>
          <p:cNvPr id="32776" name="Заголовок 1"/>
          <p:cNvSpPr txBox="1">
            <a:spLocks/>
          </p:cNvSpPr>
          <p:nvPr/>
        </p:nvSpPr>
        <p:spPr bwMode="auto">
          <a:xfrm>
            <a:off x="3276600" y="381000"/>
            <a:ext cx="35814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1600">
                <a:latin typeface="Calibri" pitchFamily="34" charset="0"/>
              </a:rPr>
              <a:t>***</a:t>
            </a:r>
          </a:p>
          <a:p>
            <a:r>
              <a:rPr lang="ru-RU" sz="1600">
                <a:latin typeface="Calibri" pitchFamily="34" charset="0"/>
              </a:rPr>
              <a:t>Наступила осень на дворе,</a:t>
            </a:r>
          </a:p>
          <a:p>
            <a:r>
              <a:rPr lang="ru-RU" sz="1600">
                <a:latin typeface="Calibri" pitchFamily="34" charset="0"/>
              </a:rPr>
              <a:t>А мы живем на Колыме.</a:t>
            </a:r>
          </a:p>
          <a:p>
            <a:r>
              <a:rPr lang="ru-RU" sz="1600">
                <a:latin typeface="Calibri" pitchFamily="34" charset="0"/>
              </a:rPr>
              <a:t>Идут дожди, грядут морозы,</a:t>
            </a:r>
          </a:p>
          <a:p>
            <a:r>
              <a:rPr lang="ru-RU" sz="1600">
                <a:latin typeface="Calibri" pitchFamily="34" charset="0"/>
              </a:rPr>
              <a:t>Распустила осень слезы.</a:t>
            </a:r>
          </a:p>
          <a:p>
            <a:r>
              <a:rPr lang="ru-RU" sz="1600">
                <a:latin typeface="Calibri" pitchFamily="34" charset="0"/>
              </a:rPr>
              <a:t>Солнце вовсе не блестит</a:t>
            </a:r>
          </a:p>
          <a:p>
            <a:r>
              <a:rPr lang="ru-RU" sz="1600">
                <a:latin typeface="Calibri" pitchFamily="34" charset="0"/>
              </a:rPr>
              <a:t>А лето о прошлом мне твердит.</a:t>
            </a:r>
          </a:p>
          <a:p>
            <a:r>
              <a:rPr lang="ru-RU" sz="1600">
                <a:latin typeface="Calibri" pitchFamily="34" charset="0"/>
              </a:rPr>
              <a:t>	Е. Гришкевич</a:t>
            </a:r>
          </a:p>
        </p:txBody>
      </p:sp>
      <p:pic>
        <p:nvPicPr>
          <p:cNvPr id="32777" name="Picture 2" descr="D:\КОЛЫМА\3 КЛАСС\Воспитательная работа\Воспитательная_Сокол\Соц. проекты\Книга о временах года\П.Фокша осень.jpeg"/>
          <p:cNvPicPr>
            <a:picLocks noChangeAspect="1" noChangeArrowheads="1"/>
          </p:cNvPicPr>
          <p:nvPr/>
        </p:nvPicPr>
        <p:blipFill>
          <a:blip r:embed="rId2" cstate="print"/>
          <a:srcRect b="3729"/>
          <a:stretch>
            <a:fillRect/>
          </a:stretch>
        </p:blipFill>
        <p:spPr bwMode="auto">
          <a:xfrm>
            <a:off x="414338" y="3733800"/>
            <a:ext cx="5986462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одержимое 2"/>
          <p:cNvSpPr txBox="1">
            <a:spLocks/>
          </p:cNvSpPr>
          <p:nvPr/>
        </p:nvSpPr>
        <p:spPr>
          <a:xfrm>
            <a:off x="3124200" y="7924800"/>
            <a:ext cx="2819400" cy="304800"/>
          </a:xfrm>
          <a:prstGeom prst="rect">
            <a:avLst/>
          </a:prstGeom>
          <a:solidFill>
            <a:schemeClr val="bg1"/>
          </a:solidFill>
        </p:spPr>
        <p:txBody>
          <a:bodyPr>
            <a:normAutofit fontScale="47500" lnSpcReduction="200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latin typeface="+mn-lt"/>
                <a:cs typeface="+mn-cs"/>
              </a:rPr>
              <a:t>П. </a:t>
            </a:r>
            <a:r>
              <a:rPr lang="ru-RU" sz="3200" dirty="0" err="1">
                <a:latin typeface="+mn-lt"/>
                <a:cs typeface="+mn-cs"/>
              </a:rPr>
              <a:t>Фокша</a:t>
            </a:r>
            <a:r>
              <a:rPr lang="ru-RU" sz="3200" dirty="0">
                <a:latin typeface="+mn-lt"/>
                <a:cs typeface="+mn-cs"/>
              </a:rPr>
              <a:t>  «Осень»</a:t>
            </a: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4914900" y="8388424"/>
            <a:ext cx="1600200" cy="485775"/>
          </a:xfrm>
        </p:spPr>
        <p:txBody>
          <a:bodyPr/>
          <a:lstStyle/>
          <a:p>
            <a:pPr>
              <a:defRPr/>
            </a:pPr>
            <a:fld id="{8EAB1991-EC00-4A46-B320-4C18CF54847D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228600"/>
            <a:ext cx="6248400" cy="8534400"/>
          </a:xfrm>
          <a:prstGeom prst="rect">
            <a:avLst/>
          </a:prstGeom>
          <a:solidFill>
            <a:schemeClr val="bg1"/>
          </a:solidFill>
          <a:ln w="76200" cmpd="tri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798" name="Содержимое 2"/>
          <p:cNvSpPr>
            <a:spLocks noGrp="1"/>
          </p:cNvSpPr>
          <p:nvPr>
            <p:ph idx="1"/>
          </p:nvPr>
        </p:nvSpPr>
        <p:spPr>
          <a:xfrm>
            <a:off x="0" y="3429000"/>
            <a:ext cx="6172200" cy="19812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33400" y="4191000"/>
            <a:ext cx="2133600" cy="2362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***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Уже уж осень на дворе,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Вокруг все приуныло.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Но даже дождик детворе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Не помешает играм!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	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Н. Сафронова </a:t>
            </a:r>
            <a:r>
              <a:rPr lang="ru-RU" sz="1600" dirty="0">
                <a:latin typeface="+mj-lt"/>
                <a:ea typeface="+mj-ea"/>
                <a:cs typeface="+mj-cs"/>
              </a:rPr>
              <a:t/>
            </a:r>
            <a:br>
              <a:rPr lang="ru-RU" sz="1600" dirty="0">
                <a:latin typeface="+mj-lt"/>
                <a:ea typeface="+mj-ea"/>
                <a:cs typeface="+mj-cs"/>
              </a:rPr>
            </a:br>
            <a:endParaRPr lang="ru-RU" sz="1600" dirty="0">
              <a:latin typeface="+mj-lt"/>
              <a:ea typeface="+mj-ea"/>
              <a:cs typeface="+mj-cs"/>
            </a:endParaRPr>
          </a:p>
        </p:txBody>
      </p:sp>
      <p:sp>
        <p:nvSpPr>
          <p:cNvPr id="33800" name="Заголовок 1"/>
          <p:cNvSpPr txBox="1">
            <a:spLocks/>
          </p:cNvSpPr>
          <p:nvPr/>
        </p:nvSpPr>
        <p:spPr bwMode="auto">
          <a:xfrm>
            <a:off x="533400" y="381000"/>
            <a:ext cx="35814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1600">
                <a:latin typeface="Calibri" pitchFamily="34" charset="0"/>
              </a:rPr>
              <a:t>***</a:t>
            </a:r>
          </a:p>
          <a:p>
            <a:r>
              <a:rPr lang="ru-RU" sz="1600">
                <a:latin typeface="Calibri" pitchFamily="34" charset="0"/>
              </a:rPr>
              <a:t>Осень наступила,</a:t>
            </a:r>
          </a:p>
          <a:p>
            <a:r>
              <a:rPr lang="ru-RU" sz="1600">
                <a:latin typeface="Calibri" pitchFamily="34" charset="0"/>
              </a:rPr>
              <a:t>Опадают листья.</a:t>
            </a:r>
          </a:p>
          <a:p>
            <a:r>
              <a:rPr lang="ru-RU" sz="1600">
                <a:latin typeface="Calibri" pitchFamily="34" charset="0"/>
              </a:rPr>
              <a:t>Красятся деревья</a:t>
            </a:r>
          </a:p>
          <a:p>
            <a:r>
              <a:rPr lang="ru-RU" sz="1600">
                <a:latin typeface="Calibri" pitchFamily="34" charset="0"/>
              </a:rPr>
              <a:t>Желто-красной кистью.</a:t>
            </a:r>
          </a:p>
          <a:p>
            <a:r>
              <a:rPr lang="ru-RU" sz="1600">
                <a:latin typeface="Calibri" pitchFamily="34" charset="0"/>
              </a:rPr>
              <a:t>Дождик льет и ветер,</a:t>
            </a:r>
          </a:p>
          <a:p>
            <a:r>
              <a:rPr lang="ru-RU" sz="1600">
                <a:latin typeface="Calibri" pitchFamily="34" charset="0"/>
              </a:rPr>
              <a:t>Солнышко не греет.</a:t>
            </a:r>
          </a:p>
          <a:p>
            <a:r>
              <a:rPr lang="ru-RU" sz="1600">
                <a:latin typeface="Calibri" pitchFamily="34" charset="0"/>
              </a:rPr>
              <a:t>Хочется нам снега,</a:t>
            </a:r>
          </a:p>
          <a:p>
            <a:r>
              <a:rPr lang="ru-RU" sz="1600">
                <a:latin typeface="Calibri" pitchFamily="34" charset="0"/>
              </a:rPr>
              <a:t>На каток скорее!</a:t>
            </a:r>
          </a:p>
          <a:p>
            <a:r>
              <a:rPr lang="ru-RU" sz="1600">
                <a:latin typeface="Calibri" pitchFamily="34" charset="0"/>
              </a:rPr>
              <a:t>	Д. Брындиков</a:t>
            </a:r>
          </a:p>
        </p:txBody>
      </p:sp>
      <p:pic>
        <p:nvPicPr>
          <p:cNvPr id="33801" name="Picture 2" descr="D:\КОЛЫМА\3 КЛАСС\Воспитательная работа\Воспитательная_Сокол\Соц. проекты\Книга о временах года\И.Неумывайченко осень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3276600"/>
            <a:ext cx="3781425" cy="520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одержимое 2"/>
          <p:cNvSpPr txBox="1">
            <a:spLocks/>
          </p:cNvSpPr>
          <p:nvPr/>
        </p:nvSpPr>
        <p:spPr>
          <a:xfrm>
            <a:off x="3429000" y="8153400"/>
            <a:ext cx="2819400" cy="381000"/>
          </a:xfrm>
          <a:prstGeom prst="rect">
            <a:avLst/>
          </a:prstGeom>
          <a:solidFill>
            <a:schemeClr val="bg1"/>
          </a:solidFill>
        </p:spPr>
        <p:txBody>
          <a:bodyPr>
            <a:normAutofit fontScale="47500" lnSpcReduction="200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latin typeface="+mn-lt"/>
                <a:cs typeface="+mn-cs"/>
              </a:rPr>
              <a:t>И. </a:t>
            </a:r>
            <a:r>
              <a:rPr lang="ru-RU" sz="3200" dirty="0" err="1">
                <a:latin typeface="+mn-lt"/>
                <a:cs typeface="+mn-cs"/>
              </a:rPr>
              <a:t>Неумывайченко</a:t>
            </a:r>
            <a:r>
              <a:rPr lang="ru-RU" sz="3200" dirty="0">
                <a:latin typeface="+mn-lt"/>
                <a:cs typeface="+mn-cs"/>
              </a:rPr>
              <a:t>  «Осень»</a:t>
            </a: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4914900" y="8388424"/>
            <a:ext cx="1600200" cy="485775"/>
          </a:xfrm>
        </p:spPr>
        <p:txBody>
          <a:bodyPr/>
          <a:lstStyle/>
          <a:p>
            <a:pPr>
              <a:defRPr/>
            </a:pPr>
            <a:fld id="{8EAB1991-EC00-4A46-B320-4C18CF54847D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228600"/>
            <a:ext cx="6248400" cy="8534400"/>
          </a:xfrm>
          <a:prstGeom prst="rect">
            <a:avLst/>
          </a:prstGeom>
          <a:solidFill>
            <a:schemeClr val="bg1"/>
          </a:solidFill>
          <a:ln w="76200" cmpd="tri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762000" y="533400"/>
            <a:ext cx="3810000" cy="22098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***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Птицы улетели, стало холодней…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Идут дожди почти что каждый день,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Листья пожелтели и опали враз.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Что же приключилось на улице у нас?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Это наша осень приветствовала нас?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И пускай не жарко, и идут дожди,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Осени все можно – королеве красоты!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	</a:t>
            </a:r>
            <a:r>
              <a:rPr lang="ru-RU" sz="1600" dirty="0" err="1">
                <a:latin typeface="+mn-lt"/>
                <a:cs typeface="+mn-cs"/>
              </a:rPr>
              <a:t>Юминова</a:t>
            </a:r>
            <a:r>
              <a:rPr lang="ru-RU" sz="1600" dirty="0">
                <a:latin typeface="+mn-lt"/>
                <a:cs typeface="+mn-cs"/>
              </a:rPr>
              <a:t> Н.</a:t>
            </a:r>
            <a:endParaRPr lang="ru-RU" sz="1600" dirty="0">
              <a:latin typeface="+mj-lt"/>
              <a:ea typeface="+mj-ea"/>
              <a:cs typeface="+mj-cs"/>
            </a:endParaRPr>
          </a:p>
        </p:txBody>
      </p:sp>
      <p:sp>
        <p:nvSpPr>
          <p:cNvPr id="34823" name="Заголовок 1"/>
          <p:cNvSpPr txBox="1">
            <a:spLocks/>
          </p:cNvSpPr>
          <p:nvPr/>
        </p:nvSpPr>
        <p:spPr bwMode="auto">
          <a:xfrm>
            <a:off x="2895600" y="5791200"/>
            <a:ext cx="35814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1600">
                <a:latin typeface="Calibri" pitchFamily="34" charset="0"/>
              </a:rPr>
              <a:t>***</a:t>
            </a:r>
          </a:p>
          <a:p>
            <a:r>
              <a:rPr lang="ru-RU" sz="1600">
                <a:latin typeface="Calibri" pitchFamily="34" charset="0"/>
              </a:rPr>
              <a:t>Осень – милая пора!</a:t>
            </a:r>
          </a:p>
          <a:p>
            <a:r>
              <a:rPr lang="ru-RU" sz="1600">
                <a:latin typeface="Calibri" pitchFamily="34" charset="0"/>
              </a:rPr>
              <a:t>Листья опадают.</a:t>
            </a:r>
          </a:p>
          <a:p>
            <a:r>
              <a:rPr lang="ru-RU" sz="1600">
                <a:latin typeface="Calibri" pitchFamily="34" charset="0"/>
              </a:rPr>
              <a:t>Ходит в школу детвора,</a:t>
            </a:r>
          </a:p>
          <a:p>
            <a:r>
              <a:rPr lang="ru-RU" sz="1600">
                <a:latin typeface="Calibri" pitchFamily="34" charset="0"/>
              </a:rPr>
              <a:t>Лето вспоминают.</a:t>
            </a:r>
          </a:p>
          <a:p>
            <a:r>
              <a:rPr lang="ru-RU" sz="1600">
                <a:latin typeface="Calibri" pitchFamily="34" charset="0"/>
              </a:rPr>
              <a:t>	С. Протасов</a:t>
            </a:r>
          </a:p>
        </p:txBody>
      </p:sp>
      <p:pic>
        <p:nvPicPr>
          <p:cNvPr id="34824" name="Picture 3" descr="D:\КОЛЫМА\3 КЛАСС\Воспитательная работа\Воспитательная_Сокол\Соц. проекты\Книга о временах года\А.Рудь Осень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38200" y="2895600"/>
            <a:ext cx="4022725" cy="2924175"/>
          </a:xfrm>
        </p:spPr>
      </p:pic>
      <p:sp>
        <p:nvSpPr>
          <p:cNvPr id="10" name="Содержимое 2"/>
          <p:cNvSpPr txBox="1">
            <a:spLocks/>
          </p:cNvSpPr>
          <p:nvPr/>
        </p:nvSpPr>
        <p:spPr>
          <a:xfrm>
            <a:off x="1066800" y="2971800"/>
            <a:ext cx="2209800" cy="304800"/>
          </a:xfrm>
          <a:prstGeom prst="rect">
            <a:avLst/>
          </a:prstGeom>
          <a:solidFill>
            <a:schemeClr val="bg1"/>
          </a:solidFill>
        </p:spPr>
        <p:txBody>
          <a:bodyPr>
            <a:normAutofit fontScale="47500" lnSpcReduction="200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 err="1">
                <a:latin typeface="+mn-lt"/>
                <a:cs typeface="+mn-cs"/>
              </a:rPr>
              <a:t>А.Рудь</a:t>
            </a:r>
            <a:r>
              <a:rPr lang="ru-RU" sz="3200" dirty="0">
                <a:latin typeface="+mn-lt"/>
                <a:cs typeface="+mn-cs"/>
              </a:rPr>
              <a:t> «Осень»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4914900" y="8388424"/>
            <a:ext cx="1600200" cy="485775"/>
          </a:xfrm>
        </p:spPr>
        <p:txBody>
          <a:bodyPr/>
          <a:lstStyle/>
          <a:p>
            <a:pPr>
              <a:defRPr/>
            </a:pPr>
            <a:fld id="{8EAB1991-EC00-4A46-B320-4C18CF54847D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228600"/>
            <a:ext cx="6248400" cy="8534400"/>
          </a:xfrm>
          <a:prstGeom prst="rect">
            <a:avLst/>
          </a:prstGeom>
          <a:solidFill>
            <a:schemeClr val="bg1"/>
          </a:solidFill>
          <a:ln w="76200" cmpd="tri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5846" name="Содержимое 2"/>
          <p:cNvSpPr>
            <a:spLocks noGrp="1"/>
          </p:cNvSpPr>
          <p:nvPr>
            <p:ph idx="1"/>
          </p:nvPr>
        </p:nvSpPr>
        <p:spPr>
          <a:xfrm>
            <a:off x="0" y="3429000"/>
            <a:ext cx="6172200" cy="19812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762000" y="533400"/>
            <a:ext cx="3810000" cy="1600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***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Осень наступила –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Дождливая пора.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Каникулы закончились,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В школу нам пора!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	Т.Колупаев</a:t>
            </a:r>
            <a:endParaRPr lang="ru-RU" sz="1600" dirty="0">
              <a:latin typeface="+mj-lt"/>
              <a:ea typeface="+mj-ea"/>
              <a:cs typeface="+mj-cs"/>
            </a:endParaRPr>
          </a:p>
        </p:txBody>
      </p:sp>
      <p:sp>
        <p:nvSpPr>
          <p:cNvPr id="35848" name="Заголовок 1"/>
          <p:cNvSpPr txBox="1">
            <a:spLocks/>
          </p:cNvSpPr>
          <p:nvPr/>
        </p:nvSpPr>
        <p:spPr bwMode="auto">
          <a:xfrm>
            <a:off x="2895600" y="5791200"/>
            <a:ext cx="35814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1600" dirty="0">
                <a:latin typeface="Calibri" pitchFamily="34" charset="0"/>
              </a:rPr>
              <a:t>***</a:t>
            </a:r>
          </a:p>
          <a:p>
            <a:r>
              <a:rPr lang="ru-RU" sz="1600" dirty="0">
                <a:latin typeface="Calibri" pitchFamily="34" charset="0"/>
              </a:rPr>
              <a:t>Осень наступила,</a:t>
            </a:r>
          </a:p>
          <a:p>
            <a:r>
              <a:rPr lang="ru-RU" sz="1600" dirty="0">
                <a:latin typeface="Calibri" pitchFamily="34" charset="0"/>
              </a:rPr>
              <a:t>Улетают птицы в теплые края.</a:t>
            </a:r>
          </a:p>
          <a:p>
            <a:r>
              <a:rPr lang="ru-RU" sz="1600" dirty="0">
                <a:latin typeface="Calibri" pitchFamily="34" charset="0"/>
              </a:rPr>
              <a:t>Листья пожелтели.</a:t>
            </a:r>
          </a:p>
          <a:p>
            <a:r>
              <a:rPr lang="ru-RU" sz="1600" dirty="0">
                <a:latin typeface="Calibri" pitchFamily="34" charset="0"/>
              </a:rPr>
              <a:t>Листья желтые летят…</a:t>
            </a:r>
          </a:p>
          <a:p>
            <a:r>
              <a:rPr lang="ru-RU" sz="1600" dirty="0">
                <a:latin typeface="Calibri" pitchFamily="34" charset="0"/>
              </a:rPr>
              <a:t>Желтизна, желтизна,</a:t>
            </a:r>
          </a:p>
          <a:p>
            <a:r>
              <a:rPr lang="ru-RU" sz="1600" dirty="0">
                <a:latin typeface="Calibri" pitchFamily="34" charset="0"/>
              </a:rPr>
              <a:t>Значит осень, не весна!</a:t>
            </a:r>
          </a:p>
          <a:p>
            <a:r>
              <a:rPr lang="ru-RU" sz="1600" dirty="0">
                <a:latin typeface="Calibri" pitchFamily="34" charset="0"/>
              </a:rPr>
              <a:t>	А. </a:t>
            </a:r>
            <a:r>
              <a:rPr lang="ru-RU" sz="1600" dirty="0" err="1">
                <a:latin typeface="Calibri" pitchFamily="34" charset="0"/>
              </a:rPr>
              <a:t>Романева</a:t>
            </a:r>
            <a:endParaRPr lang="ru-RU" sz="1600" dirty="0">
              <a:latin typeface="Calibri" pitchFamily="34" charset="0"/>
            </a:endParaRPr>
          </a:p>
        </p:txBody>
      </p:sp>
      <p:pic>
        <p:nvPicPr>
          <p:cNvPr id="35849" name="Picture 4" descr="ÐÐ°ÑÑÐ¸Ð½ÐºÐ¸ Ð¿Ð¾ Ð·Ð°Ð¿ÑÐ¾ÑÑ ÐºÐ°ÑÑÐ¸Ð½ÐºÐ¸ Ðº Ð¾ÑÐµÐ½Ð¸ Ñ Ð·Ð¾Ð½ÑÐ¸ÐºÐ¾Ð¼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" y="3352800"/>
            <a:ext cx="4029075" cy="261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0" name="Picture 6" descr="ÐÐ°ÑÑÐ¸Ð½ÐºÐ¸ Ð¿Ð¾ Ð·Ð°Ð¿ÑÐ¾ÑÑ ÑÐ¸ÑÑÐ½ÐºÐ¸  ÐºÐ°Ðº Ð´ÐµÑÐ¸ Ð»ÐµÑÐ¾Ð¼ Ð¸Ð´ÑÑ Ð³ÑÐ»ÑÑÑ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28975" y="457200"/>
            <a:ext cx="3014663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914900" y="8316416"/>
            <a:ext cx="1600200" cy="485775"/>
          </a:xfrm>
        </p:spPr>
        <p:txBody>
          <a:bodyPr/>
          <a:lstStyle/>
          <a:p>
            <a:pPr>
              <a:defRPr/>
            </a:pPr>
            <a:fld id="{8EAB1991-EC00-4A46-B320-4C18CF54847D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нига.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Книга.</Template>
  <TotalTime>95</TotalTime>
  <Words>535</Words>
  <Application>Microsoft Office PowerPoint</Application>
  <PresentationFormat>Экран (4:3)</PresentationFormat>
  <Paragraphs>150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Книга.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  В лесу. В лесу днём просто диво! Всё мне знакомо, мило! Вот там растёт крапива, А тут вот- мухомор. И не съедобен он! Тут запах  обалденный, Дышать легко и просто. Гулять хожу сюда я, Чтобы увидеть снова Прекрасного шилохвоста.  Мотуз Г.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СОЦИАЛЬНЫЙ ПРОЕКТ  «Времена года в стихах и рисунках».</dc:title>
  <dc:creator>Анастасия Сергеевна</dc:creator>
  <cp:lastModifiedBy>Пользователь</cp:lastModifiedBy>
  <cp:revision>17</cp:revision>
  <dcterms:created xsi:type="dcterms:W3CDTF">2019-04-17T04:32:34Z</dcterms:created>
  <dcterms:modified xsi:type="dcterms:W3CDTF">2019-10-12T07:51:22Z</dcterms:modified>
</cp:coreProperties>
</file>