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2" r:id="rId2"/>
    <p:sldId id="297" r:id="rId3"/>
    <p:sldId id="298" r:id="rId4"/>
    <p:sldId id="299" r:id="rId5"/>
    <p:sldId id="300" r:id="rId6"/>
    <p:sldId id="301" r:id="rId7"/>
    <p:sldId id="309" r:id="rId8"/>
    <p:sldId id="307" r:id="rId9"/>
    <p:sldId id="259" r:id="rId10"/>
    <p:sldId id="315" r:id="rId11"/>
    <p:sldId id="314" r:id="rId12"/>
    <p:sldId id="268" r:id="rId13"/>
    <p:sldId id="269" r:id="rId14"/>
    <p:sldId id="270" r:id="rId15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463" autoAdjust="0"/>
    <p:restoredTop sz="94660"/>
  </p:normalViewPr>
  <p:slideViewPr>
    <p:cSldViewPr>
      <p:cViewPr varScale="1">
        <p:scale>
          <a:sx n="52" d="100"/>
          <a:sy n="52" d="100"/>
        </p:scale>
        <p:origin x="-222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0.22000000000000006</c:v>
                </c:pt>
                <c:pt idx="1">
                  <c:v>0.78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</c:v>
                </c:pt>
                <c:pt idx="1">
                  <c:v>0.6000000000000002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0.27</c:v>
                </c:pt>
                <c:pt idx="1">
                  <c:v>0.7300000000000002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4.4537790281748172E-3"/>
                  <c:y val="-0.1127256208358571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4.4537790281748207E-3"/>
                  <c:y val="-0.11272562083585713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0.17</c:v>
                </c:pt>
                <c:pt idx="1">
                  <c:v>0.83000000000000018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rgbClr val="92D050"/>
    </a:solidFill>
  </c:spPr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12C2-31B0-47D7-BA24-9A2C506F96D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E4441-0B11-4A2C-A4B2-7670E7AAC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946C-9FBE-421C-8FE1-F8C348810F2E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9EA03-9103-4EBD-99C9-983EA78CA6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820C-2ABE-41E6-B77D-38B41C4FF615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04AE3-4808-4871-8A1D-9D6F4D34C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DEE3-ED68-4A68-8B02-0693F47003DE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9B049-8979-4798-968C-0B2189F2A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96C43-38E0-46E6-9177-14B519582B0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40F3-09AA-4064-A591-24C3F973C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493F1-946D-4DB7-B00D-1DDCC2B983F6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1991-EC00-4A46-B320-4C18CF548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8937B-72C5-4698-ADB3-FE8046B9F15F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3248-AE24-42A3-AEC9-D2F69984D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B8BC-D28B-4D85-9E2E-C70C63CC7387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5942E-36E8-43D3-8E11-92ACD82FE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F12D-747F-4FEE-AD6A-218203EC19E2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520D-E45E-42D1-A7E4-987E3CB8D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1D4FE-D52E-46A3-B412-41FA862309EC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BC789-1CAE-4597-A43C-EDC9A3391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FCD11-10F8-4053-973E-8BFCA588D7F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9C726-1139-4D3F-AEB3-9C3EE7C5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3897B-63BF-45C2-9935-E3C71366118D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FA42-EA33-402B-8059-7101EC735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6640-B096-492F-8809-2A9B69DF3F23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CA28A-7A9D-473A-B9EC-87A51149C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96D762-E2C4-4FC2-B356-3D6DF5CAD818}" type="datetime1">
              <a:rPr lang="en-US" smtClean="0"/>
              <a:pPr>
                <a:defRPr/>
              </a:pPr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B9CF47-728C-49C0-95CE-06D76DDDB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toronline.ru/blog/jan_2012/osnovy-stihoslozhenija.aspx" TargetMode="External"/><Relationship Id="rId2" Type="http://schemas.openxmlformats.org/officeDocument/2006/relationships/hyperlink" Target="http://www.stihi.ru/2004/05/24-2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t100.ru/text.php?t=1703" TargetMode="External"/><Relationship Id="rId4" Type="http://schemas.openxmlformats.org/officeDocument/2006/relationships/hyperlink" Target="http://www.kakprosto.ru/kak-14254-kak-opredelit-razmer-stiha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.hotels24.ua/photos/ria/new_images/1123/112317/11231753/11231753m.jpg" TargetMode="External"/><Relationship Id="rId3" Type="http://schemas.openxmlformats.org/officeDocument/2006/relationships/hyperlink" Target="https://pravme.ru/wp-content/uploads/2018/03/Vesna.jpg" TargetMode="External"/><Relationship Id="rId7" Type="http://schemas.openxmlformats.org/officeDocument/2006/relationships/hyperlink" Target="http://music-fantasy.ru/files/pictures/lesson-poet-hudojnik-kompozitor-osen.jpg" TargetMode="External"/><Relationship Id="rId2" Type="http://schemas.openxmlformats.org/officeDocument/2006/relationships/hyperlink" Target="https://rusconcert.net/events/season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llionstatusov.ru/pic/statpic/all3/59ae3e2c4dd5e.jpg" TargetMode="External"/><Relationship Id="rId5" Type="http://schemas.openxmlformats.org/officeDocument/2006/relationships/hyperlink" Target="https://avatars.mds.yandex.net/get-pdb/1522705/8a3de168-025e-4710-8265-4480efc4b0e0/s1200" TargetMode="External"/><Relationship Id="rId4" Type="http://schemas.openxmlformats.org/officeDocument/2006/relationships/hyperlink" Target="https://yandex.ru/collections/card/595956d2be1d7700b989aca3/" TargetMode="External"/><Relationship Id="rId9" Type="http://schemas.openxmlformats.org/officeDocument/2006/relationships/hyperlink" Target="https://mirpozitiva.ru/uploads/posts/2016-10/medium/1476433702_00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1000" y="3733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latin typeface="+mn-lt"/>
                <a:cs typeface="+mn-cs"/>
              </a:rPr>
              <a:t> I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+mn-lt"/>
                <a:cs typeface="+mn-cs"/>
              </a:rPr>
              <a:t>V</a:t>
            </a: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РАЗДЕЛ.</a:t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ЗИМА</a:t>
            </a:r>
          </a:p>
        </p:txBody>
      </p:sp>
      <p:pic>
        <p:nvPicPr>
          <p:cNvPr id="37896" name="Picture 2" descr="ÐÐ°ÑÑÐ¸Ð½ÐºÐ¸ Ð¿Ð¾ Ð·Ð°Ð¿ÑÐ¾ÑÑ ÐºÐ°ÑÑÐ¸Ð½ÐºÐ° Ð·Ð¸Ð¼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46894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4" descr="https://mirpozitiva.ru/uploads/posts/2016-10/medium/1476433690_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562600"/>
            <a:ext cx="4802188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92696" y="899592"/>
          <a:ext cx="5479504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76672" y="251520"/>
            <a:ext cx="5718378" cy="11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Рифмуются ли слова ЗИМА - ЛЕТО</a:t>
            </a: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8"/>
          <p:cNvGraphicFramePr>
            <a:graphicFrameLocks/>
          </p:cNvGraphicFramePr>
          <p:nvPr/>
        </p:nvGraphicFramePr>
        <p:xfrm>
          <a:off x="692696" y="3563888"/>
          <a:ext cx="5479504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76672" y="3059832"/>
            <a:ext cx="6120680" cy="9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Знаешь ли ты  стихи о временах года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04664" y="5580112"/>
            <a:ext cx="6120680" cy="9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Можешь ли ты сочинить стихотворение о каком-нибудь времени года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4" name="Содержимое 8"/>
          <p:cNvGraphicFramePr>
            <a:graphicFrameLocks/>
          </p:cNvGraphicFramePr>
          <p:nvPr/>
        </p:nvGraphicFramePr>
        <p:xfrm>
          <a:off x="620688" y="6156176"/>
          <a:ext cx="5479504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159" name="Содержимое 2"/>
          <p:cNvSpPr>
            <a:spLocks noGrp="1"/>
          </p:cNvSpPr>
          <p:nvPr>
            <p:ph idx="1"/>
          </p:nvPr>
        </p:nvSpPr>
        <p:spPr>
          <a:xfrm>
            <a:off x="404664" y="827584"/>
            <a:ext cx="6172200" cy="698477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Анализ результатов работы:</a:t>
            </a:r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1400" dirty="0" smtClean="0"/>
              <a:t>                 Закончив наш  проект,  мы создали сборник  собственных стихотворений, посвященных природе родного северного края.</a:t>
            </a:r>
            <a:r>
              <a:rPr lang="ru-RU" sz="1400" b="1" dirty="0" smtClean="0"/>
              <a:t> </a:t>
            </a:r>
            <a:r>
              <a:rPr lang="ru-RU" sz="1400" dirty="0" smtClean="0"/>
              <a:t>Мы  лучше стали владеть теорией стихосложения,  и у нас появилось желание сочинять стихи.  Мы учились правильно распределять время, планировать свою работу и добиваться цели в совместной работе с родителями.</a:t>
            </a:r>
          </a:p>
          <a:p>
            <a:pPr>
              <a:buNone/>
            </a:pPr>
            <a:r>
              <a:rPr lang="ru-RU" sz="1400" dirty="0" smtClean="0"/>
              <a:t>         Гипотеза нашего социального проекта подтвердилась.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/>
              <a:t>Литература: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6172200" cy="6902152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Проектная деятельность в образовании: Методические рекомендации/ Авт.-сост. </a:t>
            </a:r>
            <a:r>
              <a:rPr lang="ru-RU" sz="3400" i="1" dirty="0" smtClean="0"/>
              <a:t>С.А. </a:t>
            </a:r>
            <a:r>
              <a:rPr lang="ru-RU" sz="3400" i="1" dirty="0" err="1" smtClean="0"/>
              <a:t>Домрачева</a:t>
            </a:r>
            <a:r>
              <a:rPr lang="ru-RU" sz="3400" dirty="0" smtClean="0"/>
              <a:t>. – Йошкар-Ола: ГОУ ДПО (ПК) С «Марийский институт образования», 2014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i="1" dirty="0" smtClean="0"/>
              <a:t>Сергеев ИС.</a:t>
            </a:r>
            <a:r>
              <a:rPr lang="ru-RU" sz="3400" dirty="0" smtClean="0"/>
              <a:t> Как организовать проектную деятельность учащихся: Практическое пособие для работников общеобразовательных учреждений. – 4-е изд., исп. И доп. – М.: АРТИ, 2015</a:t>
            </a:r>
          </a:p>
          <a:p>
            <a:r>
              <a:rPr lang="ru-RU" sz="3400" dirty="0" smtClean="0"/>
              <a:t>Основы стихосложения.</a:t>
            </a:r>
          </a:p>
          <a:p>
            <a:r>
              <a:rPr lang="ru-RU" sz="3400" u="sng" dirty="0" smtClean="0">
                <a:hlinkClick r:id="rId2"/>
              </a:rPr>
              <a:t>http://www.stihi.ru/2004/05/24-221</a:t>
            </a:r>
            <a:endParaRPr lang="ru-RU" sz="3400" dirty="0" smtClean="0"/>
          </a:p>
          <a:p>
            <a:r>
              <a:rPr lang="ru-RU" sz="3400" u="sng" dirty="0" smtClean="0">
                <a:hlinkClick r:id="rId3"/>
              </a:rPr>
              <a:t>http://www.tutoronline.ru/blog/jan_2012/osnovy-stihoslozhenija.aspx</a:t>
            </a:r>
            <a:endParaRPr lang="ru-RU" sz="3400" dirty="0" smtClean="0"/>
          </a:p>
          <a:p>
            <a:r>
              <a:rPr lang="ru-RU" sz="3400" dirty="0" smtClean="0"/>
              <a:t> Размер стиха.</a:t>
            </a:r>
          </a:p>
          <a:p>
            <a:r>
              <a:rPr lang="ru-RU" sz="3400" dirty="0" smtClean="0"/>
              <a:t>http://www.zolotayastrofa.ru/articles/ritm.php</a:t>
            </a:r>
          </a:p>
          <a:p>
            <a:r>
              <a:rPr lang="ru-RU" sz="3400" dirty="0" smtClean="0"/>
              <a:t>РИТМ Ритм - это основа основ стихосложения. Собственно, единственное, </a:t>
            </a:r>
            <a:br>
              <a:rPr lang="ru-RU" sz="3400" dirty="0" smtClean="0"/>
            </a:br>
            <a:r>
              <a:rPr lang="ru-RU" sz="3400" dirty="0" smtClean="0"/>
              <a:t>что отделяет </a:t>
            </a:r>
            <a:r>
              <a:rPr lang="ru-RU" sz="3400" b="1" dirty="0" smtClean="0"/>
              <a:t>стихи</a:t>
            </a:r>
            <a:r>
              <a:rPr lang="ru-RU" sz="3400" dirty="0" smtClean="0"/>
              <a:t> от прозы - это ритм. Все системы стихосложения у всех </a:t>
            </a:r>
            <a:r>
              <a:rPr lang="ru-RU" sz="3400" b="1" dirty="0" smtClean="0"/>
              <a:t>...</a:t>
            </a:r>
            <a:r>
              <a:rPr lang="ru-RU" sz="3400" dirty="0" smtClean="0"/>
              <a:t> </a:t>
            </a:r>
          </a:p>
          <a:p>
            <a:r>
              <a:rPr lang="ru-RU" sz="3400" u="sng" dirty="0" smtClean="0">
                <a:hlinkClick r:id="rId4"/>
              </a:rPr>
              <a:t>Как определить </a:t>
            </a:r>
            <a:r>
              <a:rPr lang="ru-RU" sz="3400" b="1" u="sng" dirty="0" smtClean="0">
                <a:hlinkClick r:id="rId4"/>
              </a:rPr>
              <a:t>размер стиха</a:t>
            </a:r>
            <a:r>
              <a:rPr lang="ru-RU" sz="3400" u="sng" dirty="0" smtClean="0">
                <a:hlinkClick r:id="rId4"/>
              </a:rPr>
              <a:t> :: Наука :: </a:t>
            </a:r>
            <a:r>
              <a:rPr lang="ru-RU" sz="3400" u="sng" dirty="0" err="1" smtClean="0">
                <a:hlinkClick r:id="rId4"/>
              </a:rPr>
              <a:t>KakProsto.ru</a:t>
            </a:r>
            <a:r>
              <a:rPr lang="ru-RU" sz="3400" u="sng" dirty="0" smtClean="0">
                <a:hlinkClick r:id="rId4"/>
              </a:rPr>
              <a:t>: как просто </a:t>
            </a:r>
            <a:r>
              <a:rPr lang="ru-RU" sz="3400" b="1" u="sng" dirty="0" smtClean="0">
                <a:hlinkClick r:id="rId4"/>
              </a:rPr>
              <a:t>...</a:t>
            </a:r>
            <a:endParaRPr lang="ru-RU" sz="3400" dirty="0" smtClean="0"/>
          </a:p>
          <a:p>
            <a:r>
              <a:rPr lang="ru-RU" sz="3400" dirty="0" smtClean="0"/>
              <a:t>http://www.kakprosto.ru/kak-14254-kak-opredelit-razmer-stiha</a:t>
            </a:r>
          </a:p>
          <a:p>
            <a:r>
              <a:rPr lang="ru-RU" sz="3400" dirty="0" smtClean="0"/>
              <a:t>29 </a:t>
            </a:r>
            <a:r>
              <a:rPr lang="ru-RU" sz="3400" dirty="0" err="1" smtClean="0"/>
              <a:t>апр</a:t>
            </a:r>
            <a:r>
              <a:rPr lang="ru-RU" sz="3400" dirty="0" smtClean="0"/>
              <a:t> 2011 </a:t>
            </a:r>
            <a:r>
              <a:rPr lang="ru-RU" sz="3400" b="1" dirty="0" smtClean="0"/>
              <a:t>...</a:t>
            </a:r>
            <a:r>
              <a:rPr lang="ru-RU" sz="3400" dirty="0" smtClean="0"/>
              <a:t> </a:t>
            </a:r>
            <a:r>
              <a:rPr lang="ru-RU" sz="3400" b="1" dirty="0" smtClean="0"/>
              <a:t>Размер стиха</a:t>
            </a:r>
            <a:r>
              <a:rPr lang="ru-RU" sz="3400" dirty="0" smtClean="0"/>
              <a:t>, или метр, - это порядок чередования ударных и безударных </a:t>
            </a:r>
            <a:br>
              <a:rPr lang="ru-RU" sz="3400" dirty="0" smtClean="0"/>
            </a:br>
            <a:r>
              <a:rPr lang="ru-RU" sz="3400" dirty="0" smtClean="0"/>
              <a:t>слогов и количество этих слогов. Во всякой метрической </a:t>
            </a:r>
            <a:r>
              <a:rPr lang="ru-RU" sz="3400" b="1" dirty="0" smtClean="0"/>
              <a:t>...</a:t>
            </a:r>
            <a:r>
              <a:rPr lang="ru-RU" sz="3400" dirty="0" smtClean="0"/>
              <a:t> </a:t>
            </a:r>
          </a:p>
          <a:p>
            <a:r>
              <a:rPr lang="ru-RU" sz="3400" b="1" u="sng" dirty="0" smtClean="0">
                <a:hlinkClick r:id="rId5"/>
              </a:rPr>
              <a:t>Размер стиха</a:t>
            </a:r>
            <a:r>
              <a:rPr lang="ru-RU" sz="3400" u="sng" dirty="0" smtClean="0">
                <a:hlinkClick r:id="rId5"/>
              </a:rPr>
              <a:t>: Справочник Литературных терминов</a:t>
            </a:r>
            <a:endParaRPr lang="ru-RU" sz="3400" dirty="0" smtClean="0"/>
          </a:p>
          <a:p>
            <a:pPr>
              <a:buNone/>
            </a:pPr>
            <a:r>
              <a:rPr lang="ru-RU" sz="3400" dirty="0" smtClean="0"/>
              <a:t>         http://lit100.ru/text.php?t=1703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/>
              <a:t>Ссылки: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6172200" cy="352196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2"/>
              </a:rPr>
              <a:t>https://rusconcert.net/events/seasons.htm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3"/>
              </a:rPr>
              <a:t>https://pravme.ru/wp-content/uploads/2018/03/Vesna.jpg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4"/>
              </a:rPr>
              <a:t>https://yandex.ru/collections/card/595956d2be1d7700b989aca3/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5"/>
              </a:rPr>
              <a:t>https://avatars.mds.yandex.net/get-pdb/1522705/8a3de168-025e-4710-8265-4480efc4b0e0/s1200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6"/>
              </a:rPr>
              <a:t>http://millionstatusov.ru/pic/statpic/all3/59ae3e2c4dd5e.jpg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7"/>
              </a:rPr>
              <a:t>http://music-fantasy.ru/files/pictures/lesson-poet-hudojnik-kompozitor-osen.jpg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8"/>
              </a:rPr>
              <a:t>https://img.hotels24.ua/photos/ria/new_images/1123/112317/11231753/11231753m.jpg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hlinkClick r:id="rId9"/>
              </a:rPr>
              <a:t>https://mirpozitiva.ru/uploads/posts/2016-10/medium/1476433702_00.jpg</a:t>
            </a:r>
            <a:endParaRPr lang="ru-RU" sz="21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2656" y="395536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1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/>
              <a:t>Содержание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92696" y="1547664"/>
          <a:ext cx="5616624" cy="468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/>
                <a:gridCol w="11521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Паспорт проекта …………………………………………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2-4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Раздел</a:t>
                      </a:r>
                    </a:p>
                    <a:p>
                      <a:r>
                        <a:rPr lang="ru-RU" dirty="0" smtClean="0"/>
                        <a:t>Весна …………………………………………………………..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5-15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r>
                        <a:rPr lang="ru-RU" dirty="0" smtClean="0"/>
                        <a:t>Раздел</a:t>
                      </a:r>
                    </a:p>
                    <a:p>
                      <a:r>
                        <a:rPr lang="ru-RU" dirty="0" smtClean="0"/>
                        <a:t>Лето …………………………………………………………….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16-25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r>
                        <a:rPr lang="ru-RU" dirty="0" smtClean="0"/>
                        <a:t>Раздел</a:t>
                      </a:r>
                    </a:p>
                    <a:p>
                      <a:r>
                        <a:rPr lang="ru-RU" dirty="0" smtClean="0"/>
                        <a:t>Осень …………………………………………………………..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26-35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IV</a:t>
                      </a:r>
                      <a:r>
                        <a:rPr lang="ru-RU" dirty="0" smtClean="0"/>
                        <a:t>Раздел</a:t>
                      </a:r>
                    </a:p>
                    <a:p>
                      <a:r>
                        <a:rPr lang="ru-RU" dirty="0" smtClean="0"/>
                        <a:t>Зима …………………………………………………………….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36-43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Приложение</a:t>
                      </a:r>
                    </a:p>
                    <a:p>
                      <a:r>
                        <a:rPr lang="ru-RU" dirty="0" smtClean="0"/>
                        <a:t>Итоги опроса детей …………………………………….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44-45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/>
                        <a:t>Анализ результатов работы ………………………..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Литература …………………………………………………..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Ссылки</a:t>
                      </a:r>
                      <a:r>
                        <a:rPr lang="ru-RU" baseline="0" dirty="0" smtClean="0"/>
                        <a:t> …………………………………………………………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918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5410200"/>
            <a:ext cx="3810000" cy="3429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Летит красивая снежинка…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Легка, воздушна, как пушинка.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Я к ней тихонько прикоснусь,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Она растает, ну и пусть.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Таких снежинок вон  повсюду!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Как захочу, так трогать буду.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Зимой так весело порой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Играть со снегом с детворой!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Д. </a:t>
            </a:r>
            <a:r>
              <a:rPr lang="ru-RU" sz="1600" dirty="0" err="1">
                <a:latin typeface="+mn-lt"/>
                <a:cs typeface="+mn-cs"/>
              </a:rPr>
              <a:t>Агарков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8920" name="Заголовок 1"/>
          <p:cNvSpPr txBox="1">
            <a:spLocks/>
          </p:cNvSpPr>
          <p:nvPr/>
        </p:nvSpPr>
        <p:spPr bwMode="auto">
          <a:xfrm>
            <a:off x="3810000" y="57912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Снежинка белая, красивая</a:t>
            </a:r>
          </a:p>
          <a:p>
            <a:r>
              <a:rPr lang="ru-RU" sz="1600">
                <a:latin typeface="Calibri" pitchFamily="34" charset="0"/>
              </a:rPr>
              <a:t>В воздухе кружится.</a:t>
            </a:r>
          </a:p>
          <a:p>
            <a:r>
              <a:rPr lang="ru-RU" sz="1600">
                <a:latin typeface="Calibri" pitchFamily="34" charset="0"/>
              </a:rPr>
              <a:t>С сестрами снежинками </a:t>
            </a:r>
          </a:p>
          <a:p>
            <a:r>
              <a:rPr lang="ru-RU" sz="1600">
                <a:latin typeface="Calibri" pitchFamily="34" charset="0"/>
              </a:rPr>
              <a:t>на землю ложится.</a:t>
            </a:r>
          </a:p>
          <a:p>
            <a:r>
              <a:rPr lang="ru-RU" sz="1600">
                <a:latin typeface="Calibri" pitchFamily="34" charset="0"/>
              </a:rPr>
              <a:t>Смотришь ты в окошко,</a:t>
            </a:r>
          </a:p>
          <a:p>
            <a:r>
              <a:rPr lang="ru-RU" sz="1600">
                <a:latin typeface="Calibri" pitchFamily="34" charset="0"/>
              </a:rPr>
              <a:t>Нежное лукошко</a:t>
            </a:r>
          </a:p>
          <a:p>
            <a:r>
              <a:rPr lang="ru-RU" sz="1600">
                <a:latin typeface="Calibri" pitchFamily="34" charset="0"/>
              </a:rPr>
              <a:t>Под твоим окном.</a:t>
            </a:r>
          </a:p>
          <a:p>
            <a:r>
              <a:rPr lang="ru-RU" sz="1600">
                <a:latin typeface="Calibri" pitchFamily="34" charset="0"/>
              </a:rPr>
              <a:t>Е. Гришкевич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«Б» класс</a:t>
            </a:r>
            <a:b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28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22" name="Picture 2" descr="D:\КОЛЫМА\3 КЛАСС\Воспитательная работа\Воспитательная_Сокол\Соц. проекты\Книга о временах года\У.Башлачева зим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586740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57200" y="4800600"/>
            <a:ext cx="26670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У. </a:t>
            </a:r>
            <a:r>
              <a:rPr lang="ru-RU" sz="3200" dirty="0" err="1">
                <a:latin typeface="+mn-lt"/>
                <a:cs typeface="+mn-cs"/>
              </a:rPr>
              <a:t>Башлачёва</a:t>
            </a:r>
            <a:r>
              <a:rPr lang="ru-RU" sz="3200" dirty="0">
                <a:latin typeface="+mn-lt"/>
                <a:cs typeface="+mn-cs"/>
              </a:rPr>
              <a:t> «Зимние забавы»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А.Кузьмин зимняя ночь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9600" y="0"/>
            <a:ext cx="3810000" cy="34290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Снежинка</a:t>
            </a:r>
            <a:endParaRPr lang="ru-RU" sz="1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Вот летят снежинки в небе </a:t>
            </a:r>
            <a:r>
              <a:rPr lang="ru-RU" sz="1600" dirty="0" err="1">
                <a:latin typeface="+mn-lt"/>
                <a:cs typeface="+mn-cs"/>
              </a:rPr>
              <a:t>голубом</a:t>
            </a:r>
            <a:r>
              <a:rPr lang="ru-RU" sz="1600" dirty="0">
                <a:latin typeface="+mn-lt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Укрывая сопки белым полотном,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Покрывают землю ярким серебром,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Стало так красиво, всё блестит кругом!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Солнца лучик светит на снежинку эту,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она искрится, улыбаясь свету!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Вот она кружится, словно </a:t>
            </a:r>
            <a:r>
              <a:rPr lang="ru-RU" sz="1600" dirty="0" err="1">
                <a:latin typeface="+mn-lt"/>
                <a:cs typeface="+mn-cs"/>
              </a:rPr>
              <a:t>балеринка</a:t>
            </a:r>
            <a:r>
              <a:rPr lang="ru-RU" sz="1600" dirty="0">
                <a:latin typeface="+mn-lt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 когда замерзнет, превратится в льдинку.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Авдеев А.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39943" name="Заголовок 1"/>
          <p:cNvSpPr txBox="1">
            <a:spLocks/>
          </p:cNvSpPr>
          <p:nvPr/>
        </p:nvSpPr>
        <p:spPr bwMode="auto">
          <a:xfrm>
            <a:off x="2895600" y="5791200"/>
            <a:ext cx="3581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latin typeface="Calibri" pitchFamily="34" charset="0"/>
              </a:rPr>
              <a:t>Первый снег</a:t>
            </a:r>
          </a:p>
          <a:p>
            <a:r>
              <a:rPr lang="ru-RU" sz="1600">
                <a:latin typeface="Calibri" pitchFamily="34" charset="0"/>
              </a:rPr>
              <a:t>Сегодня утром выпал снег,</a:t>
            </a:r>
          </a:p>
          <a:p>
            <a:r>
              <a:rPr lang="ru-RU" sz="1600">
                <a:latin typeface="Calibri" pitchFamily="34" charset="0"/>
              </a:rPr>
              <a:t>Я очень удивилась.</a:t>
            </a:r>
          </a:p>
          <a:p>
            <a:r>
              <a:rPr lang="ru-RU" sz="1600">
                <a:latin typeface="Calibri" pitchFamily="34" charset="0"/>
              </a:rPr>
              <a:t>Ведь все кругом за один миг</a:t>
            </a:r>
          </a:p>
          <a:p>
            <a:r>
              <a:rPr lang="ru-RU" sz="1600">
                <a:latin typeface="Calibri" pitchFamily="34" charset="0"/>
              </a:rPr>
              <a:t>Вот так преобразилось!</a:t>
            </a:r>
          </a:p>
          <a:p>
            <a:r>
              <a:rPr lang="ru-RU" sz="1600">
                <a:latin typeface="Calibri" pitchFamily="34" charset="0"/>
              </a:rPr>
              <a:t>Детишки вышли погулять,</a:t>
            </a:r>
          </a:p>
          <a:p>
            <a:r>
              <a:rPr lang="ru-RU" sz="1600">
                <a:latin typeface="Calibri" pitchFamily="34" charset="0"/>
              </a:rPr>
              <a:t>Кругом я слышу смех!</a:t>
            </a:r>
          </a:p>
          <a:p>
            <a:r>
              <a:rPr lang="ru-RU" sz="1600">
                <a:latin typeface="Calibri" pitchFamily="34" charset="0"/>
              </a:rPr>
              <a:t>Вот так нас может покорять</a:t>
            </a:r>
          </a:p>
          <a:p>
            <a:r>
              <a:rPr lang="ru-RU" sz="1600">
                <a:latin typeface="Calibri" pitchFamily="34" charset="0"/>
              </a:rPr>
              <a:t>Пушистый первый снег!</a:t>
            </a:r>
          </a:p>
          <a:p>
            <a:r>
              <a:rPr lang="ru-RU" sz="1600">
                <a:latin typeface="Calibri" pitchFamily="34" charset="0"/>
              </a:rPr>
              <a:t>	Тихонская М.</a:t>
            </a:r>
          </a:p>
        </p:txBody>
      </p:sp>
      <p:pic>
        <p:nvPicPr>
          <p:cNvPr id="39944" name="Picture 2" descr="D:\КОЛЫМА\3 КЛАСС\Воспитательная работа\Воспитательная_Сокол\Соц. проекты\Книга о временах года\А.Кузьмин зимняя ночь.jpeg"/>
          <p:cNvPicPr>
            <a:picLocks noChangeAspect="1" noChangeArrowheads="1"/>
          </p:cNvPicPr>
          <p:nvPr/>
        </p:nvPicPr>
        <p:blipFill>
          <a:blip r:embed="rId2" cstate="print"/>
          <a:srcRect l="4381" r="2940" b="9375"/>
          <a:stretch>
            <a:fillRect/>
          </a:stretch>
        </p:blipFill>
        <p:spPr bwMode="auto">
          <a:xfrm>
            <a:off x="838200" y="3276600"/>
            <a:ext cx="5334000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3352800"/>
            <a:ext cx="2209800" cy="304800"/>
          </a:xfrm>
          <a:solidFill>
            <a:schemeClr val="bg1"/>
          </a:solidFill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А.Кузьмин «Зимняя ночь»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66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533400"/>
            <a:ext cx="3810000" cy="1981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Прямо с неба к нам летят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Легкие пушинки.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Серебрятся и блестят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Белые снежинки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С. Протасов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40968" name="Заголовок 1"/>
          <p:cNvSpPr txBox="1">
            <a:spLocks/>
          </p:cNvSpPr>
          <p:nvPr/>
        </p:nvSpPr>
        <p:spPr bwMode="auto">
          <a:xfrm>
            <a:off x="1981200" y="5791200"/>
            <a:ext cx="4495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latin typeface="Calibri" pitchFamily="34" charset="0"/>
              </a:rPr>
              <a:t>Снежинка</a:t>
            </a:r>
          </a:p>
          <a:p>
            <a:r>
              <a:rPr lang="ru-RU" sz="1600">
                <a:latin typeface="Calibri" pitchFamily="34" charset="0"/>
              </a:rPr>
              <a:t>Снежинка хрустальная летит, как пушок.</a:t>
            </a:r>
          </a:p>
          <a:p>
            <a:r>
              <a:rPr lang="ru-RU" sz="1600">
                <a:latin typeface="Calibri" pitchFamily="34" charset="0"/>
              </a:rPr>
              <a:t>И хочет приземлиться на хрустальный снежок…</a:t>
            </a:r>
          </a:p>
          <a:p>
            <a:r>
              <a:rPr lang="ru-RU" sz="1600">
                <a:latin typeface="Calibri" pitchFamily="34" charset="0"/>
              </a:rPr>
              <a:t>Она летит и летит и видит вдали,</a:t>
            </a:r>
          </a:p>
          <a:p>
            <a:r>
              <a:rPr lang="ru-RU" sz="1600">
                <a:latin typeface="Calibri" pitchFamily="34" charset="0"/>
              </a:rPr>
              <a:t>Что ребята играют в снежки!</a:t>
            </a:r>
          </a:p>
          <a:p>
            <a:r>
              <a:rPr lang="ru-RU" sz="1600">
                <a:latin typeface="Calibri" pitchFamily="34" charset="0"/>
              </a:rPr>
              <a:t>	К. Трофимова</a:t>
            </a:r>
          </a:p>
        </p:txBody>
      </p:sp>
      <p:pic>
        <p:nvPicPr>
          <p:cNvPr id="40969" name="Picture 2" descr="D:\КОЛЫМА\3 КЛАСС\Воспитательная работа\Воспитательная_Сокол\Соц. проекты\Книга о временах года\М.Наумова зимняя ночь.jpeg"/>
          <p:cNvPicPr>
            <a:picLocks noChangeAspect="1" noChangeArrowheads="1"/>
          </p:cNvPicPr>
          <p:nvPr/>
        </p:nvPicPr>
        <p:blipFill>
          <a:blip r:embed="rId2" cstate="print"/>
          <a:srcRect l="6850" b="7686"/>
          <a:stretch>
            <a:fillRect/>
          </a:stretch>
        </p:blipFill>
        <p:spPr bwMode="auto">
          <a:xfrm>
            <a:off x="990600" y="2438400"/>
            <a:ext cx="5181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048000" y="5867400"/>
            <a:ext cx="31242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М. Наумова «Ночные снежинки»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990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6172200" cy="19812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381000"/>
            <a:ext cx="3810000" cy="24384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 окном морозно. Утро.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Падают снежинки.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вокруг белым-бело,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Занесло тропинки…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Снег кружится по дворам.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Холодно весьма,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Но веселье дарит нам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Матушка - зима!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Н. Сафронова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pic>
        <p:nvPicPr>
          <p:cNvPr id="41992" name="Picture 2" descr="D:\КОЛЫМА\3 КЛАСС\Воспитательная работа\Воспитательная_Сокол\Соц. проекты\Книга о временах года\И.Неумывайченко зим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6975" y="2895600"/>
            <a:ext cx="3836988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3" name="Заголовок 1"/>
          <p:cNvSpPr txBox="1">
            <a:spLocks/>
          </p:cNvSpPr>
          <p:nvPr/>
        </p:nvSpPr>
        <p:spPr bwMode="auto">
          <a:xfrm>
            <a:off x="533400" y="5791200"/>
            <a:ext cx="4495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Белая снежинка</a:t>
            </a:r>
          </a:p>
          <a:p>
            <a:r>
              <a:rPr lang="ru-RU" sz="1600">
                <a:latin typeface="Calibri" pitchFamily="34" charset="0"/>
              </a:rPr>
              <a:t>По небу летала.</a:t>
            </a:r>
          </a:p>
          <a:p>
            <a:r>
              <a:rPr lang="ru-RU" sz="1600">
                <a:latin typeface="Calibri" pitchFamily="34" charset="0"/>
              </a:rPr>
              <a:t>В белом платье с кружевом</a:t>
            </a:r>
          </a:p>
          <a:p>
            <a:r>
              <a:rPr lang="ru-RU" sz="1600">
                <a:latin typeface="Calibri" pitchFamily="34" charset="0"/>
              </a:rPr>
              <a:t>Землю укрывала!</a:t>
            </a:r>
          </a:p>
          <a:p>
            <a:r>
              <a:rPr lang="ru-RU" sz="1600">
                <a:latin typeface="Calibri" pitchFamily="34" charset="0"/>
              </a:rPr>
              <a:t>	Нестерова С.</a:t>
            </a:r>
          </a:p>
          <a:p>
            <a:endParaRPr lang="ru-RU" sz="1600">
              <a:latin typeface="Calibri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971800" y="8229600"/>
            <a:ext cx="3429000" cy="4572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И. </a:t>
            </a:r>
            <a:r>
              <a:rPr lang="ru-RU" sz="3200" dirty="0" err="1">
                <a:latin typeface="+mn-lt"/>
                <a:cs typeface="+mn-cs"/>
              </a:rPr>
              <a:t>Неумывайченко</a:t>
            </a:r>
            <a:r>
              <a:rPr lang="ru-RU" sz="3200" dirty="0">
                <a:latin typeface="+mn-lt"/>
                <a:cs typeface="+mn-cs"/>
              </a:rPr>
              <a:t> «Снежинки в лесу»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2000" y="533400"/>
            <a:ext cx="3810000" cy="1981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***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Вот легкие снежинки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Кружат за окном.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легкие пушинки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Танцуют вальс кругом.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Мы лепим бабу снежную,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И рады мы зиме!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Снежинку белоснежную рисуем на окне!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	А. </a:t>
            </a:r>
            <a:r>
              <a:rPr lang="ru-RU" sz="1600" dirty="0" err="1">
                <a:latin typeface="+mn-lt"/>
                <a:cs typeface="+mn-cs"/>
              </a:rPr>
              <a:t>Аверинский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43015" name="Заголовок 1"/>
          <p:cNvSpPr txBox="1">
            <a:spLocks/>
          </p:cNvSpPr>
          <p:nvPr/>
        </p:nvSpPr>
        <p:spPr bwMode="auto">
          <a:xfrm>
            <a:off x="3733800" y="6553200"/>
            <a:ext cx="2819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b="1">
                <a:latin typeface="Calibri" pitchFamily="34" charset="0"/>
              </a:rPr>
              <a:t>Зима</a:t>
            </a:r>
          </a:p>
          <a:p>
            <a:r>
              <a:rPr lang="ru-RU" sz="1600">
                <a:latin typeface="Calibri" pitchFamily="34" charset="0"/>
              </a:rPr>
              <a:t>Выпал снег,</a:t>
            </a:r>
          </a:p>
          <a:p>
            <a:r>
              <a:rPr lang="ru-RU" sz="1600">
                <a:latin typeface="Calibri" pitchFamily="34" charset="0"/>
              </a:rPr>
              <a:t>Пришла зима.</a:t>
            </a:r>
          </a:p>
          <a:p>
            <a:r>
              <a:rPr lang="ru-RU" sz="1600">
                <a:latin typeface="Calibri" pitchFamily="34" charset="0"/>
              </a:rPr>
              <a:t>Мы собрались вместе,</a:t>
            </a:r>
          </a:p>
          <a:p>
            <a:r>
              <a:rPr lang="ru-RU" sz="1600">
                <a:latin typeface="Calibri" pitchFamily="34" charset="0"/>
              </a:rPr>
              <a:t>Чтоб слепить снеговика!</a:t>
            </a:r>
          </a:p>
          <a:p>
            <a:r>
              <a:rPr lang="ru-RU" sz="1600">
                <a:latin typeface="Calibri" pitchFamily="34" charset="0"/>
              </a:rPr>
              <a:t> В. Рябовский</a:t>
            </a:r>
          </a:p>
          <a:p>
            <a:endParaRPr lang="ru-RU" sz="16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</p:txBody>
      </p:sp>
      <p:pic>
        <p:nvPicPr>
          <p:cNvPr id="43016" name="Picture 2" descr="D:\КОЛЫМА\3 КЛАСС\Воспитательная работа\Воспитательная_Сокол\Соц. проекты\Книга о временах года\Т.Степанова зим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55626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609600" y="6553200"/>
            <a:ext cx="2743200" cy="3810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Степанова«Зимняя пора»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038" name="Заголовок 1"/>
          <p:cNvSpPr txBox="1">
            <a:spLocks/>
          </p:cNvSpPr>
          <p:nvPr/>
        </p:nvSpPr>
        <p:spPr bwMode="auto">
          <a:xfrm>
            <a:off x="762000" y="533400"/>
            <a:ext cx="381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1600">
              <a:latin typeface="Calibri" pitchFamily="34" charset="0"/>
            </a:endParaRPr>
          </a:p>
        </p:txBody>
      </p:sp>
      <p:pic>
        <p:nvPicPr>
          <p:cNvPr id="44039" name="Picture 2" descr="D:\КОЛЫМА\3 КЛАСС\Воспитательная работа\Воспитательная_Сокол\Соц. проекты\Книга о временах года\Т.Душкина зим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5791200" cy="796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Заголовок 1"/>
          <p:cNvSpPr txBox="1">
            <a:spLocks/>
          </p:cNvSpPr>
          <p:nvPr/>
        </p:nvSpPr>
        <p:spPr bwMode="auto">
          <a:xfrm>
            <a:off x="3352800" y="68580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>
                <a:latin typeface="Calibri" pitchFamily="34" charset="0"/>
              </a:rPr>
              <a:t>***</a:t>
            </a:r>
          </a:p>
          <a:p>
            <a:r>
              <a:rPr lang="ru-RU" sz="1600">
                <a:latin typeface="Calibri" pitchFamily="34" charset="0"/>
              </a:rPr>
              <a:t>Проснулся утром рано,</a:t>
            </a:r>
          </a:p>
          <a:p>
            <a:r>
              <a:rPr lang="ru-RU" sz="1600">
                <a:latin typeface="Calibri" pitchFamily="34" charset="0"/>
              </a:rPr>
              <a:t>В окошко посмотрел.</a:t>
            </a:r>
          </a:p>
          <a:p>
            <a:r>
              <a:rPr lang="ru-RU" sz="1600">
                <a:latin typeface="Calibri" pitchFamily="34" charset="0"/>
              </a:rPr>
              <a:t>Покрыто снегом белым все!</a:t>
            </a:r>
          </a:p>
          <a:p>
            <a:r>
              <a:rPr lang="ru-RU" sz="1600">
                <a:latin typeface="Calibri" pitchFamily="34" charset="0"/>
              </a:rPr>
              <a:t>Я просто обомлел!</a:t>
            </a:r>
          </a:p>
          <a:p>
            <a:r>
              <a:rPr lang="ru-RU" sz="1600">
                <a:latin typeface="Calibri" pitchFamily="34" charset="0"/>
              </a:rPr>
              <a:t>	Брындиков Д.</a:t>
            </a:r>
          </a:p>
          <a:p>
            <a:endParaRPr lang="ru-RU" sz="1600">
              <a:latin typeface="Calibri" pitchFamily="34" charset="0"/>
            </a:endParaRPr>
          </a:p>
          <a:p>
            <a:endParaRPr lang="ru-RU" sz="1600">
              <a:latin typeface="Calibri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191000" y="533400"/>
            <a:ext cx="22098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Т. </a:t>
            </a:r>
            <a:r>
              <a:rPr lang="ru-RU" sz="3200" dirty="0" err="1">
                <a:latin typeface="+mn-lt"/>
                <a:cs typeface="+mn-cs"/>
              </a:rPr>
              <a:t>Душкина</a:t>
            </a:r>
            <a:r>
              <a:rPr lang="ru-RU" sz="3200" dirty="0">
                <a:latin typeface="+mn-lt"/>
                <a:cs typeface="+mn-cs"/>
              </a:rPr>
              <a:t>  «Зима»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506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5257800" cy="4724400"/>
          </a:xfrm>
        </p:spPr>
        <p:txBody>
          <a:bodyPr/>
          <a:lstStyle/>
          <a:p>
            <a:pPr algn="l" eaLnBrk="1" hangingPunct="1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*** </a:t>
            </a:r>
            <a:br>
              <a:rPr lang="ru-RU" sz="1600" dirty="0" smtClean="0"/>
            </a:br>
            <a:r>
              <a:rPr lang="ru-RU" sz="1600" dirty="0" smtClean="0"/>
              <a:t>Закружила, замела опять метель.</a:t>
            </a:r>
            <a:br>
              <a:rPr lang="ru-RU" sz="1600" dirty="0" smtClean="0"/>
            </a:br>
            <a:r>
              <a:rPr lang="ru-RU" sz="1600" dirty="0" smtClean="0"/>
              <a:t>Снова белая над нами канитель.</a:t>
            </a:r>
            <a:br>
              <a:rPr lang="ru-RU" sz="1600" dirty="0" smtClean="0"/>
            </a:br>
            <a:r>
              <a:rPr lang="ru-RU" sz="1600" dirty="0" smtClean="0"/>
              <a:t>А снежинки всё кружат, кружат, кружат</a:t>
            </a:r>
            <a:br>
              <a:rPr lang="ru-RU" sz="1600" dirty="0" smtClean="0"/>
            </a:br>
            <a:r>
              <a:rPr lang="ru-RU" sz="1600" dirty="0" smtClean="0"/>
              <a:t>И на крышах снова шапками лежат.</a:t>
            </a:r>
            <a:br>
              <a:rPr lang="ru-RU" sz="1600" dirty="0" smtClean="0"/>
            </a:br>
            <a:r>
              <a:rPr lang="ru-RU" sz="1600" dirty="0" smtClean="0"/>
              <a:t>Дарит Север нам подарки, как всегда,</a:t>
            </a:r>
            <a:br>
              <a:rPr lang="ru-RU" sz="1600" dirty="0" smtClean="0"/>
            </a:br>
            <a:r>
              <a:rPr lang="ru-RU" sz="1600" dirty="0" smtClean="0"/>
              <a:t>Без сюрпризов не бывает никогда.</a:t>
            </a:r>
            <a:br>
              <a:rPr lang="ru-RU" sz="1600" dirty="0" smtClean="0"/>
            </a:br>
            <a:r>
              <a:rPr lang="ru-RU" sz="1600" dirty="0" smtClean="0"/>
              <a:t>Кому скажешь, не поверят, что апрель,</a:t>
            </a:r>
            <a:br>
              <a:rPr lang="ru-RU" sz="1600" dirty="0" smtClean="0"/>
            </a:br>
            <a:r>
              <a:rPr lang="ru-RU" sz="1600" dirty="0" smtClean="0"/>
              <a:t>Ведь давно уже должна звенеть капель.</a:t>
            </a:r>
            <a:br>
              <a:rPr lang="ru-RU" sz="1600" dirty="0" smtClean="0"/>
            </a:br>
            <a:r>
              <a:rPr lang="ru-RU" sz="1600" dirty="0" smtClean="0"/>
              <a:t>Да и ты, как видно, зимушка- зима,</a:t>
            </a:r>
            <a:br>
              <a:rPr lang="ru-RU" sz="1600" dirty="0" smtClean="0"/>
            </a:br>
            <a:r>
              <a:rPr lang="ru-RU" sz="1600" dirty="0" smtClean="0"/>
              <a:t>От своих забот устала уж сама.</a:t>
            </a:r>
            <a:br>
              <a:rPr lang="ru-RU" sz="1600" dirty="0" smtClean="0"/>
            </a:br>
            <a:r>
              <a:rPr lang="ru-RU" sz="1600" dirty="0" smtClean="0"/>
              <a:t>А в тумане нескончаемых ночей,</a:t>
            </a:r>
            <a:br>
              <a:rPr lang="ru-RU" sz="1600" dirty="0" smtClean="0"/>
            </a:br>
            <a:r>
              <a:rPr lang="ru-RU" sz="1600" dirty="0" smtClean="0"/>
              <a:t>Как звенит, услышать хочется, ручей.</a:t>
            </a:r>
            <a:br>
              <a:rPr lang="ru-RU" sz="1600" dirty="0" smtClean="0"/>
            </a:br>
            <a:r>
              <a:rPr lang="ru-RU" sz="1600" dirty="0" smtClean="0"/>
              <a:t>Очень хочется увидеть яркий луч,</a:t>
            </a:r>
            <a:br>
              <a:rPr lang="ru-RU" sz="1600" dirty="0" smtClean="0"/>
            </a:br>
            <a:r>
              <a:rPr lang="ru-RU" sz="1600" dirty="0" smtClean="0"/>
              <a:t>Чтобы небо светлым и без туч.</a:t>
            </a:r>
            <a:br>
              <a:rPr lang="ru-RU" sz="1600" dirty="0" smtClean="0"/>
            </a:br>
            <a:r>
              <a:rPr lang="ru-RU" sz="1600" dirty="0" smtClean="0"/>
              <a:t>Что ж, пускай снежинки радугой горят</a:t>
            </a:r>
            <a:br>
              <a:rPr lang="ru-RU" sz="1600" dirty="0" smtClean="0"/>
            </a:br>
            <a:r>
              <a:rPr lang="ru-RU" sz="1600" dirty="0" smtClean="0"/>
              <a:t>И, как птицы в небе, облака летят.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600" dirty="0" err="1" smtClean="0"/>
              <a:t>Арутунян</a:t>
            </a:r>
            <a:r>
              <a:rPr lang="ru-RU" sz="1600" dirty="0" smtClean="0"/>
              <a:t> К</a:t>
            </a:r>
            <a:r>
              <a:rPr lang="ru-RU" sz="1600" b="1" dirty="0" smtClean="0"/>
              <a:t>.</a:t>
            </a:r>
            <a:endParaRPr lang="ru-RU" sz="1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04800"/>
            <a:ext cx="6172200" cy="9286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3 «А» класс</a:t>
            </a: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5064" name="Picture 2" descr="D:\КОЛЫМА\3 КЛАСС\Воспитательная работа\Воспитательная_Сокол\Соц. проекты\Книга о временах года\П.Фокша зим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257800"/>
            <a:ext cx="45720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990600" y="8229600"/>
            <a:ext cx="2209800" cy="3048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+mn-lt"/>
                <a:cs typeface="+mn-cs"/>
              </a:rPr>
              <a:t>П. </a:t>
            </a:r>
            <a:r>
              <a:rPr lang="ru-RU" sz="3200" dirty="0" err="1">
                <a:latin typeface="+mn-lt"/>
                <a:cs typeface="+mn-cs"/>
              </a:rPr>
              <a:t>Фокша</a:t>
            </a:r>
            <a:r>
              <a:rPr lang="ru-RU" sz="3200" dirty="0">
                <a:latin typeface="+mn-lt"/>
                <a:cs typeface="+mn-cs"/>
              </a:rPr>
              <a:t> «Зима»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28600"/>
            <a:ext cx="6248400" cy="85344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086" name="Заголовок 1"/>
          <p:cNvSpPr>
            <a:spLocks noGrp="1"/>
          </p:cNvSpPr>
          <p:nvPr>
            <p:ph type="title"/>
          </p:nvPr>
        </p:nvSpPr>
        <p:spPr>
          <a:xfrm>
            <a:off x="342900" y="827584"/>
            <a:ext cx="6172200" cy="1063128"/>
          </a:xfrm>
        </p:spPr>
        <p:txBody>
          <a:bodyPr/>
          <a:lstStyle/>
          <a:p>
            <a:r>
              <a:rPr lang="ru-RU" sz="2800" b="1" dirty="0" smtClean="0"/>
              <a:t>Приложение.</a:t>
            </a:r>
            <a:br>
              <a:rPr lang="ru-RU" sz="2800" b="1" dirty="0" smtClean="0"/>
            </a:br>
            <a:r>
              <a:rPr lang="ru-RU" sz="2800" b="1" dirty="0" smtClean="0"/>
              <a:t>Итоги опроса детей: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20688" y="2123728"/>
          <a:ext cx="5479504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316416"/>
            <a:ext cx="1600200" cy="485775"/>
          </a:xfrm>
        </p:spPr>
        <p:txBody>
          <a:bodyPr/>
          <a:lstStyle/>
          <a:p>
            <a:pPr>
              <a:defRPr/>
            </a:pPr>
            <a:fld id="{8EAB1991-EC00-4A46-B320-4C18CF5484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04665" y="1331640"/>
            <a:ext cx="5718378" cy="11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3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Сочинял ли ты когда-нибудь стихи</a:t>
            </a: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одержимое 8"/>
          <p:cNvGraphicFramePr>
            <a:graphicFrameLocks/>
          </p:cNvGraphicFramePr>
          <p:nvPr/>
        </p:nvGraphicFramePr>
        <p:xfrm>
          <a:off x="692696" y="5868144"/>
          <a:ext cx="5479504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76672" y="4499992"/>
            <a:ext cx="6120680" cy="9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Знаешь ли ты что такое рифма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.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Книга.</Template>
  <TotalTime>94</TotalTime>
  <Words>620</Words>
  <Application>Microsoft Office PowerPoint</Application>
  <PresentationFormat>Экран (4:3)</PresentationFormat>
  <Paragraphs>181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Книга.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***  Закружила, замела опять метель. Снова белая над нами канитель. А снежинки всё кружат, кружат, кружат И на крышах снова шапками лежат. Дарит Север нам подарки, как всегда, Без сюрпризов не бывает никогда. Кому скажешь, не поверят, что апрель, Ведь давно уже должна звенеть капель. Да и ты, как видно, зимушка- зима, От своих забот устала уж сама. А в тумане нескончаемых ночей, Как звенит, услышать хочется, ручей. Очень хочется увидеть яркий луч, Чтобы небо светлым и без туч. Что ж, пускай снежинки радугой горят И, как птицы в небе, облака летят.  Арутунян К.</vt:lpstr>
      <vt:lpstr>Приложение. Итоги опроса детей:  </vt:lpstr>
      <vt:lpstr>Слайд 10</vt:lpstr>
      <vt:lpstr>Слайд 11</vt:lpstr>
      <vt:lpstr>Литература:  </vt:lpstr>
      <vt:lpstr>Ссылки:  </vt:lpstr>
      <vt:lpstr>Содержание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«Времена года в стихах и рисунках».</dc:title>
  <dc:creator>Анастасия Сергеевна</dc:creator>
  <cp:lastModifiedBy>Пользователь</cp:lastModifiedBy>
  <cp:revision>17</cp:revision>
  <dcterms:created xsi:type="dcterms:W3CDTF">2019-04-17T04:32:34Z</dcterms:created>
  <dcterms:modified xsi:type="dcterms:W3CDTF">2019-10-12T07:52:42Z</dcterms:modified>
</cp:coreProperties>
</file>