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76" r:id="rId5"/>
    <p:sldId id="277" r:id="rId6"/>
    <p:sldId id="260" r:id="rId7"/>
    <p:sldId id="261" r:id="rId8"/>
    <p:sldId id="262" r:id="rId9"/>
    <p:sldId id="27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CD5F57F-7A85-46D7-930F-59CF93E35D07}">
          <p14:sldIdLst>
            <p14:sldId id="256"/>
            <p14:sldId id="258"/>
            <p14:sldId id="259"/>
            <p14:sldId id="276"/>
            <p14:sldId id="277"/>
            <p14:sldId id="260"/>
            <p14:sldId id="261"/>
            <p14:sldId id="262"/>
            <p14:sldId id="27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41" autoAdjust="0"/>
  </p:normalViewPr>
  <p:slideViewPr>
    <p:cSldViewPr>
      <p:cViewPr>
        <p:scale>
          <a:sx n="77" d="100"/>
          <a:sy n="77" d="100"/>
        </p:scale>
        <p:origin x="-1176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1048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76672"/>
            <a:ext cx="8820472" cy="5544616"/>
          </a:xfrm>
        </p:spPr>
        <p:txBody>
          <a:bodyPr/>
          <a:lstStyle/>
          <a:p>
            <a:pPr algn="ctr"/>
            <a:endParaRPr lang="tt-RU" b="1" dirty="0" smtClean="0"/>
          </a:p>
          <a:p>
            <a:pPr algn="ctr"/>
            <a:endParaRPr lang="tt-RU" b="1" dirty="0"/>
          </a:p>
          <a:p>
            <a:pPr algn="ctr"/>
            <a:endParaRPr lang="tt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tt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tt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tt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t-RU" sz="3200" b="1" dirty="0" smtClean="0">
                <a:latin typeface="Times New Roman" pitchFamily="18" charset="0"/>
                <a:cs typeface="Times New Roman" pitchFamily="18" charset="0"/>
              </a:rPr>
              <a:t>Мастер класс</a:t>
            </a:r>
          </a:p>
          <a:p>
            <a:pPr algn="ctr"/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Барысыда безнең кулда!</a:t>
            </a:r>
            <a:endParaRPr lang="ru-RU" sz="4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32656"/>
            <a:ext cx="7056784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68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548680"/>
            <a:ext cx="8147248" cy="55774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t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Максат: </a:t>
            </a:r>
          </a:p>
          <a:p>
            <a:pPr marL="0" indent="0" algn="ctr">
              <a:buNone/>
            </a:pPr>
            <a:r>
              <a:rPr lang="tt-RU" sz="4000" dirty="0" smtClean="0"/>
              <a:t>Т</a:t>
            </a:r>
            <a:r>
              <a:rPr lang="tt-RU" sz="4000" i="1" u="sng" dirty="0" smtClean="0"/>
              <a:t>әнкыйди </a:t>
            </a:r>
            <a:r>
              <a:rPr lang="tt-RU" sz="4000" i="1" u="sng" dirty="0"/>
              <a:t>фикерләүне үстерү технологиясенең синквейн алымы белән таныштыру, </a:t>
            </a:r>
            <a:r>
              <a:rPr lang="tt-RU" sz="4000" i="1" u="sng" dirty="0" smtClean="0"/>
              <a:t>дәресләрдә  </a:t>
            </a:r>
            <a:r>
              <a:rPr lang="tt-RU" sz="4000" i="1" u="sng" dirty="0"/>
              <a:t>практик кулланырга өйрәтү</a:t>
            </a:r>
            <a:endParaRPr lang="tt-RU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37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 algn="ctr">
              <a:buNone/>
            </a:pPr>
            <a:r>
              <a:rPr lang="tt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Бурычлары</a:t>
            </a:r>
            <a:r>
              <a:rPr lang="tt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Wingdings" pitchFamily="2" charset="2"/>
              <a:buChar char="ü"/>
            </a:pPr>
            <a:r>
              <a:rPr lang="tt-RU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3200" i="1" dirty="0">
                <a:latin typeface="Times New Roman" pitchFamily="18" charset="0"/>
                <a:cs typeface="Times New Roman" pitchFamily="18" charset="0"/>
              </a:rPr>
              <a:t>укучы һәм укытучы арасында иҗади хезмәттәшлек булдыру; </a:t>
            </a:r>
          </a:p>
          <a:p>
            <a:pPr>
              <a:buFont typeface="Wingdings" pitchFamily="2" charset="2"/>
              <a:buChar char="ü"/>
            </a:pPr>
            <a:r>
              <a:rPr lang="tt-RU" sz="3200" i="1" dirty="0" smtClean="0">
                <a:latin typeface="Times New Roman" pitchFamily="18" charset="0"/>
                <a:cs typeface="Times New Roman" pitchFamily="18" charset="0"/>
              </a:rPr>
              <a:t>укучыны </a:t>
            </a:r>
            <a:r>
              <a:rPr lang="tt-RU" sz="3200" i="1" dirty="0">
                <a:latin typeface="Times New Roman" pitchFamily="18" charset="0"/>
                <a:cs typeface="Times New Roman" pitchFamily="18" charset="0"/>
              </a:rPr>
              <a:t>креатив эшчәнлеккә тарту; </a:t>
            </a:r>
            <a:endParaRPr lang="tt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tt-RU" sz="3200" i="1" dirty="0" smtClean="0">
                <a:latin typeface="Times New Roman" pitchFamily="18" charset="0"/>
                <a:cs typeface="Times New Roman" pitchFamily="18" charset="0"/>
              </a:rPr>
              <a:t>   белем </a:t>
            </a:r>
            <a:r>
              <a:rPr lang="tt-RU" sz="3200" i="1" dirty="0">
                <a:latin typeface="Times New Roman" pitchFamily="18" charset="0"/>
                <a:cs typeface="Times New Roman" pitchFamily="18" charset="0"/>
              </a:rPr>
              <a:t>бирү процессын оптимальләштерү</a:t>
            </a:r>
            <a:r>
              <a:rPr lang="tt-RU" sz="3200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Font typeface="Wingdings" pitchFamily="2" charset="2"/>
              <a:buChar char="ü"/>
            </a:pPr>
            <a:r>
              <a:rPr lang="tt-RU" sz="3200" i="1" dirty="0" smtClean="0">
                <a:latin typeface="Times New Roman" pitchFamily="18" charset="0"/>
                <a:cs typeface="Times New Roman" pitchFamily="18" charset="0"/>
              </a:rPr>
              <a:t> белем </a:t>
            </a:r>
            <a:r>
              <a:rPr lang="tt-RU" sz="3200" i="1" dirty="0">
                <a:latin typeface="Times New Roman" pitchFamily="18" charset="0"/>
                <a:cs typeface="Times New Roman" pitchFamily="18" charset="0"/>
              </a:rPr>
              <a:t>алуга уңай омтылыш (мотивация) булдыру.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094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427984" y="731520"/>
            <a:ext cx="3888432" cy="3474720"/>
          </a:xfrm>
        </p:spPr>
        <p:txBody>
          <a:bodyPr/>
          <a:lstStyle/>
          <a:p>
            <a:pPr marL="45720" indent="0">
              <a:buNone/>
            </a:pPr>
            <a:r>
              <a:rPr lang="ru-RU" dirty="0" err="1"/>
              <a:t>Фикерләү</a:t>
            </a:r>
            <a:r>
              <a:rPr lang="ru-RU" dirty="0"/>
              <a:t> </a:t>
            </a:r>
            <a:r>
              <a:rPr lang="ru-RU" dirty="0" err="1"/>
              <a:t>сәләте</a:t>
            </a:r>
            <a:r>
              <a:rPr lang="ru-RU" dirty="0"/>
              <a:t> </a:t>
            </a:r>
            <a:r>
              <a:rPr lang="ru-RU" dirty="0" err="1"/>
              <a:t>проблемалы</a:t>
            </a:r>
            <a:r>
              <a:rPr lang="ru-RU" dirty="0"/>
              <a:t> </a:t>
            </a:r>
            <a:r>
              <a:rPr lang="ru-RU" dirty="0" err="1"/>
              <a:t>ситуацияләр</a:t>
            </a:r>
            <a:r>
              <a:rPr lang="ru-RU" dirty="0"/>
              <a:t> </a:t>
            </a:r>
            <a:r>
              <a:rPr lang="ru-RU" dirty="0" err="1"/>
              <a:t>аша</a:t>
            </a:r>
            <a:r>
              <a:rPr lang="ru-RU" dirty="0"/>
              <a:t>, </a:t>
            </a:r>
          </a:p>
          <a:p>
            <a:pPr marL="45720" indent="0">
              <a:buNone/>
            </a:pPr>
            <a:r>
              <a:rPr lang="ru-RU" dirty="0"/>
              <a:t>бала предмет </a:t>
            </a:r>
            <a:r>
              <a:rPr lang="ru-RU" dirty="0" err="1"/>
              <a:t>турында</a:t>
            </a:r>
            <a:r>
              <a:rPr lang="ru-RU" dirty="0"/>
              <a:t> </a:t>
            </a:r>
            <a:r>
              <a:rPr lang="ru-RU" dirty="0" err="1"/>
              <a:t>төшенчәләрне</a:t>
            </a:r>
            <a:r>
              <a:rPr lang="ru-RU" dirty="0"/>
              <a:t> </a:t>
            </a:r>
            <a:r>
              <a:rPr lang="ru-RU" dirty="0" err="1"/>
              <a:t>үзе</a:t>
            </a:r>
            <a:r>
              <a:rPr lang="ru-RU" dirty="0"/>
              <a:t> </a:t>
            </a:r>
            <a:r>
              <a:rPr lang="ru-RU" dirty="0" err="1"/>
              <a:t>эзләп</a:t>
            </a:r>
            <a:r>
              <a:rPr lang="ru-RU" dirty="0"/>
              <a:t> </a:t>
            </a:r>
          </a:p>
          <a:p>
            <a:pPr marL="45720" indent="0">
              <a:buNone/>
            </a:pPr>
            <a:r>
              <a:rPr lang="ru-RU" dirty="0" err="1"/>
              <a:t>тапкан</a:t>
            </a:r>
            <a:r>
              <a:rPr lang="ru-RU" dirty="0"/>
              <a:t> </a:t>
            </a:r>
            <a:r>
              <a:rPr lang="ru-RU" dirty="0" err="1"/>
              <a:t>вакытта</a:t>
            </a:r>
            <a:r>
              <a:rPr lang="ru-RU" dirty="0"/>
              <a:t> </a:t>
            </a:r>
            <a:r>
              <a:rPr lang="ru-RU" dirty="0" err="1"/>
              <a:t>гына</a:t>
            </a:r>
            <a:r>
              <a:rPr lang="ru-RU" dirty="0"/>
              <a:t> </a:t>
            </a:r>
            <a:r>
              <a:rPr lang="ru-RU" dirty="0" err="1"/>
              <a:t>үсеш</a:t>
            </a:r>
            <a:r>
              <a:rPr lang="ru-RU" dirty="0"/>
              <a:t> ала. </a:t>
            </a:r>
          </a:p>
          <a:p>
            <a:pPr marL="45720" indent="0">
              <a:buNone/>
            </a:pPr>
            <a:r>
              <a:rPr lang="ru-RU" dirty="0"/>
              <a:t>(</a:t>
            </a:r>
            <a:r>
              <a:rPr lang="ru-RU" dirty="0" err="1"/>
              <a:t>Л.С.Выготский</a:t>
            </a:r>
            <a:r>
              <a:rPr lang="ru-RU" dirty="0"/>
              <a:t>)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188640"/>
            <a:ext cx="3888432" cy="60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03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476672"/>
            <a:ext cx="7920880" cy="619268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 smtClean="0"/>
              <a:t>    </a:t>
            </a:r>
            <a:r>
              <a:rPr lang="ru-RU" sz="4000" dirty="0" err="1" smtClean="0"/>
              <a:t>Синквейнны</a:t>
            </a:r>
            <a:r>
              <a:rPr lang="ru-RU" sz="4000" dirty="0" smtClean="0"/>
              <a:t> </a:t>
            </a:r>
            <a:r>
              <a:rPr lang="ru-RU" sz="4000" dirty="0" err="1"/>
              <a:t>язу</a:t>
            </a:r>
            <a:r>
              <a:rPr lang="ru-RU" sz="4000" dirty="0"/>
              <a:t> </a:t>
            </a:r>
            <a:r>
              <a:rPr lang="ru-RU" sz="4000" dirty="0" err="1"/>
              <a:t>тәртибе</a:t>
            </a:r>
            <a:r>
              <a:rPr lang="ru-RU" sz="4000" dirty="0"/>
              <a:t>:</a:t>
            </a:r>
          </a:p>
          <a:p>
            <a:r>
              <a:rPr lang="ru-RU" sz="2800" dirty="0"/>
              <a:t>1 </a:t>
            </a:r>
            <a:r>
              <a:rPr lang="ru-RU" sz="2800" dirty="0" err="1"/>
              <a:t>нче</a:t>
            </a:r>
            <a:r>
              <a:rPr lang="ru-RU" sz="2800" dirty="0"/>
              <a:t> </a:t>
            </a:r>
            <a:r>
              <a:rPr lang="ru-RU" sz="2800" dirty="0" err="1"/>
              <a:t>юл</a:t>
            </a:r>
            <a:r>
              <a:rPr lang="ru-RU" sz="2800" dirty="0"/>
              <a:t>. </a:t>
            </a:r>
            <a:r>
              <a:rPr lang="ru-RU" sz="2800" dirty="0" err="1"/>
              <a:t>Теманы</a:t>
            </a:r>
            <a:r>
              <a:rPr lang="ru-RU" sz="2800" dirty="0"/>
              <a:t> </a:t>
            </a:r>
            <a:r>
              <a:rPr lang="ru-RU" sz="2800" dirty="0" err="1"/>
              <a:t>ачыклаучы</a:t>
            </a:r>
            <a:r>
              <a:rPr lang="ru-RU" sz="2800" dirty="0"/>
              <a:t> </a:t>
            </a:r>
            <a:r>
              <a:rPr lang="ru-RU" sz="2800" dirty="0" err="1"/>
              <a:t>сүз</a:t>
            </a:r>
            <a:r>
              <a:rPr lang="ru-RU" sz="2800" dirty="0"/>
              <a:t>, </a:t>
            </a:r>
            <a:r>
              <a:rPr lang="ru-RU" sz="2800" dirty="0" err="1"/>
              <a:t>исем</a:t>
            </a:r>
            <a:r>
              <a:rPr lang="ru-RU" sz="2800" dirty="0"/>
              <a:t>.</a:t>
            </a:r>
          </a:p>
          <a:p>
            <a:r>
              <a:rPr lang="ru-RU" sz="2800" dirty="0"/>
              <a:t>2 </a:t>
            </a:r>
            <a:r>
              <a:rPr lang="ru-RU" sz="2800" dirty="0" err="1"/>
              <a:t>нче</a:t>
            </a:r>
            <a:r>
              <a:rPr lang="ru-RU" sz="2800" dirty="0"/>
              <a:t> </a:t>
            </a:r>
            <a:r>
              <a:rPr lang="ru-RU" sz="2800" dirty="0" err="1"/>
              <a:t>юл</a:t>
            </a:r>
            <a:r>
              <a:rPr lang="ru-RU" sz="2800" dirty="0"/>
              <a:t>.  </a:t>
            </a:r>
            <a:r>
              <a:rPr lang="ru-RU" sz="2800" dirty="0" err="1"/>
              <a:t>Синквейн</a:t>
            </a:r>
            <a:r>
              <a:rPr lang="ru-RU" sz="2800" dirty="0"/>
              <a:t> </a:t>
            </a:r>
            <a:r>
              <a:rPr lang="ru-RU" sz="2800" dirty="0" err="1"/>
              <a:t>темасына</a:t>
            </a:r>
            <a:r>
              <a:rPr lang="ru-RU" sz="2800" dirty="0"/>
              <a:t> туры </a:t>
            </a:r>
            <a:r>
              <a:rPr lang="ru-RU" sz="2800" dirty="0" err="1"/>
              <a:t>килә</a:t>
            </a:r>
            <a:r>
              <a:rPr lang="ru-RU" sz="2800" dirty="0"/>
              <a:t> </a:t>
            </a:r>
            <a:r>
              <a:rPr lang="ru-RU" sz="2800" dirty="0" err="1"/>
              <a:t>торган</a:t>
            </a:r>
            <a:r>
              <a:rPr lang="ru-RU" sz="2800" dirty="0"/>
              <a:t> </a:t>
            </a:r>
            <a:r>
              <a:rPr lang="ru-RU" sz="2800" dirty="0" err="1"/>
              <a:t>ике</a:t>
            </a:r>
            <a:r>
              <a:rPr lang="ru-RU" sz="2800" dirty="0"/>
              <a:t> </a:t>
            </a:r>
            <a:r>
              <a:rPr lang="ru-RU" sz="2800" dirty="0" err="1"/>
              <a:t>сыйфат</a:t>
            </a:r>
            <a:r>
              <a:rPr lang="ru-RU" sz="2800" dirty="0"/>
              <a:t>.</a:t>
            </a:r>
          </a:p>
          <a:p>
            <a:r>
              <a:rPr lang="ru-RU" sz="2800" dirty="0"/>
              <a:t>3 </a:t>
            </a:r>
            <a:r>
              <a:rPr lang="ru-RU" sz="2800" dirty="0" err="1"/>
              <a:t>нче</a:t>
            </a:r>
            <a:r>
              <a:rPr lang="ru-RU" sz="2800" dirty="0"/>
              <a:t> </a:t>
            </a:r>
            <a:r>
              <a:rPr lang="ru-RU" sz="2800" dirty="0" err="1"/>
              <a:t>юл</a:t>
            </a:r>
            <a:r>
              <a:rPr lang="ru-RU" sz="2800" dirty="0"/>
              <a:t>. </a:t>
            </a:r>
            <a:r>
              <a:rPr lang="ru-RU" sz="2800" dirty="0" err="1"/>
              <a:t>Синквейн</a:t>
            </a:r>
            <a:r>
              <a:rPr lang="ru-RU" sz="2800" dirty="0"/>
              <a:t> </a:t>
            </a:r>
            <a:r>
              <a:rPr lang="ru-RU" sz="2800" dirty="0" err="1"/>
              <a:t>темасына</a:t>
            </a:r>
            <a:r>
              <a:rPr lang="ru-RU" sz="2800" dirty="0"/>
              <a:t> </a:t>
            </a:r>
            <a:r>
              <a:rPr lang="ru-RU" sz="2800" dirty="0" err="1"/>
              <a:t>хас</a:t>
            </a:r>
            <a:r>
              <a:rPr lang="ru-RU" sz="2800" dirty="0"/>
              <a:t> </a:t>
            </a:r>
            <a:r>
              <a:rPr lang="ru-RU" sz="2800" dirty="0" err="1"/>
              <a:t>булган</a:t>
            </a:r>
            <a:r>
              <a:rPr lang="ru-RU" sz="2800" dirty="0"/>
              <a:t> </a:t>
            </a:r>
            <a:r>
              <a:rPr lang="ru-RU" sz="2800" dirty="0" err="1"/>
              <a:t>өч</a:t>
            </a:r>
            <a:r>
              <a:rPr lang="ru-RU" sz="2800" dirty="0"/>
              <a:t> </a:t>
            </a:r>
            <a:r>
              <a:rPr lang="ru-RU" sz="2800" dirty="0" err="1"/>
              <a:t>фигыль</a:t>
            </a:r>
            <a:r>
              <a:rPr lang="ru-RU" sz="2800" dirty="0"/>
              <a:t>.</a:t>
            </a:r>
          </a:p>
          <a:p>
            <a:r>
              <a:rPr lang="ru-RU" sz="2800" dirty="0"/>
              <a:t>4 </a:t>
            </a:r>
            <a:r>
              <a:rPr lang="ru-RU" sz="2800" dirty="0" err="1"/>
              <a:t>нче</a:t>
            </a:r>
            <a:r>
              <a:rPr lang="ru-RU" sz="2800" dirty="0"/>
              <a:t> </a:t>
            </a:r>
            <a:r>
              <a:rPr lang="ru-RU" sz="2800" dirty="0" err="1"/>
              <a:t>юл</a:t>
            </a:r>
            <a:r>
              <a:rPr lang="ru-RU" sz="2800" dirty="0"/>
              <a:t>. </a:t>
            </a:r>
            <a:r>
              <a:rPr lang="ru-RU" sz="2800" dirty="0" err="1"/>
              <a:t>Теманың</a:t>
            </a:r>
            <a:r>
              <a:rPr lang="ru-RU" sz="2800" dirty="0"/>
              <a:t> </a:t>
            </a:r>
            <a:r>
              <a:rPr lang="ru-RU" sz="2800" dirty="0" err="1"/>
              <a:t>эчтәлеген</a:t>
            </a:r>
            <a:r>
              <a:rPr lang="ru-RU" sz="2800" dirty="0"/>
              <a:t> </a:t>
            </a:r>
            <a:r>
              <a:rPr lang="ru-RU" sz="2800" dirty="0" err="1"/>
              <a:t>ачучы</a:t>
            </a:r>
            <a:r>
              <a:rPr lang="ru-RU" sz="2800" dirty="0"/>
              <a:t> фраза,   </a:t>
            </a:r>
            <a:r>
              <a:rPr lang="ru-RU" sz="2800" dirty="0" err="1"/>
              <a:t>җөмлә</a:t>
            </a:r>
            <a:r>
              <a:rPr lang="ru-RU" sz="2800" dirty="0"/>
              <a:t>. </a:t>
            </a:r>
            <a:r>
              <a:rPr lang="ru-RU" sz="2800" dirty="0" err="1"/>
              <a:t>Ул</a:t>
            </a:r>
            <a:r>
              <a:rPr lang="ru-RU" sz="2800" dirty="0"/>
              <a:t> </a:t>
            </a:r>
            <a:r>
              <a:rPr lang="ru-RU" sz="2800" dirty="0" err="1"/>
              <a:t>укучының</a:t>
            </a:r>
            <a:r>
              <a:rPr lang="ru-RU" sz="2800" dirty="0"/>
              <a:t> </a:t>
            </a:r>
            <a:r>
              <a:rPr lang="ru-RU" sz="2800" dirty="0" err="1"/>
              <a:t>темага</a:t>
            </a:r>
            <a:r>
              <a:rPr lang="ru-RU" sz="2800" dirty="0"/>
              <a:t> </a:t>
            </a:r>
            <a:r>
              <a:rPr lang="ru-RU" sz="2800" dirty="0" err="1"/>
              <a:t>мөнәсәбәтен</a:t>
            </a:r>
            <a:r>
              <a:rPr lang="ru-RU" sz="2800" dirty="0"/>
              <a:t> </a:t>
            </a:r>
            <a:r>
              <a:rPr lang="ru-RU" sz="2800" dirty="0" err="1"/>
              <a:t>күрсәтергә</a:t>
            </a:r>
            <a:r>
              <a:rPr lang="ru-RU" sz="2800" dirty="0"/>
              <a:t> </a:t>
            </a:r>
            <a:r>
              <a:rPr lang="ru-RU" sz="2800" dirty="0" err="1"/>
              <a:t>тиеш</a:t>
            </a:r>
            <a:r>
              <a:rPr lang="ru-RU" sz="2800" dirty="0"/>
              <a:t>.</a:t>
            </a:r>
          </a:p>
          <a:p>
            <a:r>
              <a:rPr lang="ru-RU" sz="2800" dirty="0"/>
              <a:t>5 </a:t>
            </a:r>
            <a:r>
              <a:rPr lang="ru-RU" sz="2800" dirty="0" err="1"/>
              <a:t>нче</a:t>
            </a:r>
            <a:r>
              <a:rPr lang="ru-RU" sz="2800" dirty="0"/>
              <a:t> </a:t>
            </a:r>
            <a:r>
              <a:rPr lang="ru-RU" sz="2800" dirty="0" err="1"/>
              <a:t>юл</a:t>
            </a:r>
            <a:r>
              <a:rPr lang="ru-RU" sz="2800" dirty="0"/>
              <a:t>. </a:t>
            </a:r>
            <a:r>
              <a:rPr lang="ru-RU" sz="2800" dirty="0" err="1"/>
              <a:t>Укучының</a:t>
            </a:r>
            <a:r>
              <a:rPr lang="ru-RU" sz="2800" dirty="0"/>
              <a:t> </a:t>
            </a:r>
            <a:r>
              <a:rPr lang="ru-RU" sz="2800" dirty="0" err="1"/>
              <a:t>темага</a:t>
            </a:r>
            <a:r>
              <a:rPr lang="ru-RU" sz="2800" dirty="0"/>
              <a:t> карата </a:t>
            </a:r>
            <a:r>
              <a:rPr lang="ru-RU" sz="2800" dirty="0" err="1"/>
              <a:t>үз</a:t>
            </a:r>
            <a:r>
              <a:rPr lang="ru-RU" sz="2800" dirty="0"/>
              <a:t> </a:t>
            </a:r>
            <a:r>
              <a:rPr lang="ru-RU" sz="2800" dirty="0" err="1"/>
              <a:t>фикерен</a:t>
            </a:r>
            <a:r>
              <a:rPr lang="ru-RU" sz="2800" dirty="0"/>
              <a:t> </a:t>
            </a:r>
            <a:r>
              <a:rPr lang="ru-RU" sz="2800" dirty="0" err="1"/>
              <a:t>бер</a:t>
            </a:r>
            <a:r>
              <a:rPr lang="ru-RU" sz="2800" dirty="0"/>
              <a:t> </a:t>
            </a:r>
            <a:r>
              <a:rPr lang="ru-RU" sz="2800" dirty="0" err="1"/>
              <a:t>сүз</a:t>
            </a:r>
            <a:r>
              <a:rPr lang="ru-RU" sz="2800" dirty="0"/>
              <a:t> </a:t>
            </a:r>
            <a:r>
              <a:rPr lang="ru-RU" sz="2800" dirty="0" err="1"/>
              <a:t>белән</a:t>
            </a:r>
            <a:r>
              <a:rPr lang="ru-RU" sz="2800" dirty="0"/>
              <a:t> </a:t>
            </a:r>
            <a:r>
              <a:rPr lang="ru-RU" sz="2800" dirty="0" err="1"/>
              <a:t>чагылдырган</a:t>
            </a:r>
            <a:r>
              <a:rPr lang="ru-RU" sz="2800" dirty="0"/>
              <a:t> </a:t>
            </a:r>
            <a:r>
              <a:rPr lang="ru-RU" sz="2800" dirty="0" err="1"/>
              <a:t>нәтиҗә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211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908720"/>
            <a:ext cx="8147248" cy="5217443"/>
          </a:xfr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t-RU" sz="3200" dirty="0">
                <a:latin typeface="Times New Roman" pitchFamily="18" charset="0"/>
                <a:cs typeface="Times New Roman" pitchFamily="18" charset="0"/>
              </a:rPr>
              <a:t>Критик фикерләү технологиясенә корылган дәрес өч этаптан тора: </a:t>
            </a:r>
            <a:endParaRPr lang="tt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tt-RU" sz="3200" i="1" dirty="0" smtClean="0">
                <a:latin typeface="Times New Roman" pitchFamily="18" charset="0"/>
                <a:cs typeface="Times New Roman" pitchFamily="18" charset="0"/>
              </a:rPr>
              <a:t> өйрәнелә </a:t>
            </a:r>
            <a:r>
              <a:rPr lang="tt-RU" sz="3200" i="1" dirty="0">
                <a:latin typeface="Times New Roman" pitchFamily="18" charset="0"/>
                <a:cs typeface="Times New Roman" pitchFamily="18" charset="0"/>
              </a:rPr>
              <a:t>торган темага кызыксыну уяту</a:t>
            </a:r>
            <a:r>
              <a:rPr lang="tt-RU" sz="3200" dirty="0">
                <a:latin typeface="Times New Roman" pitchFamily="18" charset="0"/>
                <a:cs typeface="Times New Roman" pitchFamily="18" charset="0"/>
              </a:rPr>
              <a:t>  </a:t>
            </a:r>
            <a:endParaRPr lang="tt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3200" i="1" dirty="0">
                <a:latin typeface="Times New Roman" pitchFamily="18" charset="0"/>
                <a:cs typeface="Times New Roman" pitchFamily="18" charset="0"/>
              </a:rPr>
              <a:t>төшенү</a:t>
            </a:r>
            <a:r>
              <a:rPr lang="tt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3200" i="1" dirty="0">
                <a:latin typeface="Times New Roman" pitchFamily="18" charset="0"/>
                <a:cs typeface="Times New Roman" pitchFamily="18" charset="0"/>
              </a:rPr>
              <a:t>(аңлау)</a:t>
            </a:r>
            <a:r>
              <a:rPr lang="tt-RU" sz="3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tt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3200" i="1" dirty="0">
                <a:latin typeface="Times New Roman" pitchFamily="18" charset="0"/>
                <a:cs typeface="Times New Roman" pitchFamily="18" charset="0"/>
              </a:rPr>
              <a:t>рефлексия</a:t>
            </a:r>
            <a:r>
              <a:rPr lang="tt-RU" sz="3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54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lvl="8" indent="355600">
              <a:buNone/>
              <a:tabLst>
                <a:tab pos="355600" algn="l"/>
              </a:tabLst>
            </a:pPr>
            <a:endParaRPr lang="tt-RU" sz="3200" dirty="0" smtClean="0">
              <a:ln>
                <a:solidFill>
                  <a:srgbClr val="C00000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marL="0" lvl="8" indent="355600">
              <a:buNone/>
              <a:tabLst>
                <a:tab pos="355600" algn="l"/>
              </a:tabLst>
            </a:pPr>
            <a:endParaRPr lang="tt-RU" sz="3200" dirty="0">
              <a:ln>
                <a:solidFill>
                  <a:srgbClr val="C00000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marL="0" lvl="8" indent="355600">
              <a:buNone/>
              <a:tabLst>
                <a:tab pos="355600" algn="l"/>
              </a:tabLst>
            </a:pPr>
            <a:r>
              <a:rPr lang="tt-RU" sz="3200" dirty="0" smtClean="0">
                <a:ln>
                  <a:solidFill>
                    <a:srgbClr val="C00000"/>
                  </a:solidFill>
                </a:ln>
                <a:latin typeface="Times New Roman" pitchFamily="18" charset="0"/>
                <a:cs typeface="Times New Roman" pitchFamily="18" charset="0"/>
              </a:rPr>
              <a:t>Кызыксыну </a:t>
            </a:r>
            <a:r>
              <a:rPr lang="tt-RU" sz="3200" dirty="0">
                <a:ln>
                  <a:solidFill>
                    <a:srgbClr val="C00000"/>
                  </a:solidFill>
                </a:ln>
                <a:latin typeface="Times New Roman" pitchFamily="18" charset="0"/>
                <a:cs typeface="Times New Roman" pitchFamily="18" charset="0"/>
              </a:rPr>
              <a:t>уяту </a:t>
            </a:r>
            <a:r>
              <a:rPr lang="tt-RU" sz="3200" dirty="0">
                <a:latin typeface="Times New Roman" pitchFamily="18" charset="0"/>
                <a:cs typeface="Times New Roman" pitchFamily="18" charset="0"/>
              </a:rPr>
              <a:t>һәр дәрестә була. Бу өйрәнелә торган тема яки проблема буенча укучының элекке белемнәрен актуальләштерү һәм гомумиләштерү һәм актив эшчәнлеккә (уку эшчәнлегенә) ныклы кызыксыну уяту өчен кирәк.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52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 lvl="0"/>
            <a:r>
              <a:rPr lang="tt-RU" sz="3200" dirty="0">
                <a:ln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Төшенү (аңлау) этабында </a:t>
            </a:r>
            <a:r>
              <a:rPr lang="tt-RU" sz="3200" dirty="0">
                <a:latin typeface="Times New Roman" pitchFamily="18" charset="0"/>
                <a:cs typeface="Times New Roman" pitchFamily="18" charset="0"/>
              </a:rPr>
              <a:t>укучы өйрәнелә торган материал буенча яңа мәгълүмат ала, төшенчәләрне, фактларны аңлап, элегрәк алган белемнәрен яңалары белән бәйли, тулыландыра.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200" dirty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Рефлексия этабында </a:t>
            </a:r>
            <a:r>
              <a:rPr lang="tt-RU" sz="3200" dirty="0">
                <a:latin typeface="Times New Roman" pitchFamily="18" charset="0"/>
                <a:cs typeface="Times New Roman" pitchFamily="18" charset="0"/>
              </a:rPr>
              <a:t>укучы өйрәнгәннәрне бербөтен итеп күзаллый, </a:t>
            </a: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3200" dirty="0">
                <a:latin typeface="Times New Roman" pitchFamily="18" charset="0"/>
                <a:cs typeface="Times New Roman" pitchFamily="18" charset="0"/>
              </a:rPr>
              <a:t>яңа мәгълүматны тулысынча үзләштерә, иҗади фикер йөртә һәм өйрәнелә торган материалга карата аның шәхси мөнәсәбәте формалаша</a:t>
            </a:r>
            <a:r>
              <a:rPr lang="tt-RU" sz="3200" dirty="0"/>
              <a:t>.</a:t>
            </a:r>
            <a:endParaRPr lang="ru-RU" sz="32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4269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731520"/>
            <a:ext cx="8496944" cy="3474720"/>
          </a:xfrm>
        </p:spPr>
        <p:txBody>
          <a:bodyPr/>
          <a:lstStyle/>
          <a:p>
            <a:pPr marL="45720" indent="0">
              <a:buNone/>
            </a:pPr>
            <a:endParaRPr lang="tt-RU" dirty="0" smtClean="0"/>
          </a:p>
          <a:p>
            <a:pPr marL="45720" indent="0">
              <a:buNone/>
            </a:pPr>
            <a:endParaRPr lang="tt-RU" dirty="0"/>
          </a:p>
          <a:p>
            <a:pPr marL="45720" indent="0">
              <a:buNone/>
            </a:pPr>
            <a:endParaRPr lang="tt-RU" dirty="0" smtClean="0"/>
          </a:p>
          <a:p>
            <a:pPr marL="45720" indent="0">
              <a:buNone/>
            </a:pPr>
            <a:endParaRPr lang="tt-RU" dirty="0"/>
          </a:p>
          <a:p>
            <a:pPr marL="45720" indent="0">
              <a:buNone/>
            </a:pPr>
            <a:endParaRPr lang="tt-RU" sz="2800" dirty="0" smtClean="0">
              <a:solidFill>
                <a:srgbClr val="FF0000"/>
              </a:solidFill>
            </a:endParaRPr>
          </a:p>
          <a:p>
            <a:pPr marL="45720" indent="0">
              <a:buNone/>
            </a:pPr>
            <a:r>
              <a:rPr lang="tt-RU" sz="3600" dirty="0" smtClean="0">
                <a:solidFill>
                  <a:srgbClr val="FF0000"/>
                </a:solidFill>
              </a:rPr>
              <a:t>Иг</a:t>
            </a:r>
            <a:r>
              <a:rPr lang="ru-RU" sz="3600" dirty="0" err="1" smtClean="0">
                <a:solidFill>
                  <a:srgbClr val="FF0000"/>
                </a:solidFill>
              </a:rPr>
              <a:t>ътибарыгыз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tt-RU" sz="3600" dirty="0" smtClean="0">
                <a:solidFill>
                  <a:srgbClr val="FF0000"/>
                </a:solidFill>
              </a:rPr>
              <a:t> өчен бик зур рәхмәт!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06573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262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тагзима</dc:creator>
  <cp:lastModifiedBy>тагзима</cp:lastModifiedBy>
  <cp:revision>20</cp:revision>
  <dcterms:modified xsi:type="dcterms:W3CDTF">2018-02-03T13:43:42Z</dcterms:modified>
</cp:coreProperties>
</file>